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12" r:id="rId5"/>
  </p:sldMasterIdLst>
  <p:notesMasterIdLst>
    <p:notesMasterId r:id="rId20"/>
  </p:notesMasterIdLst>
  <p:sldIdLst>
    <p:sldId id="2147481218" r:id="rId6"/>
    <p:sldId id="259" r:id="rId7"/>
    <p:sldId id="288" r:id="rId8"/>
    <p:sldId id="301" r:id="rId9"/>
    <p:sldId id="262" r:id="rId10"/>
    <p:sldId id="271" r:id="rId11"/>
    <p:sldId id="362" r:id="rId12"/>
    <p:sldId id="2147483618" r:id="rId13"/>
    <p:sldId id="275" r:id="rId14"/>
    <p:sldId id="367" r:id="rId15"/>
    <p:sldId id="2147483567" r:id="rId16"/>
    <p:sldId id="2147483574" r:id="rId17"/>
    <p:sldId id="2147483570" r:id="rId18"/>
    <p:sldId id="214748362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A68FCDD-3016-4D1B-899A-8A5CB406EE83}">
          <p14:sldIdLst>
            <p14:sldId id="2147481218"/>
          </p14:sldIdLst>
        </p14:section>
        <p14:section name="Agents" id="{C5C7CC01-1ADC-4FD4-921B-63FA151EA948}">
          <p14:sldIdLst>
            <p14:sldId id="259"/>
            <p14:sldId id="288"/>
            <p14:sldId id="301"/>
            <p14:sldId id="262"/>
            <p14:sldId id="271"/>
            <p14:sldId id="362"/>
            <p14:sldId id="2147483618"/>
            <p14:sldId id="275"/>
          </p14:sldIdLst>
        </p14:section>
        <p14:section name="Foundry Overview" id="{30855A54-ADF7-47C7-96E4-B8F5A63DEFD7}">
          <p14:sldIdLst>
            <p14:sldId id="367"/>
            <p14:sldId id="2147483567"/>
            <p14:sldId id="2147483574"/>
            <p14:sldId id="2147483570"/>
            <p14:sldId id="2147483620"/>
          </p14:sldIdLst>
        </p14:section>
        <p14:section name="Overall MS Agent Strategy" id="{45D8B88E-93FB-45F9-BA45-8588019C88C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2CA7D24-FA48-8EE7-0C39-87FF027BAB87}" name="Carlotta Castelluccio" initials="CC" userId="S::cacaste@microsoft.com::65068f5c-5da7-4e69-ae78-237c0570ad33" providerId="AD"/>
  <p188:author id="{8CCDF05C-9913-2C10-7BD5-0DD63B55DE99}" name="Vid Chari" initials="VC" userId="S::vichari@microsoft.com::9217d3af-3a1e-4c18-ba25-206cd1ddbcfa" providerId="AD"/>
  <p188:author id="{0C03D29C-4D3D-AD68-3106-41FD089036B6}" name="Evan Chaki" initials="EC" userId="S::evchaki@microsoft.com::272c0634-03b9-44e7-a177-4fd8c752ee4c" providerId="AD"/>
  <p188:author id="{E68CE6A4-2FD1-FC24-08F9-C2D0EC0312C8}" name="Takuto Higuchi" initials="TH" userId="S::tahiguch@microsoft.com::62b346dc-9dcf-4f5e-bcb3-018506f2980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D597"/>
    <a:srgbClr val="59B23E"/>
    <a:srgbClr val="8DE971"/>
    <a:srgbClr val="49C5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E92775-9F3D-7258-2562-9BA36B12CB0C}" v="1" dt="2025-04-05T21:48:01.991"/>
    <p1510:client id="{A2768E1A-4CB8-4C5F-9513-88697D3D1AD3}" v="1" dt="2025-04-05T21:53:21.7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11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1C48CC-234F-4F34-9899-5E2D1AFDF2C9}" type="datetimeFigureOut">
              <a:rPr lang="en-US" smtClean="0"/>
              <a:t>4/15/2025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E83AA0-139D-4DA2-88CB-CD6138021D9B}" type="slidenum">
              <a:rPr lang="en-US" smtClean="0"/>
              <a:t>‹#›</a:t>
            </a:fld>
            <a:endParaRPr lang="en-US"/>
          </a:p>
        </p:txBody>
      </p:sp>
    </p:spTree>
    <p:extLst>
      <p:ext uri="{BB962C8B-B14F-4D97-AF65-F5344CB8AC3E}">
        <p14:creationId xmlns:p14="http://schemas.microsoft.com/office/powerpoint/2010/main" val="1989422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4A34A-8583-EB0B-0795-8E2BC8C4D3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466B0C-46AB-F81E-6089-D82B838B58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1D2E8C-4A95-DC17-4D8F-70334AD7EC0C}"/>
              </a:ext>
            </a:extLst>
          </p:cNvPr>
          <p:cNvSpPr>
            <a:spLocks noGrp="1"/>
          </p:cNvSpPr>
          <p:nvPr>
            <p:ph type="body" idx="1"/>
          </p:nvPr>
        </p:nvSpPr>
        <p:spPr/>
        <p:txBody>
          <a:bodyPr/>
          <a:lstStyle/>
          <a:p>
            <a:pPr marL="0" marR="0">
              <a:lnSpc>
                <a:spcPct val="116000"/>
              </a:lnSpc>
              <a:spcAft>
                <a:spcPts val="800"/>
              </a:spcAft>
            </a:pPr>
            <a:endParaRPr lang="en-US"/>
          </a:p>
        </p:txBody>
      </p:sp>
      <p:sp>
        <p:nvSpPr>
          <p:cNvPr id="4" name="Slide Number Placeholder 3">
            <a:extLst>
              <a:ext uri="{FF2B5EF4-FFF2-40B4-BE49-F238E27FC236}">
                <a16:creationId xmlns:a16="http://schemas.microsoft.com/office/drawing/2014/main" id="{51776152-3B6F-EDAC-7C6E-7E286B6453D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B1E89C-3940-4839-99E9-6F36C8DBFFD0}"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794955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pPr>
            <a:endParaRPr lang="en-US"/>
          </a:p>
        </p:txBody>
      </p:sp>
      <p:sp>
        <p:nvSpPr>
          <p:cNvPr id="4" name="Slide Number Placeholder 3"/>
          <p:cNvSpPr>
            <a:spLocks noGrp="1"/>
          </p:cNvSpPr>
          <p:nvPr>
            <p:ph type="sldNum" sz="quarter" idx="5"/>
          </p:nvPr>
        </p:nvSpPr>
        <p:spPr/>
        <p:txBody>
          <a:bodyPr/>
          <a:lstStyle/>
          <a:p>
            <a:fld id="{A1D347A7-4E2E-014A-AC3A-C351A46F0DB6}" type="slidenum">
              <a:rPr lang="en-US" smtClean="0"/>
              <a:t>10</a:t>
            </a:fld>
            <a:endParaRPr lang="en-US"/>
          </a:p>
        </p:txBody>
      </p:sp>
    </p:spTree>
    <p:extLst>
      <p:ext uri="{BB962C8B-B14F-4D97-AF65-F5344CB8AC3E}">
        <p14:creationId xmlns:p14="http://schemas.microsoft.com/office/powerpoint/2010/main" val="28857937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28F005-EB3F-543B-F817-E9D7B75B74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F1F186-9C4A-9B82-D6EF-BE15FA261C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CFD897-67FA-CB85-90D5-A7D5AC7FBB2D}"/>
              </a:ext>
            </a:extLst>
          </p:cNvPr>
          <p:cNvSpPr>
            <a:spLocks noGrp="1"/>
          </p:cNvSpPr>
          <p:nvPr>
            <p:ph type="body" idx="1"/>
          </p:nvPr>
        </p:nvSpPr>
        <p:spPr/>
        <p:txBody>
          <a:bodyPr/>
          <a:lstStyle/>
          <a:p>
            <a:pPr marL="0" marR="0">
              <a:lnSpc>
                <a:spcPct val="116000"/>
              </a:lnSpc>
              <a:spcAft>
                <a:spcPts val="800"/>
              </a:spcAft>
            </a:pPr>
            <a:endParaRPr lang="en-US"/>
          </a:p>
        </p:txBody>
      </p:sp>
      <p:sp>
        <p:nvSpPr>
          <p:cNvPr id="4" name="Slide Number Placeholder 3">
            <a:extLst>
              <a:ext uri="{FF2B5EF4-FFF2-40B4-BE49-F238E27FC236}">
                <a16:creationId xmlns:a16="http://schemas.microsoft.com/office/drawing/2014/main" id="{77BA7CF0-EAC2-1D80-19C0-A4659BD6EF1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50D11E-78A1-4371-8C07-5658FEA821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7258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FF498-EE1F-BA9F-0B06-14CF0BD8F4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050482-F842-D590-2511-C7E97836CE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978A49-E0FC-9D79-582E-AE6125CE97FA}"/>
              </a:ext>
            </a:extLst>
          </p:cNvPr>
          <p:cNvSpPr>
            <a:spLocks noGrp="1"/>
          </p:cNvSpPr>
          <p:nvPr>
            <p:ph type="body" idx="1"/>
          </p:nvPr>
        </p:nvSpPr>
        <p:spPr/>
        <p:txBody>
          <a:bodyPr/>
          <a:lstStyle/>
          <a:p>
            <a:pPr marL="0" marR="0">
              <a:lnSpc>
                <a:spcPct val="107000"/>
              </a:lnSpc>
              <a:spcAft>
                <a:spcPts val="800"/>
              </a:spcAft>
            </a:pPr>
            <a:endParaRPr lang="en-US"/>
          </a:p>
        </p:txBody>
      </p:sp>
      <p:sp>
        <p:nvSpPr>
          <p:cNvPr id="4" name="Header Placeholder 3">
            <a:extLst>
              <a:ext uri="{FF2B5EF4-FFF2-40B4-BE49-F238E27FC236}">
                <a16:creationId xmlns:a16="http://schemas.microsoft.com/office/drawing/2014/main" id="{5FEE8075-DC57-4F60-04DD-975953AF474F}"/>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5" name="Footer Placeholder 4">
            <a:extLst>
              <a:ext uri="{FF2B5EF4-FFF2-40B4-BE49-F238E27FC236}">
                <a16:creationId xmlns:a16="http://schemas.microsoft.com/office/drawing/2014/main" id="{C6272B02-16AD-6CAD-7414-91CC12FE61C3}"/>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8625AAC-D3B3-6151-F625-7B602C7AD585}"/>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4/15/2025 7:03 PM</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7" name="Slide Number Placeholder 6">
            <a:extLst>
              <a:ext uri="{FF2B5EF4-FFF2-40B4-BE49-F238E27FC236}">
                <a16:creationId xmlns:a16="http://schemas.microsoft.com/office/drawing/2014/main" id="{54989416-9443-0A3A-88BA-50A55977B8B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276441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64A6B-192D-0C2B-EE6C-32A98B2F12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ACBACB-AAFF-4276-B02C-018AF274B5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087843-A39B-4231-83A4-06E68349EDBF}"/>
              </a:ext>
            </a:extLst>
          </p:cNvPr>
          <p:cNvSpPr>
            <a:spLocks noGrp="1"/>
          </p:cNvSpPr>
          <p:nvPr>
            <p:ph type="body" idx="1"/>
          </p:nvPr>
        </p:nvSpPr>
        <p:spPr/>
        <p:txBody>
          <a:bodyPr/>
          <a:lstStyle/>
          <a:p>
            <a:pPr>
              <a:lnSpc>
                <a:spcPct val="107000"/>
              </a:lnSpc>
              <a:spcAft>
                <a:spcPts val="800"/>
              </a:spcAft>
            </a:pPr>
            <a:endParaRPr lang="en-US"/>
          </a:p>
        </p:txBody>
      </p:sp>
      <p:sp>
        <p:nvSpPr>
          <p:cNvPr id="4" name="Header Placeholder 3">
            <a:extLst>
              <a:ext uri="{FF2B5EF4-FFF2-40B4-BE49-F238E27FC236}">
                <a16:creationId xmlns:a16="http://schemas.microsoft.com/office/drawing/2014/main" id="{4972CBC5-A68F-1CA8-5ED5-06C0BB69097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175A345-E4E2-C272-F2A8-5D7879190523}"/>
              </a:ext>
            </a:extLst>
          </p:cNvPr>
          <p:cNvSpPr>
            <a:spLocks noGrp="1"/>
          </p:cNvSpPr>
          <p:nvPr>
            <p:ph type="ftr" sz="quarter" idx="4"/>
          </p:nvPr>
        </p:nvSpPr>
        <p:spPr/>
        <p:txBody>
          <a:bodyPr/>
          <a:lstStyle/>
          <a:p>
            <a:pPr marL="571500" marR="0" lvl="0" indent="0" algn="l" defTabSz="94883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CB653D5-A0CC-B47F-49BC-B0969AB4052B}"/>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4/15/2025 7:03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AF812C77-3055-A6E8-DF2B-B2D417018E9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98249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7390C-0D83-CABF-5460-B04387285E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565B6B-CB0F-3CFE-01B5-90798BBE67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B98281-6E3F-990A-45FC-21E2DC63EF2A}"/>
              </a:ext>
            </a:extLst>
          </p:cNvPr>
          <p:cNvSpPr>
            <a:spLocks noGrp="1"/>
          </p:cNvSpPr>
          <p:nvPr>
            <p:ph type="body" idx="1"/>
          </p:nvPr>
        </p:nvSpPr>
        <p:spPr/>
        <p:txBody>
          <a:bodyPr/>
          <a:lstStyle/>
          <a:p>
            <a:pPr>
              <a:lnSpc>
                <a:spcPct val="107000"/>
              </a:lnSpc>
              <a:spcAft>
                <a:spcPts val="800"/>
              </a:spcAft>
            </a:pPr>
            <a:endParaRPr lang="en-US"/>
          </a:p>
        </p:txBody>
      </p:sp>
      <p:sp>
        <p:nvSpPr>
          <p:cNvPr id="4" name="Header Placeholder 3">
            <a:extLst>
              <a:ext uri="{FF2B5EF4-FFF2-40B4-BE49-F238E27FC236}">
                <a16:creationId xmlns:a16="http://schemas.microsoft.com/office/drawing/2014/main" id="{23A45F3C-146E-021F-7194-ED3A1B028577}"/>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E08B819C-010D-B767-14B4-5384178BAFD9}"/>
              </a:ext>
            </a:extLst>
          </p:cNvPr>
          <p:cNvSpPr>
            <a:spLocks noGrp="1"/>
          </p:cNvSpPr>
          <p:nvPr>
            <p:ph type="ftr" sz="quarter" idx="4"/>
          </p:nvPr>
        </p:nvSpPr>
        <p:spPr/>
        <p:txBody>
          <a:bodyPr/>
          <a:lstStyle/>
          <a:p>
            <a:pPr marL="571500" marR="0" lvl="0" indent="0" algn="l" defTabSz="94883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9A3E3DE-221B-9C2C-07C6-48EABC4377DC}"/>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4/15/2025 9:48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2203C7E-5811-4D56-074C-B42E139461A4}"/>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928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15D82-1A35-A230-69A2-51772B0C5C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D3190D-B8BF-4420-2BA7-4C6AF9B6E5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1CF465-74AE-1FC8-7D6C-71F74876698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chemeClr val="tx1"/>
                </a:solidFill>
              </a:rPr>
              <a:t>An AI Agent automates and executes business processes, nearly autonomously</a:t>
            </a:r>
            <a:endParaRPr kumimoji="0" lang="en-US" sz="800" b="0" i="0" u="none" strike="noStrike" kern="1200" cap="none" spc="0" normalizeH="0" baseline="0" noProof="0">
              <a:ln>
                <a:noFill/>
              </a:ln>
              <a:solidFill>
                <a:srgbClr val="000000"/>
              </a:solidFill>
              <a:effectLst/>
              <a:uLnTx/>
              <a:uFillTx/>
              <a:latin typeface="Segoe Sans Tex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Sans Tex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AI agents can plan, adapt to new information, and </a:t>
            </a:r>
            <a:r>
              <a:rPr kumimoji="0" lang="en-US" sz="800" b="0" i="0" u="none" strike="noStrike" kern="1200" cap="none" spc="0" normalizeH="0" baseline="0" noProof="0">
                <a:ln>
                  <a:noFill/>
                </a:ln>
                <a:solidFill>
                  <a:srgbClr val="000000"/>
                </a:solidFill>
                <a:effectLst/>
                <a:uLnTx/>
                <a:uFillTx/>
                <a:latin typeface="Segoe Sans Text Semibold"/>
                <a:ea typeface="+mn-ea"/>
                <a:cs typeface="+mn-cs"/>
              </a:rPr>
              <a:t>execute tasks independently</a:t>
            </a:r>
            <a:r>
              <a:rPr kumimoji="0" lang="en-US" sz="800" b="0" i="0" u="none" strike="noStrike" kern="1200" cap="none" spc="0" normalizeH="0" baseline="0" noProof="0">
                <a:ln>
                  <a:noFill/>
                </a:ln>
                <a:solidFill>
                  <a:srgbClr val="000000"/>
                </a:solidFill>
                <a:effectLst/>
                <a:uLnTx/>
                <a:uFillTx/>
                <a:latin typeface="Segoe Sans Text"/>
                <a:ea typeface="+mn-ea"/>
                <a:cs typeface="+mn-cs"/>
              </a:rPr>
              <a:t>, making them capable of handling complex, dynamic environments, </a:t>
            </a:r>
            <a:r>
              <a:rPr kumimoji="0" lang="en-US" sz="800" b="0" i="0" u="none" strike="noStrike" kern="1200" cap="none" spc="0" normalizeH="0" baseline="0" noProof="0">
                <a:ln>
                  <a:noFill/>
                </a:ln>
                <a:solidFill>
                  <a:srgbClr val="000000"/>
                </a:solidFill>
                <a:effectLst/>
                <a:uLnTx/>
                <a:uFillTx/>
                <a:latin typeface="Segoe Sans Text Semibold"/>
                <a:ea typeface="+mn-ea"/>
                <a:cs typeface="+mn-cs"/>
              </a:rPr>
              <a:t>decision-making and autonomous action. </a:t>
            </a:r>
            <a:r>
              <a:rPr kumimoji="0" lang="en-US" sz="800" b="0" i="0" u="none" strike="noStrike" kern="1200" cap="none" spc="0" normalizeH="0" baseline="0" noProof="0">
                <a:ln>
                  <a:noFill/>
                </a:ln>
                <a:solidFill>
                  <a:srgbClr val="000000"/>
                </a:solidFill>
                <a:effectLst/>
                <a:uLnTx/>
                <a:uFillTx/>
                <a:latin typeface="Segoe Sans Text"/>
                <a:ea typeface="+mn-ea"/>
                <a:cs typeface="+mn-cs"/>
              </a:rPr>
              <a:t>They </a:t>
            </a:r>
            <a:r>
              <a:rPr kumimoji="0" lang="en-US" sz="800" b="0" i="0" u="none" strike="noStrike" kern="1200" cap="none" spc="0" normalizeH="0" baseline="0" noProof="0">
                <a:ln>
                  <a:noFill/>
                </a:ln>
                <a:solidFill>
                  <a:srgbClr val="000000"/>
                </a:solidFill>
                <a:effectLst/>
                <a:uLnTx/>
                <a:uFillTx/>
                <a:latin typeface="Segoe Sans Text Semibold"/>
                <a:ea typeface="+mn-ea"/>
                <a:cs typeface="+mn-cs"/>
              </a:rPr>
              <a:t>can learn from feedback, adjust their strategies, and operate with minimal human oversight. </a:t>
            </a:r>
            <a:endParaRPr lang="en-US" sz="800"/>
          </a:p>
          <a:p>
            <a:endParaRPr lang="en-US"/>
          </a:p>
        </p:txBody>
      </p:sp>
      <p:sp>
        <p:nvSpPr>
          <p:cNvPr id="4" name="Header Placeholder 3">
            <a:extLst>
              <a:ext uri="{FF2B5EF4-FFF2-40B4-BE49-F238E27FC236}">
                <a16:creationId xmlns:a16="http://schemas.microsoft.com/office/drawing/2014/main" id="{E989BE4B-E68B-BFE3-F06E-040F7183BC6B}"/>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a:extLst>
              <a:ext uri="{FF2B5EF4-FFF2-40B4-BE49-F238E27FC236}">
                <a16:creationId xmlns:a16="http://schemas.microsoft.com/office/drawing/2014/main" id="{E5856CE2-ADB7-6D08-B351-5411B2D564E6}"/>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2D7F8B1-D0A7-81F8-62CF-E5111ABBAD8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4/15/2025 7:03 PM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a:extLst>
              <a:ext uri="{FF2B5EF4-FFF2-40B4-BE49-F238E27FC236}">
                <a16:creationId xmlns:a16="http://schemas.microsoft.com/office/drawing/2014/main" id="{C6659DAE-7848-F8F5-91E6-6A0D2AC6F0E1}"/>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593146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87AE9C-48A5-6220-06FE-6233F9108E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312BD0-554B-77D7-60E9-37E3BA805E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376643-8382-CB92-AD27-AB72B90EC208}"/>
              </a:ext>
            </a:extLst>
          </p:cNvPr>
          <p:cNvSpPr>
            <a:spLocks noGrp="1"/>
          </p:cNvSpPr>
          <p:nvPr>
            <p:ph type="body" idx="1"/>
          </p:nvPr>
        </p:nvSpPr>
        <p:spPr/>
        <p:txBody>
          <a:bodyPr/>
          <a:lstStyle/>
          <a:p>
            <a:pPr marL="0" marR="0">
              <a:lnSpc>
                <a:spcPct val="115000"/>
              </a:lnSpc>
              <a:spcBef>
                <a:spcPts val="0"/>
              </a:spcBef>
              <a:spcAft>
                <a:spcPts val="800"/>
              </a:spcAft>
            </a:pPr>
            <a:r>
              <a:rPr lang="en-US" sz="1200" kern="0">
                <a:effectLst/>
                <a:latin typeface="Arial" panose="020B0604020202020204" pitchFamily="34" charset="0"/>
                <a:ea typeface="Times New Roman" panose="02020603050405020304" pitchFamily="18" charset="0"/>
                <a:cs typeface="Times New Roman" panose="02020603050405020304" pitchFamily="18" charset="0"/>
              </a:rPr>
              <a:t>Organizations often encounter several significant challenges when dealing with complex, manual, and time-consuming workflows with minimal process automation:</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Bef>
                <a:spcPts val="0"/>
              </a:spcBef>
              <a:spcAft>
                <a:spcPts val="800"/>
              </a:spcAft>
              <a:buFont typeface="+mj-lt"/>
              <a:buAutoNum type="arabicPeriod"/>
              <a:tabLst>
                <a:tab pos="457200" algn="l"/>
              </a:tabLst>
            </a:pPr>
            <a:r>
              <a:rPr lang="en-US" sz="1200" kern="0">
                <a:effectLst/>
                <a:latin typeface="Arial" panose="020B0604020202020204" pitchFamily="34" charset="0"/>
                <a:ea typeface="Times New Roman" panose="02020603050405020304" pitchFamily="18" charset="0"/>
                <a:cs typeface="Times New Roman" panose="02020603050405020304" pitchFamily="18" charset="0"/>
              </a:rPr>
              <a:t>Poorly defined – it’s unclear what steps are necessary to complete a process because they aren’t documented. This often requires process mining, which can be expensive</a:t>
            </a:r>
          </a:p>
          <a:p>
            <a:pPr marL="342900" marR="0" lvl="0" indent="-342900">
              <a:lnSpc>
                <a:spcPct val="115000"/>
              </a:lnSpc>
              <a:spcBef>
                <a:spcPts val="0"/>
              </a:spcBef>
              <a:spcAft>
                <a:spcPts val="800"/>
              </a:spcAft>
              <a:buFont typeface="+mj-lt"/>
              <a:buAutoNum type="arabicPeriod"/>
              <a:tabLst>
                <a:tab pos="457200" algn="l"/>
              </a:tabLst>
            </a:pPr>
            <a:r>
              <a:rPr lang="en-US" sz="1200" kern="0">
                <a:effectLst/>
                <a:latin typeface="Arial" panose="020B0604020202020204" pitchFamily="34" charset="0"/>
                <a:ea typeface="Aptos" panose="020B0004020202020204" pitchFamily="34" charset="0"/>
                <a:cs typeface="Times New Roman" panose="02020603050405020304" pitchFamily="18" charset="0"/>
              </a:rPr>
              <a:t>Manual interventions – people need to proactively review the process as it’s progressing to ensure its completion. With typical automation, steps get obfuscated by people.</a:t>
            </a:r>
          </a:p>
          <a:p>
            <a:pPr marL="342900" marR="0" lvl="0" indent="-342900">
              <a:lnSpc>
                <a:spcPct val="115000"/>
              </a:lnSpc>
              <a:spcBef>
                <a:spcPts val="0"/>
              </a:spcBef>
              <a:spcAft>
                <a:spcPts val="800"/>
              </a:spcAft>
              <a:buFont typeface="+mj-lt"/>
              <a:buAutoNum type="arabicPeriod"/>
              <a:tabLst>
                <a:tab pos="457200" algn="l"/>
              </a:tabLst>
            </a:pPr>
            <a:r>
              <a:rPr lang="en-US" sz="1200" kern="0">
                <a:effectLst/>
                <a:latin typeface="Arial" panose="020B0604020202020204" pitchFamily="34" charset="0"/>
                <a:ea typeface="Aptos" panose="020B0004020202020204" pitchFamily="34" charset="0"/>
                <a:cs typeface="Times New Roman" panose="02020603050405020304" pitchFamily="18" charset="0"/>
              </a:rPr>
              <a:t>Unstructured data – most processes are driven with emails and docs which existing automation systems can’t handle (which forces humans to fill out forms)</a:t>
            </a:r>
          </a:p>
          <a:p>
            <a:pPr marL="342900" marR="0" lvl="0" indent="-342900">
              <a:lnSpc>
                <a:spcPct val="115000"/>
              </a:lnSpc>
              <a:spcBef>
                <a:spcPts val="0"/>
              </a:spcBef>
              <a:spcAft>
                <a:spcPts val="800"/>
              </a:spcAft>
              <a:buFont typeface="+mj-lt"/>
              <a:buAutoNum type="arabicPeriod"/>
              <a:tabLst>
                <a:tab pos="457200" algn="l"/>
              </a:tabLst>
            </a:pPr>
            <a:r>
              <a:rPr lang="en-US" sz="1200" kern="0">
                <a:effectLst/>
                <a:latin typeface="Arial" panose="020B0604020202020204" pitchFamily="34" charset="0"/>
                <a:ea typeface="Aptos" panose="020B0004020202020204" pitchFamily="34" charset="0"/>
                <a:cs typeface="Times New Roman" panose="02020603050405020304" pitchFamily="18" charset="0"/>
              </a:rPr>
              <a:t>Expensive – building an automation often disrupts the existing process because it requires new portals and systems for users to learn</a:t>
            </a: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p>
            <a:endParaRPr lang="en-US"/>
          </a:p>
          <a:p>
            <a:endParaRPr lang="en-US"/>
          </a:p>
        </p:txBody>
      </p:sp>
      <p:sp>
        <p:nvSpPr>
          <p:cNvPr id="4" name="Header Placeholder 3">
            <a:extLst>
              <a:ext uri="{FF2B5EF4-FFF2-40B4-BE49-F238E27FC236}">
                <a16:creationId xmlns:a16="http://schemas.microsoft.com/office/drawing/2014/main" id="{3C0DF864-BB14-29F5-0A29-416344797DC3}"/>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a:extLst>
              <a:ext uri="{FF2B5EF4-FFF2-40B4-BE49-F238E27FC236}">
                <a16:creationId xmlns:a16="http://schemas.microsoft.com/office/drawing/2014/main" id="{0CC01F80-CA3F-EB01-B0D6-339CCBB27302}"/>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91B78D5-64FA-B9C8-9696-73E223AE5F3D}"/>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4/15/2025 7:03 PM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a:extLst>
              <a:ext uri="{FF2B5EF4-FFF2-40B4-BE49-F238E27FC236}">
                <a16:creationId xmlns:a16="http://schemas.microsoft.com/office/drawing/2014/main" id="{4BC3741D-232F-F7D6-F58C-46559F69F764}"/>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2423888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64B22-1AF4-61CC-84C2-79847CA808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B81ED0-8DC7-44CE-B529-D028625C8D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718130-D2A3-D347-6DC6-E1213B52F81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BF737C4-6ACD-4830-7654-A426B47E97E5}"/>
              </a:ext>
            </a:extLst>
          </p:cNvPr>
          <p:cNvSpPr>
            <a:spLocks noGrp="1"/>
          </p:cNvSpPr>
          <p:nvPr>
            <p:ph type="sldNum" sz="quarter" idx="5"/>
          </p:nvPr>
        </p:nvSpPr>
        <p:spPr/>
        <p:txBody>
          <a:bodyPr/>
          <a:lstStyle/>
          <a:p>
            <a:fld id="{E0035521-3C52-406A-87A8-13645DF709D5}" type="slidenum">
              <a:rPr lang="en-US" smtClean="0"/>
              <a:t>4</a:t>
            </a:fld>
            <a:endParaRPr lang="en-US"/>
          </a:p>
        </p:txBody>
      </p:sp>
    </p:spTree>
    <p:extLst>
      <p:ext uri="{BB962C8B-B14F-4D97-AF65-F5344CB8AC3E}">
        <p14:creationId xmlns:p14="http://schemas.microsoft.com/office/powerpoint/2010/main" val="1513464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035521-3C52-406A-87A8-13645DF709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91377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4/15/2025 7:03 PM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172462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ffectLst/>
                <a:ea typeface="Segoe UI" panose="020B0502040204020203" pitchFamily="34" charset="0"/>
              </a:rPr>
              <a:t>So, we know that in order to mitigate and manage risks, we first need to identify and prioritize them.</a:t>
            </a:r>
          </a:p>
          <a:p>
            <a:endParaRPr lang="en-US">
              <a:effectLst/>
              <a:ea typeface="Segoe UI" panose="020B0502040204020203" pitchFamily="34" charset="0"/>
            </a:endParaRPr>
          </a:p>
          <a:p>
            <a:r>
              <a:rPr lang="en-US">
                <a:effectLst/>
                <a:ea typeface="Segoe UI" panose="020B0502040204020203" pitchFamily="34" charset="0"/>
              </a:rPr>
              <a:t>When GPT-4 first came out, Microsoft brought together a group of experts to test the technology and understand what the potential benefits were.</a:t>
            </a:r>
          </a:p>
          <a:p>
            <a:br>
              <a:rPr lang="en-US">
                <a:effectLst/>
                <a:ea typeface="Segoe UI" panose="020B0502040204020203" pitchFamily="34" charset="0"/>
              </a:rPr>
            </a:br>
            <a:r>
              <a:rPr lang="en-US">
                <a:effectLst/>
                <a:ea typeface="Segoe UI" panose="020B0502040204020203" pitchFamily="34" charset="0"/>
              </a:rPr>
              <a:t>We also started digging into the potential risks that we would need to mitigate. </a:t>
            </a:r>
          </a:p>
          <a:p>
            <a:br>
              <a:rPr lang="en-US">
                <a:effectLst/>
                <a:ea typeface="Segoe UI" panose="020B0502040204020203" pitchFamily="34" charset="0"/>
              </a:rPr>
            </a:br>
            <a:r>
              <a:rPr lang="en-US">
                <a:effectLst/>
                <a:ea typeface="Segoe UI" panose="020B0502040204020203" pitchFamily="34" charset="0"/>
              </a:rPr>
              <a:t>The first category of risk is overall quality of the application. </a:t>
            </a:r>
          </a:p>
          <a:p>
            <a:endParaRPr lang="en-US">
              <a:effectLst/>
              <a:ea typeface="Segoe UI" panose="020B0502040204020203" pitchFamily="34" charset="0"/>
            </a:endParaRPr>
          </a:p>
          <a:p>
            <a:r>
              <a:rPr lang="en-US">
                <a:effectLst/>
                <a:ea typeface="Segoe UI" panose="020B0502040204020203" pitchFamily="34" charset="0"/>
              </a:rPr>
              <a:t>We want to ensure that the application is not producing errors or what people often call hallucinating, which would be like adding additional incorrect information or just sort of making up information.</a:t>
            </a:r>
          </a:p>
          <a:p>
            <a:br>
              <a:rPr lang="en-US">
                <a:effectLst/>
                <a:ea typeface="Segoe UI" panose="020B0502040204020203" pitchFamily="34" charset="0"/>
              </a:rPr>
            </a:br>
            <a:r>
              <a:rPr lang="en-US">
                <a:effectLst/>
                <a:ea typeface="Segoe UI" panose="020B0502040204020203" pitchFamily="34" charset="0"/>
              </a:rPr>
              <a:t>We also need to make sure that our system is robust to adversarial attacks.</a:t>
            </a:r>
          </a:p>
          <a:p>
            <a:br>
              <a:rPr lang="en-US">
                <a:effectLst/>
                <a:ea typeface="Segoe UI" panose="020B0502040204020203" pitchFamily="34" charset="0"/>
              </a:rPr>
            </a:br>
            <a:r>
              <a:rPr lang="en-US">
                <a:effectLst/>
                <a:ea typeface="Segoe UI" panose="020B0502040204020203" pitchFamily="34" charset="0"/>
              </a:rPr>
              <a:t>This could be a jailbreak, which is when a user tries to manipulate or confuse the system to get it to produce something that it’s supposed to produce, or new types of attacks like prompt injection attacks, where an attacker embeds hidden instructions in data sources like emails or documents.</a:t>
            </a:r>
          </a:p>
          <a:p>
            <a:br>
              <a:rPr lang="en-US">
                <a:effectLst/>
                <a:ea typeface="Segoe UI" panose="020B0502040204020203" pitchFamily="34" charset="0"/>
              </a:rPr>
            </a:br>
            <a:r>
              <a:rPr lang="en-US">
                <a:effectLst/>
                <a:ea typeface="Segoe UI" panose="020B0502040204020203" pitchFamily="34" charset="0"/>
              </a:rPr>
              <a:t>We also look at traditional harmful content, whether that is harmful natural language content, for example, or harmful imagery or code that contains security vulnerabilities.</a:t>
            </a:r>
          </a:p>
          <a:p>
            <a:br>
              <a:rPr lang="en-US">
                <a:effectLst/>
                <a:ea typeface="Segoe UI" panose="020B0502040204020203" pitchFamily="34" charset="0"/>
              </a:rPr>
            </a:br>
            <a:r>
              <a:rPr lang="en-US">
                <a:effectLst/>
                <a:ea typeface="Segoe UI" panose="020B0502040204020203" pitchFamily="34" charset="0"/>
              </a:rPr>
              <a:t>Then one of the newer areas that’s emerging is that these models can seem very human-like when interacting with end users. </a:t>
            </a:r>
            <a:br>
              <a:rPr lang="en-US">
                <a:effectLst/>
                <a:ea typeface="Segoe UI" panose="020B0502040204020203" pitchFamily="34" charset="0"/>
              </a:rPr>
            </a:br>
            <a:endParaRPr lang="en-US">
              <a:effectLst/>
              <a:ea typeface="Segoe UI" panose="020B0502040204020203" pitchFamily="34" charset="0"/>
            </a:endParaRPr>
          </a:p>
          <a:p>
            <a:r>
              <a:rPr lang="en-US">
                <a:effectLst/>
                <a:ea typeface="Segoe UI" panose="020B0502040204020203" pitchFamily="34" charset="0"/>
              </a:rPr>
              <a:t>When is it okay for a system to be conversing and acting like a human? And when is that going to be misleading, inappropriate, or harmful?</a:t>
            </a:r>
          </a:p>
          <a:p>
            <a:br>
              <a:rPr lang="en-US">
                <a:effectLst/>
                <a:ea typeface="Segoe UI" panose="020B0502040204020203" pitchFamily="34" charset="0"/>
              </a:rPr>
            </a:br>
            <a:r>
              <a:rPr lang="en-US">
                <a:effectLst/>
                <a:ea typeface="Segoe UI" panose="020B0502040204020203" pitchFamily="34" charset="0"/>
              </a:rPr>
              <a:t>We’re looking across all of these different dimensions, which may sound like a lot, but we’ve found that same technological approach or the same sort of layers of defenses actually work for each of these different types of attacks.</a:t>
            </a:r>
          </a:p>
          <a:p>
            <a:endParaRPr lang="en-US" b="0" i="0">
              <a:solidFill>
                <a:srgbClr val="E6E6E6"/>
              </a:solidFill>
              <a:effectLst/>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4/15/2025 7:03 PM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4233921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472D1-FDC8-280B-0130-02547D2C4A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87E543-4041-A264-78D8-DC32B0E4D2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F402A6-92FE-4EAC-0F52-0FCE12E12D3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C061254-F9F9-FF17-E03D-7D08C3BDC008}"/>
              </a:ext>
            </a:extLst>
          </p:cNvPr>
          <p:cNvSpPr>
            <a:spLocks noGrp="1"/>
          </p:cNvSpPr>
          <p:nvPr>
            <p:ph type="sldNum" sz="quarter" idx="5"/>
          </p:nvPr>
        </p:nvSpPr>
        <p:spPr/>
        <p:txBody>
          <a:bodyPr/>
          <a:lstStyle/>
          <a:p>
            <a:pPr marL="0" marR="0" lvl="0" indent="0" algn="r" defTabSz="931042" rtl="0" eaLnBrk="1" fontAlgn="auto" latinLnBrk="0" hangingPunct="1">
              <a:lnSpc>
                <a:spcPct val="100000"/>
              </a:lnSpc>
              <a:spcBef>
                <a:spcPts val="0"/>
              </a:spcBef>
              <a:spcAft>
                <a:spcPts val="0"/>
              </a:spcAft>
              <a:buClrTx/>
              <a:buSzTx/>
              <a:buFontTx/>
              <a:buNone/>
              <a:tabLst/>
              <a:defRPr/>
            </a:pPr>
            <a:fld id="{0E6E6B97-433E-4144-BA66-6B9B350662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0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1466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290DA3-B3A8-638F-9415-D56E0C09E7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621378-5165-10A9-4505-A46C3E51C8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7B64B7-298A-1DB3-CE5A-20679DFE62FB}"/>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76D938FB-94EF-BCCE-4BF3-569CF337DBB5}"/>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a:extLst>
              <a:ext uri="{FF2B5EF4-FFF2-40B4-BE49-F238E27FC236}">
                <a16:creationId xmlns:a16="http://schemas.microsoft.com/office/drawing/2014/main" id="{971BECB5-8869-A180-6C56-76FB3E3819AD}"/>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55AA3AC-5B00-9162-3B7D-E61FDF937101}"/>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4/15/2025 7:03 PM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a:extLst>
              <a:ext uri="{FF2B5EF4-FFF2-40B4-BE49-F238E27FC236}">
                <a16:creationId xmlns:a16="http://schemas.microsoft.com/office/drawing/2014/main" id="{7FE3F5BC-BCD9-E1F5-0D3A-97D45A62345A}"/>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38506457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50.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51.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9.pn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Graphic 2">
            <a:extLst>
              <a:ext uri="{FF2B5EF4-FFF2-40B4-BE49-F238E27FC236}">
                <a16:creationId xmlns:a16="http://schemas.microsoft.com/office/drawing/2014/main" id="{B550DCE4-4C0B-AEF5-C52A-8C1CCDBE3E76}"/>
              </a:ext>
            </a:extLst>
          </p:cNvPr>
          <p:cNvSpPr/>
          <p:nvPr userDrawn="1"/>
        </p:nvSpPr>
        <p:spPr>
          <a:xfrm>
            <a:off x="584728" y="2517698"/>
            <a:ext cx="3633699" cy="1822605"/>
          </a:xfrm>
          <a:custGeom>
            <a:avLst/>
            <a:gdLst>
              <a:gd name="connsiteX0" fmla="*/ 452057 w 3246882"/>
              <a:gd name="connsiteY0" fmla="*/ 39338 h 1628584"/>
              <a:gd name="connsiteX1" fmla="*/ 576739 w 3246882"/>
              <a:gd name="connsiteY1" fmla="*/ 39338 h 1628584"/>
              <a:gd name="connsiteX2" fmla="*/ 576739 w 3246882"/>
              <a:gd name="connsiteY2" fmla="*/ 572929 h 1628584"/>
              <a:gd name="connsiteX3" fmla="*/ 486347 w 3246882"/>
              <a:gd name="connsiteY3" fmla="*/ 572929 h 1628584"/>
              <a:gd name="connsiteX4" fmla="*/ 486347 w 3246882"/>
              <a:gd name="connsiteY4" fmla="*/ 234315 h 1628584"/>
              <a:gd name="connsiteX5" fmla="*/ 486918 w 3246882"/>
              <a:gd name="connsiteY5" fmla="*/ 193548 h 1628584"/>
              <a:gd name="connsiteX6" fmla="*/ 487871 w 3246882"/>
              <a:gd name="connsiteY6" fmla="*/ 149066 h 1628584"/>
              <a:gd name="connsiteX7" fmla="*/ 485680 w 3246882"/>
              <a:gd name="connsiteY7" fmla="*/ 149066 h 1628584"/>
              <a:gd name="connsiteX8" fmla="*/ 479393 w 3246882"/>
              <a:gd name="connsiteY8" fmla="*/ 168593 h 1628584"/>
              <a:gd name="connsiteX9" fmla="*/ 472726 w 3246882"/>
              <a:gd name="connsiteY9" fmla="*/ 186309 h 1628584"/>
              <a:gd name="connsiteX10" fmla="*/ 319088 w 3246882"/>
              <a:gd name="connsiteY10" fmla="*/ 572929 h 1628584"/>
              <a:gd name="connsiteX11" fmla="*/ 254699 w 3246882"/>
              <a:gd name="connsiteY11" fmla="*/ 572929 h 1628584"/>
              <a:gd name="connsiteX12" fmla="*/ 99727 w 3246882"/>
              <a:gd name="connsiteY12" fmla="*/ 189643 h 1628584"/>
              <a:gd name="connsiteX13" fmla="*/ 93631 w 3246882"/>
              <a:gd name="connsiteY13" fmla="*/ 172307 h 1628584"/>
              <a:gd name="connsiteX14" fmla="*/ 85630 w 3246882"/>
              <a:gd name="connsiteY14" fmla="*/ 149066 h 1628584"/>
              <a:gd name="connsiteX15" fmla="*/ 83439 w 3246882"/>
              <a:gd name="connsiteY15" fmla="*/ 149066 h 1628584"/>
              <a:gd name="connsiteX16" fmla="*/ 84582 w 3246882"/>
              <a:gd name="connsiteY16" fmla="*/ 195739 h 1628584"/>
              <a:gd name="connsiteX17" fmla="*/ 84963 w 3246882"/>
              <a:gd name="connsiteY17" fmla="*/ 246507 h 1628584"/>
              <a:gd name="connsiteX18" fmla="*/ 84963 w 3246882"/>
              <a:gd name="connsiteY18" fmla="*/ 572834 h 1628584"/>
              <a:gd name="connsiteX19" fmla="*/ 0 w 3246882"/>
              <a:gd name="connsiteY19" fmla="*/ 572834 h 1628584"/>
              <a:gd name="connsiteX20" fmla="*/ 0 w 3246882"/>
              <a:gd name="connsiteY20" fmla="*/ 39338 h 1628584"/>
              <a:gd name="connsiteX21" fmla="*/ 129826 w 3246882"/>
              <a:gd name="connsiteY21" fmla="*/ 39338 h 1628584"/>
              <a:gd name="connsiteX22" fmla="*/ 266414 w 3246882"/>
              <a:gd name="connsiteY22" fmla="*/ 383477 h 1628584"/>
              <a:gd name="connsiteX23" fmla="*/ 278892 w 3246882"/>
              <a:gd name="connsiteY23" fmla="*/ 415671 h 1628584"/>
              <a:gd name="connsiteX24" fmla="*/ 288036 w 3246882"/>
              <a:gd name="connsiteY24" fmla="*/ 444913 h 1628584"/>
              <a:gd name="connsiteX25" fmla="*/ 290227 w 3246882"/>
              <a:gd name="connsiteY25" fmla="*/ 444913 h 1628584"/>
              <a:gd name="connsiteX26" fmla="*/ 302324 w 3246882"/>
              <a:gd name="connsiteY26" fmla="*/ 412528 h 1628584"/>
              <a:gd name="connsiteX27" fmla="*/ 313658 w 3246882"/>
              <a:gd name="connsiteY27" fmla="*/ 382429 h 1628584"/>
              <a:gd name="connsiteX28" fmla="*/ 452057 w 3246882"/>
              <a:gd name="connsiteY28" fmla="*/ 39338 h 1628584"/>
              <a:gd name="connsiteX29" fmla="*/ 712375 w 3246882"/>
              <a:gd name="connsiteY29" fmla="*/ 120872 h 1628584"/>
              <a:gd name="connsiteX30" fmla="*/ 752570 w 3246882"/>
              <a:gd name="connsiteY30" fmla="*/ 105632 h 1628584"/>
              <a:gd name="connsiteX31" fmla="*/ 767810 w 3246882"/>
              <a:gd name="connsiteY31" fmla="*/ 67723 h 1628584"/>
              <a:gd name="connsiteX32" fmla="*/ 752570 w 3246882"/>
              <a:gd name="connsiteY32" fmla="*/ 29813 h 1628584"/>
              <a:gd name="connsiteX33" fmla="*/ 712375 w 3246882"/>
              <a:gd name="connsiteY33" fmla="*/ 14573 h 1628584"/>
              <a:gd name="connsiteX34" fmla="*/ 672941 w 3246882"/>
              <a:gd name="connsiteY34" fmla="*/ 29813 h 1628584"/>
              <a:gd name="connsiteX35" fmla="*/ 657701 w 3246882"/>
              <a:gd name="connsiteY35" fmla="*/ 67437 h 1628584"/>
              <a:gd name="connsiteX36" fmla="*/ 672941 w 3246882"/>
              <a:gd name="connsiteY36" fmla="*/ 105156 h 1628584"/>
              <a:gd name="connsiteX37" fmla="*/ 712375 w 3246882"/>
              <a:gd name="connsiteY37" fmla="*/ 120968 h 1628584"/>
              <a:gd name="connsiteX38" fmla="*/ 667703 w 3246882"/>
              <a:gd name="connsiteY38" fmla="*/ 572929 h 1628584"/>
              <a:gd name="connsiteX39" fmla="*/ 756666 w 3246882"/>
              <a:gd name="connsiteY39" fmla="*/ 572929 h 1628584"/>
              <a:gd name="connsiteX40" fmla="*/ 756666 w 3246882"/>
              <a:gd name="connsiteY40" fmla="*/ 191929 h 1628584"/>
              <a:gd name="connsiteX41" fmla="*/ 667703 w 3246882"/>
              <a:gd name="connsiteY41" fmla="*/ 191929 h 1628584"/>
              <a:gd name="connsiteX42" fmla="*/ 667703 w 3246882"/>
              <a:gd name="connsiteY42" fmla="*/ 572929 h 1628584"/>
              <a:gd name="connsiteX43" fmla="*/ 1179100 w 3246882"/>
              <a:gd name="connsiteY43" fmla="*/ 500348 h 1628584"/>
              <a:gd name="connsiteX44" fmla="*/ 1110234 w 3246882"/>
              <a:gd name="connsiteY44" fmla="*/ 461677 h 1628584"/>
              <a:gd name="connsiteX45" fmla="*/ 1072325 w 3246882"/>
              <a:gd name="connsiteY45" fmla="*/ 497205 h 1628584"/>
              <a:gd name="connsiteX46" fmla="*/ 1025843 w 3246882"/>
              <a:gd name="connsiteY46" fmla="*/ 507778 h 1628584"/>
              <a:gd name="connsiteX47" fmla="*/ 948500 w 3246882"/>
              <a:gd name="connsiteY47" fmla="*/ 475393 h 1628584"/>
              <a:gd name="connsiteX48" fmla="*/ 919448 w 3246882"/>
              <a:gd name="connsiteY48" fmla="*/ 383096 h 1628584"/>
              <a:gd name="connsiteX49" fmla="*/ 948881 w 3246882"/>
              <a:gd name="connsiteY49" fmla="*/ 288608 h 1628584"/>
              <a:gd name="connsiteX50" fmla="*/ 1023652 w 3246882"/>
              <a:gd name="connsiteY50" fmla="*/ 254794 h 1628584"/>
              <a:gd name="connsiteX51" fmla="*/ 1069753 w 3246882"/>
              <a:gd name="connsiteY51" fmla="*/ 265557 h 1628584"/>
              <a:gd name="connsiteX52" fmla="*/ 1106996 w 3246882"/>
              <a:gd name="connsiteY52" fmla="*/ 302038 h 1628584"/>
              <a:gd name="connsiteX53" fmla="*/ 1176909 w 3246882"/>
              <a:gd name="connsiteY53" fmla="*/ 267462 h 1628584"/>
              <a:gd name="connsiteX54" fmla="*/ 1116806 w 3246882"/>
              <a:gd name="connsiteY54" fmla="*/ 204407 h 1628584"/>
              <a:gd name="connsiteX55" fmla="*/ 1026605 w 3246882"/>
              <a:gd name="connsiteY55" fmla="*/ 182975 h 1628584"/>
              <a:gd name="connsiteX56" fmla="*/ 883730 w 3246882"/>
              <a:gd name="connsiteY56" fmla="*/ 238220 h 1628584"/>
              <a:gd name="connsiteX57" fmla="*/ 828675 w 3246882"/>
              <a:gd name="connsiteY57" fmla="*/ 389096 h 1628584"/>
              <a:gd name="connsiteX58" fmla="*/ 880396 w 3246882"/>
              <a:gd name="connsiteY58" fmla="*/ 529019 h 1628584"/>
              <a:gd name="connsiteX59" fmla="*/ 1023652 w 3246882"/>
              <a:gd name="connsiteY59" fmla="*/ 581882 h 1628584"/>
              <a:gd name="connsiteX60" fmla="*/ 1113473 w 3246882"/>
              <a:gd name="connsiteY60" fmla="*/ 561785 h 1628584"/>
              <a:gd name="connsiteX61" fmla="*/ 1179100 w 3246882"/>
              <a:gd name="connsiteY61" fmla="*/ 500348 h 1628584"/>
              <a:gd name="connsiteX62" fmla="*/ 1438656 w 3246882"/>
              <a:gd name="connsiteY62" fmla="*/ 185166 h 1628584"/>
              <a:gd name="connsiteX63" fmla="*/ 1378363 w 3246882"/>
              <a:gd name="connsiteY63" fmla="*/ 204692 h 1628584"/>
              <a:gd name="connsiteX64" fmla="*/ 1338929 w 3246882"/>
              <a:gd name="connsiteY64" fmla="*/ 260699 h 1628584"/>
              <a:gd name="connsiteX65" fmla="*/ 1337405 w 3246882"/>
              <a:gd name="connsiteY65" fmla="*/ 260699 h 1628584"/>
              <a:gd name="connsiteX66" fmla="*/ 1337405 w 3246882"/>
              <a:gd name="connsiteY66" fmla="*/ 191834 h 1628584"/>
              <a:gd name="connsiteX67" fmla="*/ 1248442 w 3246882"/>
              <a:gd name="connsiteY67" fmla="*/ 191834 h 1628584"/>
              <a:gd name="connsiteX68" fmla="*/ 1248442 w 3246882"/>
              <a:gd name="connsiteY68" fmla="*/ 572834 h 1628584"/>
              <a:gd name="connsiteX69" fmla="*/ 1337405 w 3246882"/>
              <a:gd name="connsiteY69" fmla="*/ 572834 h 1628584"/>
              <a:gd name="connsiteX70" fmla="*/ 1337405 w 3246882"/>
              <a:gd name="connsiteY70" fmla="*/ 384524 h 1628584"/>
              <a:gd name="connsiteX71" fmla="*/ 1361027 w 3246882"/>
              <a:gd name="connsiteY71" fmla="*/ 296323 h 1628584"/>
              <a:gd name="connsiteX72" fmla="*/ 1422940 w 3246882"/>
              <a:gd name="connsiteY72" fmla="*/ 262795 h 1628584"/>
              <a:gd name="connsiteX73" fmla="*/ 1446181 w 3246882"/>
              <a:gd name="connsiteY73" fmla="*/ 265176 h 1628584"/>
              <a:gd name="connsiteX74" fmla="*/ 1467993 w 3246882"/>
              <a:gd name="connsiteY74" fmla="*/ 271653 h 1628584"/>
              <a:gd name="connsiteX75" fmla="*/ 1491806 w 3246882"/>
              <a:gd name="connsiteY75" fmla="*/ 195739 h 1628584"/>
              <a:gd name="connsiteX76" fmla="*/ 1465421 w 3246882"/>
              <a:gd name="connsiteY76" fmla="*/ 187166 h 1628584"/>
              <a:gd name="connsiteX77" fmla="*/ 1438656 w 3246882"/>
              <a:gd name="connsiteY77" fmla="*/ 184976 h 1628584"/>
              <a:gd name="connsiteX78" fmla="*/ 1855375 w 3246882"/>
              <a:gd name="connsiteY78" fmla="*/ 237649 h 1628584"/>
              <a:gd name="connsiteX79" fmla="*/ 1907667 w 3246882"/>
              <a:gd name="connsiteY79" fmla="*/ 379000 h 1628584"/>
              <a:gd name="connsiteX80" fmla="*/ 1852613 w 3246882"/>
              <a:gd name="connsiteY80" fmla="*/ 524637 h 1628584"/>
              <a:gd name="connsiteX81" fmla="*/ 1707166 w 3246882"/>
              <a:gd name="connsiteY81" fmla="*/ 581787 h 1628584"/>
              <a:gd name="connsiteX82" fmla="*/ 1562957 w 3246882"/>
              <a:gd name="connsiteY82" fmla="*/ 528542 h 1628584"/>
              <a:gd name="connsiteX83" fmla="*/ 1509522 w 3246882"/>
              <a:gd name="connsiteY83" fmla="*/ 385286 h 1628584"/>
              <a:gd name="connsiteX84" fmla="*/ 1566101 w 3246882"/>
              <a:gd name="connsiteY84" fmla="*/ 238506 h 1628584"/>
              <a:gd name="connsiteX85" fmla="*/ 1712309 w 3246882"/>
              <a:gd name="connsiteY85" fmla="*/ 182880 h 1628584"/>
              <a:gd name="connsiteX86" fmla="*/ 1855375 w 3246882"/>
              <a:gd name="connsiteY86" fmla="*/ 237554 h 1628584"/>
              <a:gd name="connsiteX87" fmla="*/ 1816513 w 3246882"/>
              <a:gd name="connsiteY87" fmla="*/ 381286 h 1628584"/>
              <a:gd name="connsiteX88" fmla="*/ 1788605 w 3246882"/>
              <a:gd name="connsiteY88" fmla="*/ 289751 h 1628584"/>
              <a:gd name="connsiteX89" fmla="*/ 1710118 w 3246882"/>
              <a:gd name="connsiteY89" fmla="*/ 255175 h 1628584"/>
              <a:gd name="connsiteX90" fmla="*/ 1630299 w 3246882"/>
              <a:gd name="connsiteY90" fmla="*/ 290894 h 1628584"/>
              <a:gd name="connsiteX91" fmla="*/ 1600391 w 3246882"/>
              <a:gd name="connsiteY91" fmla="*/ 383572 h 1628584"/>
              <a:gd name="connsiteX92" fmla="*/ 1630013 w 3246882"/>
              <a:gd name="connsiteY92" fmla="*/ 476250 h 1628584"/>
              <a:gd name="connsiteX93" fmla="*/ 1710595 w 3246882"/>
              <a:gd name="connsiteY93" fmla="*/ 510064 h 1628584"/>
              <a:gd name="connsiteX94" fmla="*/ 1788890 w 3246882"/>
              <a:gd name="connsiteY94" fmla="*/ 475107 h 1628584"/>
              <a:gd name="connsiteX95" fmla="*/ 1816608 w 3246882"/>
              <a:gd name="connsiteY95" fmla="*/ 381381 h 1628584"/>
              <a:gd name="connsiteX96" fmla="*/ 2123313 w 3246882"/>
              <a:gd name="connsiteY96" fmla="*/ 339566 h 1628584"/>
              <a:gd name="connsiteX97" fmla="*/ 2068068 w 3246882"/>
              <a:gd name="connsiteY97" fmla="*/ 321374 h 1628584"/>
              <a:gd name="connsiteX98" fmla="*/ 2053400 w 3246882"/>
              <a:gd name="connsiteY98" fmla="*/ 292322 h 1628584"/>
              <a:gd name="connsiteX99" fmla="*/ 2067497 w 3246882"/>
              <a:gd name="connsiteY99" fmla="*/ 261461 h 1628584"/>
              <a:gd name="connsiteX100" fmla="*/ 2108835 w 3246882"/>
              <a:gd name="connsiteY100" fmla="*/ 249555 h 1628584"/>
              <a:gd name="connsiteX101" fmla="*/ 2152555 w 3246882"/>
              <a:gd name="connsiteY101" fmla="*/ 258509 h 1628584"/>
              <a:gd name="connsiteX102" fmla="*/ 2188083 w 3246882"/>
              <a:gd name="connsiteY102" fmla="*/ 285274 h 1628584"/>
              <a:gd name="connsiteX103" fmla="*/ 2239804 w 3246882"/>
              <a:gd name="connsiteY103" fmla="*/ 238411 h 1628584"/>
              <a:gd name="connsiteX104" fmla="*/ 2184368 w 3246882"/>
              <a:gd name="connsiteY104" fmla="*/ 196691 h 1628584"/>
              <a:gd name="connsiteX105" fmla="*/ 2111407 w 3246882"/>
              <a:gd name="connsiteY105" fmla="*/ 182880 h 1628584"/>
              <a:gd name="connsiteX106" fmla="*/ 2010251 w 3246882"/>
              <a:gd name="connsiteY106" fmla="*/ 214694 h 1628584"/>
              <a:gd name="connsiteX107" fmla="*/ 1970056 w 3246882"/>
              <a:gd name="connsiteY107" fmla="*/ 302324 h 1628584"/>
              <a:gd name="connsiteX108" fmla="*/ 1999679 w 3246882"/>
              <a:gd name="connsiteY108" fmla="*/ 375476 h 1628584"/>
              <a:gd name="connsiteX109" fmla="*/ 2104073 w 3246882"/>
              <a:gd name="connsiteY109" fmla="*/ 418052 h 1628584"/>
              <a:gd name="connsiteX110" fmla="*/ 2149983 w 3246882"/>
              <a:gd name="connsiteY110" fmla="*/ 436055 h 1628584"/>
              <a:gd name="connsiteX111" fmla="*/ 2165414 w 3246882"/>
              <a:gd name="connsiteY111" fmla="*/ 467106 h 1628584"/>
              <a:gd name="connsiteX112" fmla="*/ 2149031 w 3246882"/>
              <a:gd name="connsiteY112" fmla="*/ 502253 h 1628584"/>
              <a:gd name="connsiteX113" fmla="*/ 2103311 w 3246882"/>
              <a:gd name="connsiteY113" fmla="*/ 514731 h 1628584"/>
              <a:gd name="connsiteX114" fmla="*/ 2053685 w 3246882"/>
              <a:gd name="connsiteY114" fmla="*/ 503015 h 1628584"/>
              <a:gd name="connsiteX115" fmla="*/ 2009204 w 3246882"/>
              <a:gd name="connsiteY115" fmla="*/ 463772 h 1628584"/>
              <a:gd name="connsiteX116" fmla="*/ 1955673 w 3246882"/>
              <a:gd name="connsiteY116" fmla="*/ 511778 h 1628584"/>
              <a:gd name="connsiteX117" fmla="*/ 2015966 w 3246882"/>
              <a:gd name="connsiteY117" fmla="*/ 563880 h 1628584"/>
              <a:gd name="connsiteX118" fmla="*/ 2102644 w 3246882"/>
              <a:gd name="connsiteY118" fmla="*/ 581787 h 1628584"/>
              <a:gd name="connsiteX119" fmla="*/ 2208657 w 3246882"/>
              <a:gd name="connsiteY119" fmla="*/ 547973 h 1628584"/>
              <a:gd name="connsiteX120" fmla="*/ 2249234 w 3246882"/>
              <a:gd name="connsiteY120" fmla="*/ 459010 h 1628584"/>
              <a:gd name="connsiteX121" fmla="*/ 2217992 w 3246882"/>
              <a:gd name="connsiteY121" fmla="*/ 380143 h 1628584"/>
              <a:gd name="connsiteX122" fmla="*/ 2123504 w 3246882"/>
              <a:gd name="connsiteY122" fmla="*/ 339566 h 1628584"/>
              <a:gd name="connsiteX123" fmla="*/ 2658332 w 3246882"/>
              <a:gd name="connsiteY123" fmla="*/ 237649 h 1628584"/>
              <a:gd name="connsiteX124" fmla="*/ 2710624 w 3246882"/>
              <a:gd name="connsiteY124" fmla="*/ 379000 h 1628584"/>
              <a:gd name="connsiteX125" fmla="*/ 2655570 w 3246882"/>
              <a:gd name="connsiteY125" fmla="*/ 524637 h 1628584"/>
              <a:gd name="connsiteX126" fmla="*/ 2510123 w 3246882"/>
              <a:gd name="connsiteY126" fmla="*/ 581787 h 1628584"/>
              <a:gd name="connsiteX127" fmla="*/ 2365915 w 3246882"/>
              <a:gd name="connsiteY127" fmla="*/ 528542 h 1628584"/>
              <a:gd name="connsiteX128" fmla="*/ 2312480 w 3246882"/>
              <a:gd name="connsiteY128" fmla="*/ 385286 h 1628584"/>
              <a:gd name="connsiteX129" fmla="*/ 2369058 w 3246882"/>
              <a:gd name="connsiteY129" fmla="*/ 238506 h 1628584"/>
              <a:gd name="connsiteX130" fmla="*/ 2515267 w 3246882"/>
              <a:gd name="connsiteY130" fmla="*/ 182880 h 1628584"/>
              <a:gd name="connsiteX131" fmla="*/ 2658332 w 3246882"/>
              <a:gd name="connsiteY131" fmla="*/ 237554 h 1628584"/>
              <a:gd name="connsiteX132" fmla="*/ 2619375 w 3246882"/>
              <a:gd name="connsiteY132" fmla="*/ 381286 h 1628584"/>
              <a:gd name="connsiteX133" fmla="*/ 2591467 w 3246882"/>
              <a:gd name="connsiteY133" fmla="*/ 289751 h 1628584"/>
              <a:gd name="connsiteX134" fmla="*/ 2512981 w 3246882"/>
              <a:gd name="connsiteY134" fmla="*/ 255175 h 1628584"/>
              <a:gd name="connsiteX135" fmla="*/ 2433161 w 3246882"/>
              <a:gd name="connsiteY135" fmla="*/ 290894 h 1628584"/>
              <a:gd name="connsiteX136" fmla="*/ 2403253 w 3246882"/>
              <a:gd name="connsiteY136" fmla="*/ 383572 h 1628584"/>
              <a:gd name="connsiteX137" fmla="*/ 2432876 w 3246882"/>
              <a:gd name="connsiteY137" fmla="*/ 476250 h 1628584"/>
              <a:gd name="connsiteX138" fmla="*/ 2513457 w 3246882"/>
              <a:gd name="connsiteY138" fmla="*/ 510064 h 1628584"/>
              <a:gd name="connsiteX139" fmla="*/ 2591753 w 3246882"/>
              <a:gd name="connsiteY139" fmla="*/ 475107 h 1628584"/>
              <a:gd name="connsiteX140" fmla="*/ 2619470 w 3246882"/>
              <a:gd name="connsiteY140" fmla="*/ 381381 h 1628584"/>
              <a:gd name="connsiteX141" fmla="*/ 3219260 w 3246882"/>
              <a:gd name="connsiteY141" fmla="*/ 494729 h 1628584"/>
              <a:gd name="connsiteX142" fmla="*/ 3196209 w 3246882"/>
              <a:gd name="connsiteY142" fmla="*/ 507397 h 1628584"/>
              <a:gd name="connsiteX143" fmla="*/ 3175349 w 3246882"/>
              <a:gd name="connsiteY143" fmla="*/ 511112 h 1628584"/>
              <a:gd name="connsiteX144" fmla="*/ 3144107 w 3246882"/>
              <a:gd name="connsiteY144" fmla="*/ 497872 h 1628584"/>
              <a:gd name="connsiteX145" fmla="*/ 3132963 w 3246882"/>
              <a:gd name="connsiteY145" fmla="*/ 456724 h 1628584"/>
              <a:gd name="connsiteX146" fmla="*/ 3132963 w 3246882"/>
              <a:gd name="connsiteY146" fmla="*/ 260985 h 1628584"/>
              <a:gd name="connsiteX147" fmla="*/ 3230118 w 3246882"/>
              <a:gd name="connsiteY147" fmla="*/ 260985 h 1628584"/>
              <a:gd name="connsiteX148" fmla="*/ 3230118 w 3246882"/>
              <a:gd name="connsiteY148" fmla="*/ 191738 h 1628584"/>
              <a:gd name="connsiteX149" fmla="*/ 3132963 w 3246882"/>
              <a:gd name="connsiteY149" fmla="*/ 191738 h 1628584"/>
              <a:gd name="connsiteX150" fmla="*/ 3132963 w 3246882"/>
              <a:gd name="connsiteY150" fmla="*/ 82677 h 1628584"/>
              <a:gd name="connsiteX151" fmla="*/ 3043999 w 3246882"/>
              <a:gd name="connsiteY151" fmla="*/ 98298 h 1628584"/>
              <a:gd name="connsiteX152" fmla="*/ 3043999 w 3246882"/>
              <a:gd name="connsiteY152" fmla="*/ 191643 h 1628584"/>
              <a:gd name="connsiteX153" fmla="*/ 2893028 w 3246882"/>
              <a:gd name="connsiteY153" fmla="*/ 191643 h 1628584"/>
              <a:gd name="connsiteX154" fmla="*/ 2893028 w 3246882"/>
              <a:gd name="connsiteY154" fmla="*/ 130969 h 1628584"/>
              <a:gd name="connsiteX155" fmla="*/ 2905887 w 3246882"/>
              <a:gd name="connsiteY155" fmla="*/ 86297 h 1628584"/>
              <a:gd name="connsiteX156" fmla="*/ 2942558 w 3246882"/>
              <a:gd name="connsiteY156" fmla="*/ 71438 h 1628584"/>
              <a:gd name="connsiteX157" fmla="*/ 2965037 w 3246882"/>
              <a:gd name="connsiteY157" fmla="*/ 74962 h 1628584"/>
              <a:gd name="connsiteX158" fmla="*/ 2984945 w 3246882"/>
              <a:gd name="connsiteY158" fmla="*/ 84868 h 1628584"/>
              <a:gd name="connsiteX159" fmla="*/ 3021425 w 3246882"/>
              <a:gd name="connsiteY159" fmla="*/ 20479 h 1628584"/>
              <a:gd name="connsiteX160" fmla="*/ 2981230 w 3246882"/>
              <a:gd name="connsiteY160" fmla="*/ 5048 h 1628584"/>
              <a:gd name="connsiteX161" fmla="*/ 2938844 w 3246882"/>
              <a:gd name="connsiteY161" fmla="*/ 0 h 1628584"/>
              <a:gd name="connsiteX162" fmla="*/ 2839688 w 3246882"/>
              <a:gd name="connsiteY162" fmla="*/ 34957 h 1628584"/>
              <a:gd name="connsiteX163" fmla="*/ 2804541 w 3246882"/>
              <a:gd name="connsiteY163" fmla="*/ 130207 h 1628584"/>
              <a:gd name="connsiteX164" fmla="*/ 2804541 w 3246882"/>
              <a:gd name="connsiteY164" fmla="*/ 191643 h 1628584"/>
              <a:gd name="connsiteX165" fmla="*/ 2739771 w 3246882"/>
              <a:gd name="connsiteY165" fmla="*/ 191643 h 1628584"/>
              <a:gd name="connsiteX166" fmla="*/ 2739771 w 3246882"/>
              <a:gd name="connsiteY166" fmla="*/ 260890 h 1628584"/>
              <a:gd name="connsiteX167" fmla="*/ 2804541 w 3246882"/>
              <a:gd name="connsiteY167" fmla="*/ 260890 h 1628584"/>
              <a:gd name="connsiteX168" fmla="*/ 2804541 w 3246882"/>
              <a:gd name="connsiteY168" fmla="*/ 572643 h 1628584"/>
              <a:gd name="connsiteX169" fmla="*/ 2893124 w 3246882"/>
              <a:gd name="connsiteY169" fmla="*/ 572643 h 1628584"/>
              <a:gd name="connsiteX170" fmla="*/ 2893124 w 3246882"/>
              <a:gd name="connsiteY170" fmla="*/ 261080 h 1628584"/>
              <a:gd name="connsiteX171" fmla="*/ 3044095 w 3246882"/>
              <a:gd name="connsiteY171" fmla="*/ 261080 h 1628584"/>
              <a:gd name="connsiteX172" fmla="*/ 3044095 w 3246882"/>
              <a:gd name="connsiteY172" fmla="*/ 469487 h 1628584"/>
              <a:gd name="connsiteX173" fmla="*/ 3072384 w 3246882"/>
              <a:gd name="connsiteY173" fmla="*/ 553212 h 1628584"/>
              <a:gd name="connsiteX174" fmla="*/ 3156871 w 3246882"/>
              <a:gd name="connsiteY174" fmla="*/ 581882 h 1628584"/>
              <a:gd name="connsiteX175" fmla="*/ 3208020 w 3246882"/>
              <a:gd name="connsiteY175" fmla="*/ 574643 h 1628584"/>
              <a:gd name="connsiteX176" fmla="*/ 3246882 w 3246882"/>
              <a:gd name="connsiteY176" fmla="*/ 555117 h 1628584"/>
              <a:gd name="connsiteX177" fmla="*/ 3219355 w 3246882"/>
              <a:gd name="connsiteY177" fmla="*/ 494824 h 1628584"/>
              <a:gd name="connsiteX178" fmla="*/ 0 w 3246882"/>
              <a:gd name="connsiteY178" fmla="*/ 1449229 h 1628584"/>
              <a:gd name="connsiteX179" fmla="*/ 91154 w 3246882"/>
              <a:gd name="connsiteY179" fmla="*/ 1449229 h 1628584"/>
              <a:gd name="connsiteX180" fmla="*/ 91154 w 3246882"/>
              <a:gd name="connsiteY180" fmla="*/ 915638 h 1628584"/>
              <a:gd name="connsiteX181" fmla="*/ 0 w 3246882"/>
              <a:gd name="connsiteY181" fmla="*/ 915638 h 1628584"/>
              <a:gd name="connsiteX182" fmla="*/ 0 w 3246882"/>
              <a:gd name="connsiteY182" fmla="*/ 1449229 h 1628584"/>
              <a:gd name="connsiteX183" fmla="*/ 463391 w 3246882"/>
              <a:gd name="connsiteY183" fmla="*/ 1068229 h 1628584"/>
              <a:gd name="connsiteX184" fmla="*/ 552355 w 3246882"/>
              <a:gd name="connsiteY184" fmla="*/ 1068229 h 1628584"/>
              <a:gd name="connsiteX185" fmla="*/ 552355 w 3246882"/>
              <a:gd name="connsiteY185" fmla="*/ 1426559 h 1628584"/>
              <a:gd name="connsiteX186" fmla="*/ 499682 w 3246882"/>
              <a:gd name="connsiteY186" fmla="*/ 1575721 h 1628584"/>
              <a:gd name="connsiteX187" fmla="*/ 354806 w 3246882"/>
              <a:gd name="connsiteY187" fmla="*/ 1628585 h 1628584"/>
              <a:gd name="connsiteX188" fmla="*/ 254318 w 3246882"/>
              <a:gd name="connsiteY188" fmla="*/ 1608677 h 1628584"/>
              <a:gd name="connsiteX189" fmla="*/ 176213 w 3246882"/>
              <a:gd name="connsiteY189" fmla="*/ 1547431 h 1628584"/>
              <a:gd name="connsiteX190" fmla="*/ 240983 w 3246882"/>
              <a:gd name="connsiteY190" fmla="*/ 1499426 h 1628584"/>
              <a:gd name="connsiteX191" fmla="*/ 290322 w 3246882"/>
              <a:gd name="connsiteY191" fmla="*/ 1543907 h 1628584"/>
              <a:gd name="connsiteX192" fmla="*/ 356330 w 3246882"/>
              <a:gd name="connsiteY192" fmla="*/ 1558576 h 1628584"/>
              <a:gd name="connsiteX193" fmla="*/ 434816 w 3246882"/>
              <a:gd name="connsiteY193" fmla="*/ 1529144 h 1628584"/>
              <a:gd name="connsiteX194" fmla="*/ 463487 w 3246882"/>
              <a:gd name="connsiteY194" fmla="*/ 1441704 h 1628584"/>
              <a:gd name="connsiteX195" fmla="*/ 463487 w 3246882"/>
              <a:gd name="connsiteY195" fmla="*/ 1398175 h 1628584"/>
              <a:gd name="connsiteX196" fmla="*/ 461963 w 3246882"/>
              <a:gd name="connsiteY196" fmla="*/ 1398175 h 1628584"/>
              <a:gd name="connsiteX197" fmla="*/ 411194 w 3246882"/>
              <a:gd name="connsiteY197" fmla="*/ 1442847 h 1628584"/>
              <a:gd name="connsiteX198" fmla="*/ 336995 w 3246882"/>
              <a:gd name="connsiteY198" fmla="*/ 1458087 h 1628584"/>
              <a:gd name="connsiteX199" fmla="*/ 217932 w 3246882"/>
              <a:gd name="connsiteY199" fmla="*/ 1408081 h 1628584"/>
              <a:gd name="connsiteX200" fmla="*/ 172879 w 3246882"/>
              <a:gd name="connsiteY200" fmla="*/ 1268730 h 1628584"/>
              <a:gd name="connsiteX201" fmla="*/ 224790 w 3246882"/>
              <a:gd name="connsiteY201" fmla="*/ 1114520 h 1628584"/>
              <a:gd name="connsiteX202" fmla="*/ 353759 w 3246882"/>
              <a:gd name="connsiteY202" fmla="*/ 1059275 h 1628584"/>
              <a:gd name="connsiteX203" fmla="*/ 416052 w 3246882"/>
              <a:gd name="connsiteY203" fmla="*/ 1071944 h 1628584"/>
              <a:gd name="connsiteX204" fmla="*/ 461963 w 3246882"/>
              <a:gd name="connsiteY204" fmla="*/ 1108043 h 1628584"/>
              <a:gd name="connsiteX205" fmla="*/ 463487 w 3246882"/>
              <a:gd name="connsiteY205" fmla="*/ 1108043 h 1628584"/>
              <a:gd name="connsiteX206" fmla="*/ 463487 w 3246882"/>
              <a:gd name="connsiteY206" fmla="*/ 1068229 h 1628584"/>
              <a:gd name="connsiteX207" fmla="*/ 464153 w 3246882"/>
              <a:gd name="connsiteY207" fmla="*/ 1228154 h 1628584"/>
              <a:gd name="connsiteX208" fmla="*/ 437007 w 3246882"/>
              <a:gd name="connsiteY208" fmla="*/ 1159478 h 1628584"/>
              <a:gd name="connsiteX209" fmla="*/ 367094 w 3246882"/>
              <a:gd name="connsiteY209" fmla="*/ 1130999 h 1628584"/>
              <a:gd name="connsiteX210" fmla="*/ 291560 w 3246882"/>
              <a:gd name="connsiteY210" fmla="*/ 1165765 h 1628584"/>
              <a:gd name="connsiteX211" fmla="*/ 263652 w 3246882"/>
              <a:gd name="connsiteY211" fmla="*/ 1263777 h 1628584"/>
              <a:gd name="connsiteX212" fmla="*/ 289465 w 3246882"/>
              <a:gd name="connsiteY212" fmla="*/ 1353407 h 1628584"/>
              <a:gd name="connsiteX213" fmla="*/ 361093 w 3246882"/>
              <a:gd name="connsiteY213" fmla="*/ 1386173 h 1628584"/>
              <a:gd name="connsiteX214" fmla="*/ 435483 w 3246882"/>
              <a:gd name="connsiteY214" fmla="*/ 1354360 h 1628584"/>
              <a:gd name="connsiteX215" fmla="*/ 464153 w 3246882"/>
              <a:gd name="connsiteY215" fmla="*/ 1271588 h 1628584"/>
              <a:gd name="connsiteX216" fmla="*/ 464153 w 3246882"/>
              <a:gd name="connsiteY216" fmla="*/ 1228058 h 1628584"/>
              <a:gd name="connsiteX217" fmla="*/ 860965 w 3246882"/>
              <a:gd name="connsiteY217" fmla="*/ 1059275 h 1628584"/>
              <a:gd name="connsiteX218" fmla="*/ 791432 w 3246882"/>
              <a:gd name="connsiteY218" fmla="*/ 1075087 h 1628584"/>
              <a:gd name="connsiteX219" fmla="*/ 738950 w 3246882"/>
              <a:gd name="connsiteY219" fmla="*/ 1119950 h 1628584"/>
              <a:gd name="connsiteX220" fmla="*/ 737426 w 3246882"/>
              <a:gd name="connsiteY220" fmla="*/ 1119950 h 1628584"/>
              <a:gd name="connsiteX221" fmla="*/ 737426 w 3246882"/>
              <a:gd name="connsiteY221" fmla="*/ 1068229 h 1628584"/>
              <a:gd name="connsiteX222" fmla="*/ 648462 w 3246882"/>
              <a:gd name="connsiteY222" fmla="*/ 1068229 h 1628584"/>
              <a:gd name="connsiteX223" fmla="*/ 648462 w 3246882"/>
              <a:gd name="connsiteY223" fmla="*/ 1449229 h 1628584"/>
              <a:gd name="connsiteX224" fmla="*/ 737426 w 3246882"/>
              <a:gd name="connsiteY224" fmla="*/ 1449229 h 1628584"/>
              <a:gd name="connsiteX225" fmla="*/ 737426 w 3246882"/>
              <a:gd name="connsiteY225" fmla="*/ 1231964 h 1628584"/>
              <a:gd name="connsiteX226" fmla="*/ 762572 w 3246882"/>
              <a:gd name="connsiteY226" fmla="*/ 1159764 h 1628584"/>
              <a:gd name="connsiteX227" fmla="*/ 827151 w 3246882"/>
              <a:gd name="connsiteY227" fmla="*/ 1131094 h 1628584"/>
              <a:gd name="connsiteX228" fmla="*/ 882968 w 3246882"/>
              <a:gd name="connsiteY228" fmla="*/ 1155668 h 1628584"/>
              <a:gd name="connsiteX229" fmla="*/ 901541 w 3246882"/>
              <a:gd name="connsiteY229" fmla="*/ 1226725 h 1628584"/>
              <a:gd name="connsiteX230" fmla="*/ 901541 w 3246882"/>
              <a:gd name="connsiteY230" fmla="*/ 1449229 h 1628584"/>
              <a:gd name="connsiteX231" fmla="*/ 990505 w 3246882"/>
              <a:gd name="connsiteY231" fmla="*/ 1449229 h 1628584"/>
              <a:gd name="connsiteX232" fmla="*/ 990505 w 3246882"/>
              <a:gd name="connsiteY232" fmla="*/ 1214819 h 1628584"/>
              <a:gd name="connsiteX233" fmla="*/ 957358 w 3246882"/>
              <a:gd name="connsiteY233" fmla="*/ 1099661 h 1628584"/>
              <a:gd name="connsiteX234" fmla="*/ 860965 w 3246882"/>
              <a:gd name="connsiteY234" fmla="*/ 1059275 h 1628584"/>
              <a:gd name="connsiteX235" fmla="*/ 1124236 w 3246882"/>
              <a:gd name="connsiteY235" fmla="*/ 890683 h 1628584"/>
              <a:gd name="connsiteX236" fmla="*/ 1084802 w 3246882"/>
              <a:gd name="connsiteY236" fmla="*/ 905923 h 1628584"/>
              <a:gd name="connsiteX237" fmla="*/ 1069562 w 3246882"/>
              <a:gd name="connsiteY237" fmla="*/ 943547 h 1628584"/>
              <a:gd name="connsiteX238" fmla="*/ 1084802 w 3246882"/>
              <a:gd name="connsiteY238" fmla="*/ 981266 h 1628584"/>
              <a:gd name="connsiteX239" fmla="*/ 1124236 w 3246882"/>
              <a:gd name="connsiteY239" fmla="*/ 997077 h 1628584"/>
              <a:gd name="connsiteX240" fmla="*/ 1164431 w 3246882"/>
              <a:gd name="connsiteY240" fmla="*/ 981837 h 1628584"/>
              <a:gd name="connsiteX241" fmla="*/ 1179671 w 3246882"/>
              <a:gd name="connsiteY241" fmla="*/ 943928 h 1628584"/>
              <a:gd name="connsiteX242" fmla="*/ 1164431 w 3246882"/>
              <a:gd name="connsiteY242" fmla="*/ 906018 h 1628584"/>
              <a:gd name="connsiteX243" fmla="*/ 1124236 w 3246882"/>
              <a:gd name="connsiteY243" fmla="*/ 890778 h 1628584"/>
              <a:gd name="connsiteX244" fmla="*/ 1079564 w 3246882"/>
              <a:gd name="connsiteY244" fmla="*/ 1449229 h 1628584"/>
              <a:gd name="connsiteX245" fmla="*/ 1168527 w 3246882"/>
              <a:gd name="connsiteY245" fmla="*/ 1449229 h 1628584"/>
              <a:gd name="connsiteX246" fmla="*/ 1168527 w 3246882"/>
              <a:gd name="connsiteY246" fmla="*/ 1068229 h 1628584"/>
              <a:gd name="connsiteX247" fmla="*/ 1079564 w 3246882"/>
              <a:gd name="connsiteY247" fmla="*/ 1068229 h 1628584"/>
              <a:gd name="connsiteX248" fmla="*/ 1079564 w 3246882"/>
              <a:gd name="connsiteY248" fmla="*/ 1449229 h 1628584"/>
              <a:gd name="connsiteX249" fmla="*/ 1440656 w 3246882"/>
              <a:gd name="connsiteY249" fmla="*/ 1383697 h 1628584"/>
              <a:gd name="connsiteX250" fmla="*/ 1419797 w 3246882"/>
              <a:gd name="connsiteY250" fmla="*/ 1387412 h 1628584"/>
              <a:gd name="connsiteX251" fmla="*/ 1388555 w 3246882"/>
              <a:gd name="connsiteY251" fmla="*/ 1374172 h 1628584"/>
              <a:gd name="connsiteX252" fmla="*/ 1377410 w 3246882"/>
              <a:gd name="connsiteY252" fmla="*/ 1333024 h 1628584"/>
              <a:gd name="connsiteX253" fmla="*/ 1377410 w 3246882"/>
              <a:gd name="connsiteY253" fmla="*/ 1137285 h 1628584"/>
              <a:gd name="connsiteX254" fmla="*/ 1474565 w 3246882"/>
              <a:gd name="connsiteY254" fmla="*/ 1137285 h 1628584"/>
              <a:gd name="connsiteX255" fmla="*/ 1474565 w 3246882"/>
              <a:gd name="connsiteY255" fmla="*/ 1068038 h 1628584"/>
              <a:gd name="connsiteX256" fmla="*/ 1377410 w 3246882"/>
              <a:gd name="connsiteY256" fmla="*/ 1068038 h 1628584"/>
              <a:gd name="connsiteX257" fmla="*/ 1377410 w 3246882"/>
              <a:gd name="connsiteY257" fmla="*/ 958977 h 1628584"/>
              <a:gd name="connsiteX258" fmla="*/ 1288447 w 3246882"/>
              <a:gd name="connsiteY258" fmla="*/ 974598 h 1628584"/>
              <a:gd name="connsiteX259" fmla="*/ 1288447 w 3246882"/>
              <a:gd name="connsiteY259" fmla="*/ 1067943 h 1628584"/>
              <a:gd name="connsiteX260" fmla="*/ 1224820 w 3246882"/>
              <a:gd name="connsiteY260" fmla="*/ 1067943 h 1628584"/>
              <a:gd name="connsiteX261" fmla="*/ 1224820 w 3246882"/>
              <a:gd name="connsiteY261" fmla="*/ 1137190 h 1628584"/>
              <a:gd name="connsiteX262" fmla="*/ 1288447 w 3246882"/>
              <a:gd name="connsiteY262" fmla="*/ 1137190 h 1628584"/>
              <a:gd name="connsiteX263" fmla="*/ 1288447 w 3246882"/>
              <a:gd name="connsiteY263" fmla="*/ 1345597 h 1628584"/>
              <a:gd name="connsiteX264" fmla="*/ 1316736 w 3246882"/>
              <a:gd name="connsiteY264" fmla="*/ 1429322 h 1628584"/>
              <a:gd name="connsiteX265" fmla="*/ 1401223 w 3246882"/>
              <a:gd name="connsiteY265" fmla="*/ 1457992 h 1628584"/>
              <a:gd name="connsiteX266" fmla="*/ 1452372 w 3246882"/>
              <a:gd name="connsiteY266" fmla="*/ 1450753 h 1628584"/>
              <a:gd name="connsiteX267" fmla="*/ 1491234 w 3246882"/>
              <a:gd name="connsiteY267" fmla="*/ 1431227 h 1628584"/>
              <a:gd name="connsiteX268" fmla="*/ 1463707 w 3246882"/>
              <a:gd name="connsiteY268" fmla="*/ 1370933 h 1628584"/>
              <a:gd name="connsiteX269" fmla="*/ 1440656 w 3246882"/>
              <a:gd name="connsiteY269" fmla="*/ 1383602 h 1628584"/>
              <a:gd name="connsiteX270" fmla="*/ 1829657 w 3246882"/>
              <a:gd name="connsiteY270" fmla="*/ 1107662 h 1628584"/>
              <a:gd name="connsiteX271" fmla="*/ 1873949 w 3246882"/>
              <a:gd name="connsiteY271" fmla="*/ 1247204 h 1628584"/>
              <a:gd name="connsiteX272" fmla="*/ 1873949 w 3246882"/>
              <a:gd name="connsiteY272" fmla="*/ 1280731 h 1628584"/>
              <a:gd name="connsiteX273" fmla="*/ 1612392 w 3246882"/>
              <a:gd name="connsiteY273" fmla="*/ 1280731 h 1628584"/>
              <a:gd name="connsiteX274" fmla="*/ 1641824 w 3246882"/>
              <a:gd name="connsiteY274" fmla="*/ 1362075 h 1628584"/>
              <a:gd name="connsiteX275" fmla="*/ 1711738 w 3246882"/>
              <a:gd name="connsiteY275" fmla="*/ 1389031 h 1628584"/>
              <a:gd name="connsiteX276" fmla="*/ 1763459 w 3246882"/>
              <a:gd name="connsiteY276" fmla="*/ 1375220 h 1628584"/>
              <a:gd name="connsiteX277" fmla="*/ 1802130 w 3246882"/>
              <a:gd name="connsiteY277" fmla="*/ 1334262 h 1628584"/>
              <a:gd name="connsiteX278" fmla="*/ 1870234 w 3246882"/>
              <a:gd name="connsiteY278" fmla="*/ 1371505 h 1628584"/>
              <a:gd name="connsiteX279" fmla="*/ 1803464 w 3246882"/>
              <a:gd name="connsiteY279" fmla="*/ 1435703 h 1628584"/>
              <a:gd name="connsiteX280" fmla="*/ 1708785 w 3246882"/>
              <a:gd name="connsiteY280" fmla="*/ 1458182 h 1628584"/>
              <a:gd name="connsiteX281" fmla="*/ 1573149 w 3246882"/>
              <a:gd name="connsiteY281" fmla="*/ 1407605 h 1628584"/>
              <a:gd name="connsiteX282" fmla="*/ 1522381 w 3246882"/>
              <a:gd name="connsiteY282" fmla="*/ 1262158 h 1628584"/>
              <a:gd name="connsiteX283" fmla="*/ 1574673 w 3246882"/>
              <a:gd name="connsiteY283" fmla="*/ 1115568 h 1628584"/>
              <a:gd name="connsiteX284" fmla="*/ 1705070 w 3246882"/>
              <a:gd name="connsiteY284" fmla="*/ 1059371 h 1628584"/>
              <a:gd name="connsiteX285" fmla="*/ 1829753 w 3246882"/>
              <a:gd name="connsiteY285" fmla="*/ 1107758 h 1628584"/>
              <a:gd name="connsiteX286" fmla="*/ 1788414 w 3246882"/>
              <a:gd name="connsiteY286" fmla="*/ 1218152 h 1628584"/>
              <a:gd name="connsiteX287" fmla="*/ 1766602 w 3246882"/>
              <a:gd name="connsiteY287" fmla="*/ 1149858 h 1628584"/>
              <a:gd name="connsiteX288" fmla="*/ 1706499 w 3246882"/>
              <a:gd name="connsiteY288" fmla="*/ 1125855 h 1628584"/>
              <a:gd name="connsiteX289" fmla="*/ 1641729 w 3246882"/>
              <a:gd name="connsiteY289" fmla="*/ 1152049 h 1628584"/>
              <a:gd name="connsiteX290" fmla="*/ 1612011 w 3246882"/>
              <a:gd name="connsiteY290" fmla="*/ 1218057 h 1628584"/>
              <a:gd name="connsiteX291" fmla="*/ 1788414 w 3246882"/>
              <a:gd name="connsiteY291" fmla="*/ 1218057 h 162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Lst>
            <a:rect l="l" t="t" r="r" b="b"/>
            <a:pathLst>
              <a:path w="3246882" h="1628584">
                <a:moveTo>
                  <a:pt x="452057" y="39338"/>
                </a:moveTo>
                <a:lnTo>
                  <a:pt x="576739" y="39338"/>
                </a:lnTo>
                <a:lnTo>
                  <a:pt x="576739" y="572929"/>
                </a:lnTo>
                <a:lnTo>
                  <a:pt x="486347" y="572929"/>
                </a:lnTo>
                <a:lnTo>
                  <a:pt x="486347" y="234315"/>
                </a:lnTo>
                <a:cubicBezTo>
                  <a:pt x="486347" y="220218"/>
                  <a:pt x="486537" y="206597"/>
                  <a:pt x="486918" y="193548"/>
                </a:cubicBezTo>
                <a:cubicBezTo>
                  <a:pt x="487299" y="180499"/>
                  <a:pt x="487585" y="165735"/>
                  <a:pt x="487871" y="149066"/>
                </a:cubicBezTo>
                <a:lnTo>
                  <a:pt x="485680" y="149066"/>
                </a:lnTo>
                <a:cubicBezTo>
                  <a:pt x="483489" y="156496"/>
                  <a:pt x="481298" y="162973"/>
                  <a:pt x="479393" y="168593"/>
                </a:cubicBezTo>
                <a:cubicBezTo>
                  <a:pt x="477393" y="174212"/>
                  <a:pt x="475202" y="180023"/>
                  <a:pt x="472726" y="186309"/>
                </a:cubicBezTo>
                <a:lnTo>
                  <a:pt x="319088" y="572929"/>
                </a:lnTo>
                <a:lnTo>
                  <a:pt x="254699" y="572929"/>
                </a:lnTo>
                <a:lnTo>
                  <a:pt x="99727" y="189643"/>
                </a:lnTo>
                <a:cubicBezTo>
                  <a:pt x="97727" y="183928"/>
                  <a:pt x="95726" y="178213"/>
                  <a:pt x="93631" y="172307"/>
                </a:cubicBezTo>
                <a:cubicBezTo>
                  <a:pt x="91535" y="166497"/>
                  <a:pt x="88868" y="158686"/>
                  <a:pt x="85630" y="149066"/>
                </a:cubicBezTo>
                <a:lnTo>
                  <a:pt x="83439" y="149066"/>
                </a:lnTo>
                <a:cubicBezTo>
                  <a:pt x="83915" y="164402"/>
                  <a:pt x="84296" y="180023"/>
                  <a:pt x="84582" y="195739"/>
                </a:cubicBezTo>
                <a:cubicBezTo>
                  <a:pt x="84868" y="211455"/>
                  <a:pt x="84963" y="228410"/>
                  <a:pt x="84963" y="246507"/>
                </a:cubicBezTo>
                <a:lnTo>
                  <a:pt x="84963" y="572834"/>
                </a:lnTo>
                <a:lnTo>
                  <a:pt x="0" y="572834"/>
                </a:lnTo>
                <a:lnTo>
                  <a:pt x="0" y="39338"/>
                </a:lnTo>
                <a:lnTo>
                  <a:pt x="129826" y="39338"/>
                </a:lnTo>
                <a:lnTo>
                  <a:pt x="266414" y="383477"/>
                </a:lnTo>
                <a:cubicBezTo>
                  <a:pt x="271653" y="396145"/>
                  <a:pt x="275749" y="406813"/>
                  <a:pt x="278892" y="415671"/>
                </a:cubicBezTo>
                <a:cubicBezTo>
                  <a:pt x="282035" y="424434"/>
                  <a:pt x="284988" y="434245"/>
                  <a:pt x="288036" y="444913"/>
                </a:cubicBezTo>
                <a:lnTo>
                  <a:pt x="290227" y="444913"/>
                </a:lnTo>
                <a:cubicBezTo>
                  <a:pt x="294704" y="433007"/>
                  <a:pt x="298704" y="422243"/>
                  <a:pt x="302324" y="412528"/>
                </a:cubicBezTo>
                <a:cubicBezTo>
                  <a:pt x="305943" y="402812"/>
                  <a:pt x="309658" y="392811"/>
                  <a:pt x="313658" y="382429"/>
                </a:cubicBezTo>
                <a:lnTo>
                  <a:pt x="452057" y="39338"/>
                </a:lnTo>
                <a:close/>
                <a:moveTo>
                  <a:pt x="712375" y="120872"/>
                </a:moveTo>
                <a:cubicBezTo>
                  <a:pt x="728948" y="120872"/>
                  <a:pt x="742379" y="115824"/>
                  <a:pt x="752570" y="105632"/>
                </a:cubicBezTo>
                <a:cubicBezTo>
                  <a:pt x="762762" y="95441"/>
                  <a:pt x="767810" y="82772"/>
                  <a:pt x="767810" y="67723"/>
                </a:cubicBezTo>
                <a:cubicBezTo>
                  <a:pt x="767810" y="52673"/>
                  <a:pt x="762762" y="39910"/>
                  <a:pt x="752570" y="29813"/>
                </a:cubicBezTo>
                <a:cubicBezTo>
                  <a:pt x="742379" y="19622"/>
                  <a:pt x="729044" y="14573"/>
                  <a:pt x="712375" y="14573"/>
                </a:cubicBezTo>
                <a:cubicBezTo>
                  <a:pt x="695706" y="14573"/>
                  <a:pt x="683133" y="19622"/>
                  <a:pt x="672941" y="29813"/>
                </a:cubicBezTo>
                <a:cubicBezTo>
                  <a:pt x="662750" y="40005"/>
                  <a:pt x="657701" y="52483"/>
                  <a:pt x="657701" y="67437"/>
                </a:cubicBezTo>
                <a:cubicBezTo>
                  <a:pt x="657701" y="82391"/>
                  <a:pt x="662750" y="94679"/>
                  <a:pt x="672941" y="105156"/>
                </a:cubicBezTo>
                <a:cubicBezTo>
                  <a:pt x="683133" y="115729"/>
                  <a:pt x="696278" y="120968"/>
                  <a:pt x="712375" y="120968"/>
                </a:cubicBezTo>
                <a:close/>
                <a:moveTo>
                  <a:pt x="667703" y="572929"/>
                </a:moveTo>
                <a:lnTo>
                  <a:pt x="756666" y="572929"/>
                </a:lnTo>
                <a:lnTo>
                  <a:pt x="756666" y="191929"/>
                </a:lnTo>
                <a:lnTo>
                  <a:pt x="667703" y="191929"/>
                </a:lnTo>
                <a:lnTo>
                  <a:pt x="667703" y="572929"/>
                </a:lnTo>
                <a:close/>
                <a:moveTo>
                  <a:pt x="1179100" y="500348"/>
                </a:moveTo>
                <a:lnTo>
                  <a:pt x="1110234" y="461677"/>
                </a:lnTo>
                <a:cubicBezTo>
                  <a:pt x="1099090" y="478346"/>
                  <a:pt x="1086422" y="490157"/>
                  <a:pt x="1072325" y="497205"/>
                </a:cubicBezTo>
                <a:cubicBezTo>
                  <a:pt x="1058228" y="504254"/>
                  <a:pt x="1042702" y="507778"/>
                  <a:pt x="1025843" y="507778"/>
                </a:cubicBezTo>
                <a:cubicBezTo>
                  <a:pt x="993553" y="507778"/>
                  <a:pt x="967835" y="497015"/>
                  <a:pt x="948500" y="475393"/>
                </a:cubicBezTo>
                <a:cubicBezTo>
                  <a:pt x="929164" y="453771"/>
                  <a:pt x="919448" y="423101"/>
                  <a:pt x="919448" y="383096"/>
                </a:cubicBezTo>
                <a:cubicBezTo>
                  <a:pt x="919448" y="343091"/>
                  <a:pt x="929259" y="311182"/>
                  <a:pt x="948881" y="288608"/>
                </a:cubicBezTo>
                <a:cubicBezTo>
                  <a:pt x="968502" y="266033"/>
                  <a:pt x="993362" y="254794"/>
                  <a:pt x="1023652" y="254794"/>
                </a:cubicBezTo>
                <a:cubicBezTo>
                  <a:pt x="1040987" y="254794"/>
                  <a:pt x="1056418" y="258413"/>
                  <a:pt x="1069753" y="265557"/>
                </a:cubicBezTo>
                <a:cubicBezTo>
                  <a:pt x="1083183" y="272796"/>
                  <a:pt x="1095566" y="284893"/>
                  <a:pt x="1106996" y="302038"/>
                </a:cubicBezTo>
                <a:lnTo>
                  <a:pt x="1176909" y="267462"/>
                </a:lnTo>
                <a:cubicBezTo>
                  <a:pt x="1163479" y="239649"/>
                  <a:pt x="1143476" y="218694"/>
                  <a:pt x="1116806" y="204407"/>
                </a:cubicBezTo>
                <a:cubicBezTo>
                  <a:pt x="1090136" y="190119"/>
                  <a:pt x="1060037" y="182975"/>
                  <a:pt x="1026605" y="182975"/>
                </a:cubicBezTo>
                <a:cubicBezTo>
                  <a:pt x="968026" y="182975"/>
                  <a:pt x="920401" y="201359"/>
                  <a:pt x="883730" y="238220"/>
                </a:cubicBezTo>
                <a:cubicBezTo>
                  <a:pt x="847058" y="275082"/>
                  <a:pt x="828675" y="325374"/>
                  <a:pt x="828675" y="389096"/>
                </a:cubicBezTo>
                <a:cubicBezTo>
                  <a:pt x="828675" y="447104"/>
                  <a:pt x="845915" y="493776"/>
                  <a:pt x="880396" y="529019"/>
                </a:cubicBezTo>
                <a:cubicBezTo>
                  <a:pt x="914876" y="564261"/>
                  <a:pt x="962597" y="581882"/>
                  <a:pt x="1023652" y="581882"/>
                </a:cubicBezTo>
                <a:cubicBezTo>
                  <a:pt x="1056608" y="581882"/>
                  <a:pt x="1086612" y="575215"/>
                  <a:pt x="1113473" y="561785"/>
                </a:cubicBezTo>
                <a:cubicBezTo>
                  <a:pt x="1140333" y="548354"/>
                  <a:pt x="1162241" y="527971"/>
                  <a:pt x="1179100" y="500348"/>
                </a:cubicBezTo>
                <a:close/>
                <a:moveTo>
                  <a:pt x="1438656" y="185166"/>
                </a:moveTo>
                <a:cubicBezTo>
                  <a:pt x="1415796" y="185166"/>
                  <a:pt x="1395698" y="191643"/>
                  <a:pt x="1378363" y="204692"/>
                </a:cubicBezTo>
                <a:cubicBezTo>
                  <a:pt x="1361027" y="217742"/>
                  <a:pt x="1347883" y="236411"/>
                  <a:pt x="1338929" y="260699"/>
                </a:cubicBezTo>
                <a:lnTo>
                  <a:pt x="1337405" y="260699"/>
                </a:lnTo>
                <a:lnTo>
                  <a:pt x="1337405" y="191834"/>
                </a:lnTo>
                <a:lnTo>
                  <a:pt x="1248442" y="191834"/>
                </a:lnTo>
                <a:lnTo>
                  <a:pt x="1248442" y="572834"/>
                </a:lnTo>
                <a:lnTo>
                  <a:pt x="1337405" y="572834"/>
                </a:lnTo>
                <a:lnTo>
                  <a:pt x="1337405" y="384524"/>
                </a:lnTo>
                <a:cubicBezTo>
                  <a:pt x="1337405" y="348043"/>
                  <a:pt x="1345311" y="318707"/>
                  <a:pt x="1361027" y="296323"/>
                </a:cubicBezTo>
                <a:cubicBezTo>
                  <a:pt x="1376743" y="274034"/>
                  <a:pt x="1397413" y="262795"/>
                  <a:pt x="1422940" y="262795"/>
                </a:cubicBezTo>
                <a:cubicBezTo>
                  <a:pt x="1431131" y="262795"/>
                  <a:pt x="1438847" y="263557"/>
                  <a:pt x="1446181" y="265176"/>
                </a:cubicBezTo>
                <a:cubicBezTo>
                  <a:pt x="1453515" y="266795"/>
                  <a:pt x="1460754" y="268986"/>
                  <a:pt x="1467993" y="271653"/>
                </a:cubicBezTo>
                <a:lnTo>
                  <a:pt x="1491806" y="195739"/>
                </a:lnTo>
                <a:cubicBezTo>
                  <a:pt x="1482376" y="191548"/>
                  <a:pt x="1473613" y="188690"/>
                  <a:pt x="1465421" y="187166"/>
                </a:cubicBezTo>
                <a:cubicBezTo>
                  <a:pt x="1457230" y="185642"/>
                  <a:pt x="1448276" y="184976"/>
                  <a:pt x="1438656" y="184976"/>
                </a:cubicBezTo>
                <a:close/>
                <a:moveTo>
                  <a:pt x="1855375" y="237649"/>
                </a:moveTo>
                <a:cubicBezTo>
                  <a:pt x="1890236" y="274130"/>
                  <a:pt x="1907667" y="321278"/>
                  <a:pt x="1907667" y="379000"/>
                </a:cubicBezTo>
                <a:cubicBezTo>
                  <a:pt x="1907667" y="436721"/>
                  <a:pt x="1889284" y="486632"/>
                  <a:pt x="1852613" y="524637"/>
                </a:cubicBezTo>
                <a:cubicBezTo>
                  <a:pt x="1815941" y="562737"/>
                  <a:pt x="1767364" y="581787"/>
                  <a:pt x="1707166" y="581787"/>
                </a:cubicBezTo>
                <a:cubicBezTo>
                  <a:pt x="1646968" y="581787"/>
                  <a:pt x="1598581" y="564071"/>
                  <a:pt x="1562957" y="528542"/>
                </a:cubicBezTo>
                <a:cubicBezTo>
                  <a:pt x="1527334" y="493109"/>
                  <a:pt x="1509522" y="445294"/>
                  <a:pt x="1509522" y="385286"/>
                </a:cubicBezTo>
                <a:cubicBezTo>
                  <a:pt x="1509808" y="324517"/>
                  <a:pt x="1528667" y="275558"/>
                  <a:pt x="1566101" y="238506"/>
                </a:cubicBezTo>
                <a:cubicBezTo>
                  <a:pt x="1603534" y="201454"/>
                  <a:pt x="1652302" y="182880"/>
                  <a:pt x="1712309" y="182880"/>
                </a:cubicBezTo>
                <a:cubicBezTo>
                  <a:pt x="1772317" y="182880"/>
                  <a:pt x="1820513" y="201073"/>
                  <a:pt x="1855375" y="237554"/>
                </a:cubicBezTo>
                <a:close/>
                <a:moveTo>
                  <a:pt x="1816513" y="381286"/>
                </a:moveTo>
                <a:cubicBezTo>
                  <a:pt x="1816513" y="343376"/>
                  <a:pt x="1807178" y="312801"/>
                  <a:pt x="1788605" y="289751"/>
                </a:cubicBezTo>
                <a:cubicBezTo>
                  <a:pt x="1770031" y="266700"/>
                  <a:pt x="1743837" y="255175"/>
                  <a:pt x="1710118" y="255175"/>
                </a:cubicBezTo>
                <a:cubicBezTo>
                  <a:pt x="1676400" y="255175"/>
                  <a:pt x="1650302" y="267081"/>
                  <a:pt x="1630299" y="290894"/>
                </a:cubicBezTo>
                <a:cubicBezTo>
                  <a:pt x="1610297" y="314706"/>
                  <a:pt x="1600391" y="345567"/>
                  <a:pt x="1600391" y="383572"/>
                </a:cubicBezTo>
                <a:cubicBezTo>
                  <a:pt x="1600391" y="421577"/>
                  <a:pt x="1610297" y="453676"/>
                  <a:pt x="1630013" y="476250"/>
                </a:cubicBezTo>
                <a:cubicBezTo>
                  <a:pt x="1649730" y="498824"/>
                  <a:pt x="1676591" y="510064"/>
                  <a:pt x="1710595" y="510064"/>
                </a:cubicBezTo>
                <a:cubicBezTo>
                  <a:pt x="1744599" y="510064"/>
                  <a:pt x="1770412" y="498443"/>
                  <a:pt x="1788890" y="475107"/>
                </a:cubicBezTo>
                <a:cubicBezTo>
                  <a:pt x="1807369" y="451771"/>
                  <a:pt x="1816608" y="420529"/>
                  <a:pt x="1816608" y="381381"/>
                </a:cubicBezTo>
                <a:close/>
                <a:moveTo>
                  <a:pt x="2123313" y="339566"/>
                </a:moveTo>
                <a:cubicBezTo>
                  <a:pt x="2096262" y="334328"/>
                  <a:pt x="2077879" y="328327"/>
                  <a:pt x="2068068" y="321374"/>
                </a:cubicBezTo>
                <a:cubicBezTo>
                  <a:pt x="2058257" y="314420"/>
                  <a:pt x="2053400" y="304800"/>
                  <a:pt x="2053400" y="292322"/>
                </a:cubicBezTo>
                <a:cubicBezTo>
                  <a:pt x="2053400" y="279845"/>
                  <a:pt x="2058067" y="269367"/>
                  <a:pt x="2067497" y="261461"/>
                </a:cubicBezTo>
                <a:cubicBezTo>
                  <a:pt x="2076926" y="253556"/>
                  <a:pt x="2090642" y="249555"/>
                  <a:pt x="2108835" y="249555"/>
                </a:cubicBezTo>
                <a:cubicBezTo>
                  <a:pt x="2125694" y="249555"/>
                  <a:pt x="2140268" y="252508"/>
                  <a:pt x="2152555" y="258509"/>
                </a:cubicBezTo>
                <a:cubicBezTo>
                  <a:pt x="2164842" y="264509"/>
                  <a:pt x="2176653" y="273368"/>
                  <a:pt x="2188083" y="285274"/>
                </a:cubicBezTo>
                <a:lnTo>
                  <a:pt x="2239804" y="238411"/>
                </a:lnTo>
                <a:cubicBezTo>
                  <a:pt x="2225421" y="219837"/>
                  <a:pt x="2206943" y="205931"/>
                  <a:pt x="2184368" y="196691"/>
                </a:cubicBezTo>
                <a:cubicBezTo>
                  <a:pt x="2161794" y="187547"/>
                  <a:pt x="2137505" y="182880"/>
                  <a:pt x="2111407" y="182880"/>
                </a:cubicBezTo>
                <a:cubicBezTo>
                  <a:pt x="2070735" y="182880"/>
                  <a:pt x="2037017" y="193453"/>
                  <a:pt x="2010251" y="214694"/>
                </a:cubicBezTo>
                <a:cubicBezTo>
                  <a:pt x="1983486" y="235934"/>
                  <a:pt x="1970056" y="265081"/>
                  <a:pt x="1970056" y="302324"/>
                </a:cubicBezTo>
                <a:cubicBezTo>
                  <a:pt x="1970056" y="331375"/>
                  <a:pt x="1979962" y="355759"/>
                  <a:pt x="1999679" y="375476"/>
                </a:cubicBezTo>
                <a:cubicBezTo>
                  <a:pt x="2019395" y="395192"/>
                  <a:pt x="2054162" y="409385"/>
                  <a:pt x="2104073" y="418052"/>
                </a:cubicBezTo>
                <a:cubicBezTo>
                  <a:pt x="2124361" y="421767"/>
                  <a:pt x="2139696" y="427768"/>
                  <a:pt x="2149983" y="436055"/>
                </a:cubicBezTo>
                <a:cubicBezTo>
                  <a:pt x="2160270" y="444341"/>
                  <a:pt x="2165414" y="454724"/>
                  <a:pt x="2165414" y="467106"/>
                </a:cubicBezTo>
                <a:cubicBezTo>
                  <a:pt x="2165414" y="482251"/>
                  <a:pt x="2159984" y="493967"/>
                  <a:pt x="2149031" y="502253"/>
                </a:cubicBezTo>
                <a:cubicBezTo>
                  <a:pt x="2138077" y="510540"/>
                  <a:pt x="2122837" y="514731"/>
                  <a:pt x="2103311" y="514731"/>
                </a:cubicBezTo>
                <a:cubicBezTo>
                  <a:pt x="2085975" y="514731"/>
                  <a:pt x="2069402" y="510826"/>
                  <a:pt x="2053685" y="503015"/>
                </a:cubicBezTo>
                <a:cubicBezTo>
                  <a:pt x="2037969" y="495205"/>
                  <a:pt x="2023110" y="482156"/>
                  <a:pt x="2009204" y="463772"/>
                </a:cubicBezTo>
                <a:lnTo>
                  <a:pt x="1955673" y="511778"/>
                </a:lnTo>
                <a:cubicBezTo>
                  <a:pt x="1969770" y="534638"/>
                  <a:pt x="1989868" y="551974"/>
                  <a:pt x="2015966" y="563880"/>
                </a:cubicBezTo>
                <a:cubicBezTo>
                  <a:pt x="2042065" y="575786"/>
                  <a:pt x="2070926" y="581787"/>
                  <a:pt x="2102644" y="581787"/>
                </a:cubicBezTo>
                <a:cubicBezTo>
                  <a:pt x="2146268" y="581787"/>
                  <a:pt x="2181606" y="570548"/>
                  <a:pt x="2208657" y="547973"/>
                </a:cubicBezTo>
                <a:cubicBezTo>
                  <a:pt x="2235708" y="525399"/>
                  <a:pt x="2249234" y="495776"/>
                  <a:pt x="2249234" y="459010"/>
                </a:cubicBezTo>
                <a:cubicBezTo>
                  <a:pt x="2249234" y="426244"/>
                  <a:pt x="2238851" y="399955"/>
                  <a:pt x="2217992" y="380143"/>
                </a:cubicBezTo>
                <a:cubicBezTo>
                  <a:pt x="2197132" y="360331"/>
                  <a:pt x="2165604" y="346805"/>
                  <a:pt x="2123504" y="339566"/>
                </a:cubicBezTo>
                <a:close/>
                <a:moveTo>
                  <a:pt x="2658332" y="237649"/>
                </a:moveTo>
                <a:cubicBezTo>
                  <a:pt x="2693194" y="274130"/>
                  <a:pt x="2710624" y="321278"/>
                  <a:pt x="2710624" y="379000"/>
                </a:cubicBezTo>
                <a:cubicBezTo>
                  <a:pt x="2710624" y="436721"/>
                  <a:pt x="2692241" y="486632"/>
                  <a:pt x="2655570" y="524637"/>
                </a:cubicBezTo>
                <a:cubicBezTo>
                  <a:pt x="2618899" y="562737"/>
                  <a:pt x="2570321" y="581787"/>
                  <a:pt x="2510123" y="581787"/>
                </a:cubicBezTo>
                <a:cubicBezTo>
                  <a:pt x="2449925" y="581787"/>
                  <a:pt x="2401538" y="564071"/>
                  <a:pt x="2365915" y="528542"/>
                </a:cubicBezTo>
                <a:cubicBezTo>
                  <a:pt x="2330291" y="493109"/>
                  <a:pt x="2312480" y="445294"/>
                  <a:pt x="2312480" y="385286"/>
                </a:cubicBezTo>
                <a:cubicBezTo>
                  <a:pt x="2312765" y="324517"/>
                  <a:pt x="2331625" y="275558"/>
                  <a:pt x="2369058" y="238506"/>
                </a:cubicBezTo>
                <a:cubicBezTo>
                  <a:pt x="2406491" y="201454"/>
                  <a:pt x="2455259" y="182880"/>
                  <a:pt x="2515267" y="182880"/>
                </a:cubicBezTo>
                <a:cubicBezTo>
                  <a:pt x="2575274" y="182880"/>
                  <a:pt x="2623471" y="201073"/>
                  <a:pt x="2658332" y="237554"/>
                </a:cubicBezTo>
                <a:close/>
                <a:moveTo>
                  <a:pt x="2619375" y="381286"/>
                </a:moveTo>
                <a:cubicBezTo>
                  <a:pt x="2619375" y="343376"/>
                  <a:pt x="2610041" y="312801"/>
                  <a:pt x="2591467" y="289751"/>
                </a:cubicBezTo>
                <a:cubicBezTo>
                  <a:pt x="2572893" y="266700"/>
                  <a:pt x="2546699" y="255175"/>
                  <a:pt x="2512981" y="255175"/>
                </a:cubicBezTo>
                <a:cubicBezTo>
                  <a:pt x="2479262" y="255175"/>
                  <a:pt x="2453164" y="267081"/>
                  <a:pt x="2433161" y="290894"/>
                </a:cubicBezTo>
                <a:cubicBezTo>
                  <a:pt x="2413159" y="314706"/>
                  <a:pt x="2403253" y="345567"/>
                  <a:pt x="2403253" y="383572"/>
                </a:cubicBezTo>
                <a:cubicBezTo>
                  <a:pt x="2403253" y="421577"/>
                  <a:pt x="2413159" y="453676"/>
                  <a:pt x="2432876" y="476250"/>
                </a:cubicBezTo>
                <a:cubicBezTo>
                  <a:pt x="2452592" y="498824"/>
                  <a:pt x="2479453" y="510064"/>
                  <a:pt x="2513457" y="510064"/>
                </a:cubicBezTo>
                <a:cubicBezTo>
                  <a:pt x="2547461" y="510064"/>
                  <a:pt x="2573274" y="498443"/>
                  <a:pt x="2591753" y="475107"/>
                </a:cubicBezTo>
                <a:cubicBezTo>
                  <a:pt x="2610231" y="451771"/>
                  <a:pt x="2619470" y="420529"/>
                  <a:pt x="2619470" y="381381"/>
                </a:cubicBezTo>
                <a:close/>
                <a:moveTo>
                  <a:pt x="3219260" y="494729"/>
                </a:moveTo>
                <a:cubicBezTo>
                  <a:pt x="3210782" y="500634"/>
                  <a:pt x="3203162" y="504920"/>
                  <a:pt x="3196209" y="507397"/>
                </a:cubicBezTo>
                <a:cubicBezTo>
                  <a:pt x="3189256" y="509873"/>
                  <a:pt x="3182303" y="511112"/>
                  <a:pt x="3175349" y="511112"/>
                </a:cubicBezTo>
                <a:cubicBezTo>
                  <a:pt x="3161919" y="511112"/>
                  <a:pt x="3151537" y="506730"/>
                  <a:pt x="3144107" y="497872"/>
                </a:cubicBezTo>
                <a:cubicBezTo>
                  <a:pt x="3136678" y="489109"/>
                  <a:pt x="3132963" y="475393"/>
                  <a:pt x="3132963" y="456724"/>
                </a:cubicBezTo>
                <a:lnTo>
                  <a:pt x="3132963" y="260985"/>
                </a:lnTo>
                <a:lnTo>
                  <a:pt x="3230118" y="260985"/>
                </a:lnTo>
                <a:lnTo>
                  <a:pt x="3230118" y="191738"/>
                </a:lnTo>
                <a:lnTo>
                  <a:pt x="3132963" y="191738"/>
                </a:lnTo>
                <a:lnTo>
                  <a:pt x="3132963" y="82677"/>
                </a:lnTo>
                <a:lnTo>
                  <a:pt x="3043999" y="98298"/>
                </a:lnTo>
                <a:lnTo>
                  <a:pt x="3043999" y="191643"/>
                </a:lnTo>
                <a:lnTo>
                  <a:pt x="2893028" y="191643"/>
                </a:lnTo>
                <a:lnTo>
                  <a:pt x="2893028" y="130969"/>
                </a:lnTo>
                <a:cubicBezTo>
                  <a:pt x="2893028" y="111157"/>
                  <a:pt x="2897315" y="96203"/>
                  <a:pt x="2905887" y="86297"/>
                </a:cubicBezTo>
                <a:cubicBezTo>
                  <a:pt x="2914460" y="76391"/>
                  <a:pt x="2926652" y="71438"/>
                  <a:pt x="2942558" y="71438"/>
                </a:cubicBezTo>
                <a:cubicBezTo>
                  <a:pt x="2950750" y="71438"/>
                  <a:pt x="2958274" y="72581"/>
                  <a:pt x="2965037" y="74962"/>
                </a:cubicBezTo>
                <a:cubicBezTo>
                  <a:pt x="2971895" y="77343"/>
                  <a:pt x="2978468" y="80582"/>
                  <a:pt x="2984945" y="84868"/>
                </a:cubicBezTo>
                <a:lnTo>
                  <a:pt x="3021425" y="20479"/>
                </a:lnTo>
                <a:cubicBezTo>
                  <a:pt x="3008281" y="13526"/>
                  <a:pt x="2994851" y="8382"/>
                  <a:pt x="2981230" y="5048"/>
                </a:cubicBezTo>
                <a:cubicBezTo>
                  <a:pt x="2967609" y="1715"/>
                  <a:pt x="2953417" y="0"/>
                  <a:pt x="2938844" y="0"/>
                </a:cubicBezTo>
                <a:cubicBezTo>
                  <a:pt x="2896172" y="0"/>
                  <a:pt x="2863120" y="11621"/>
                  <a:pt x="2839688" y="34957"/>
                </a:cubicBezTo>
                <a:cubicBezTo>
                  <a:pt x="2816257" y="58293"/>
                  <a:pt x="2804541" y="90011"/>
                  <a:pt x="2804541" y="130207"/>
                </a:cubicBezTo>
                <a:lnTo>
                  <a:pt x="2804541" y="191643"/>
                </a:lnTo>
                <a:lnTo>
                  <a:pt x="2739771" y="191643"/>
                </a:lnTo>
                <a:lnTo>
                  <a:pt x="2739771" y="260890"/>
                </a:lnTo>
                <a:lnTo>
                  <a:pt x="2804541" y="260890"/>
                </a:lnTo>
                <a:lnTo>
                  <a:pt x="2804541" y="572643"/>
                </a:lnTo>
                <a:lnTo>
                  <a:pt x="2893124" y="572643"/>
                </a:lnTo>
                <a:lnTo>
                  <a:pt x="2893124" y="261080"/>
                </a:lnTo>
                <a:lnTo>
                  <a:pt x="3044095" y="261080"/>
                </a:lnTo>
                <a:lnTo>
                  <a:pt x="3044095" y="469487"/>
                </a:lnTo>
                <a:cubicBezTo>
                  <a:pt x="3044095" y="506159"/>
                  <a:pt x="3053524" y="534067"/>
                  <a:pt x="3072384" y="553212"/>
                </a:cubicBezTo>
                <a:cubicBezTo>
                  <a:pt x="3091244" y="572357"/>
                  <a:pt x="3119342" y="581882"/>
                  <a:pt x="3156871" y="581882"/>
                </a:cubicBezTo>
                <a:cubicBezTo>
                  <a:pt x="3175254" y="581882"/>
                  <a:pt x="3192304" y="579501"/>
                  <a:pt x="3208020" y="574643"/>
                </a:cubicBezTo>
                <a:cubicBezTo>
                  <a:pt x="3223736" y="569786"/>
                  <a:pt x="3236690" y="563309"/>
                  <a:pt x="3246882" y="555117"/>
                </a:cubicBezTo>
                <a:lnTo>
                  <a:pt x="3219355" y="494824"/>
                </a:lnTo>
                <a:close/>
                <a:moveTo>
                  <a:pt x="0" y="1449229"/>
                </a:moveTo>
                <a:lnTo>
                  <a:pt x="91154" y="1449229"/>
                </a:lnTo>
                <a:lnTo>
                  <a:pt x="91154" y="915638"/>
                </a:lnTo>
                <a:lnTo>
                  <a:pt x="0" y="915638"/>
                </a:lnTo>
                <a:lnTo>
                  <a:pt x="0" y="1449229"/>
                </a:lnTo>
                <a:close/>
                <a:moveTo>
                  <a:pt x="463391" y="1068229"/>
                </a:moveTo>
                <a:lnTo>
                  <a:pt x="552355" y="1068229"/>
                </a:lnTo>
                <a:lnTo>
                  <a:pt x="552355" y="1426559"/>
                </a:lnTo>
                <a:cubicBezTo>
                  <a:pt x="552355" y="1490758"/>
                  <a:pt x="534829" y="1540574"/>
                  <a:pt x="499682" y="1575721"/>
                </a:cubicBezTo>
                <a:cubicBezTo>
                  <a:pt x="464534" y="1610963"/>
                  <a:pt x="416243" y="1628585"/>
                  <a:pt x="354806" y="1628585"/>
                </a:cubicBezTo>
                <a:cubicBezTo>
                  <a:pt x="318325" y="1628585"/>
                  <a:pt x="284893" y="1621917"/>
                  <a:pt x="254318" y="1608677"/>
                </a:cubicBezTo>
                <a:cubicBezTo>
                  <a:pt x="223838" y="1595438"/>
                  <a:pt x="197739" y="1574959"/>
                  <a:pt x="176213" y="1547431"/>
                </a:cubicBezTo>
                <a:lnTo>
                  <a:pt x="240983" y="1499426"/>
                </a:lnTo>
                <a:cubicBezTo>
                  <a:pt x="255365" y="1519238"/>
                  <a:pt x="271844" y="1534097"/>
                  <a:pt x="290322" y="1543907"/>
                </a:cubicBezTo>
                <a:cubicBezTo>
                  <a:pt x="308800" y="1553718"/>
                  <a:pt x="330803" y="1558576"/>
                  <a:pt x="356330" y="1558576"/>
                </a:cubicBezTo>
                <a:cubicBezTo>
                  <a:pt x="389573" y="1558576"/>
                  <a:pt x="415766" y="1548765"/>
                  <a:pt x="434816" y="1529144"/>
                </a:cubicBezTo>
                <a:cubicBezTo>
                  <a:pt x="453962" y="1509522"/>
                  <a:pt x="463487" y="1480376"/>
                  <a:pt x="463487" y="1441704"/>
                </a:cubicBezTo>
                <a:lnTo>
                  <a:pt x="463487" y="1398175"/>
                </a:lnTo>
                <a:lnTo>
                  <a:pt x="461963" y="1398175"/>
                </a:lnTo>
                <a:cubicBezTo>
                  <a:pt x="448056" y="1417796"/>
                  <a:pt x="431101" y="1432655"/>
                  <a:pt x="411194" y="1442847"/>
                </a:cubicBezTo>
                <a:cubicBezTo>
                  <a:pt x="391287" y="1453039"/>
                  <a:pt x="366522" y="1458087"/>
                  <a:pt x="336995" y="1458087"/>
                </a:cubicBezTo>
                <a:cubicBezTo>
                  <a:pt x="287655" y="1458087"/>
                  <a:pt x="247936" y="1441418"/>
                  <a:pt x="217932" y="1408081"/>
                </a:cubicBezTo>
                <a:cubicBezTo>
                  <a:pt x="187928" y="1374743"/>
                  <a:pt x="172879" y="1328261"/>
                  <a:pt x="172879" y="1268730"/>
                </a:cubicBezTo>
                <a:cubicBezTo>
                  <a:pt x="172879" y="1202722"/>
                  <a:pt x="190214" y="1151382"/>
                  <a:pt x="224790" y="1114520"/>
                </a:cubicBezTo>
                <a:cubicBezTo>
                  <a:pt x="259366" y="1077659"/>
                  <a:pt x="302324" y="1059275"/>
                  <a:pt x="353759" y="1059275"/>
                </a:cubicBezTo>
                <a:cubicBezTo>
                  <a:pt x="376333" y="1059275"/>
                  <a:pt x="397097" y="1063466"/>
                  <a:pt x="416052" y="1071944"/>
                </a:cubicBezTo>
                <a:cubicBezTo>
                  <a:pt x="435007" y="1080421"/>
                  <a:pt x="450342" y="1092422"/>
                  <a:pt x="461963" y="1108043"/>
                </a:cubicBezTo>
                <a:lnTo>
                  <a:pt x="463487" y="1108043"/>
                </a:lnTo>
                <a:lnTo>
                  <a:pt x="463487" y="1068229"/>
                </a:lnTo>
                <a:close/>
                <a:moveTo>
                  <a:pt x="464153" y="1228154"/>
                </a:moveTo>
                <a:cubicBezTo>
                  <a:pt x="464153" y="1201388"/>
                  <a:pt x="455105" y="1178528"/>
                  <a:pt x="437007" y="1159478"/>
                </a:cubicBezTo>
                <a:cubicBezTo>
                  <a:pt x="418910" y="1140428"/>
                  <a:pt x="395573" y="1130999"/>
                  <a:pt x="367094" y="1130999"/>
                </a:cubicBezTo>
                <a:cubicBezTo>
                  <a:pt x="335375" y="1130999"/>
                  <a:pt x="310134" y="1142619"/>
                  <a:pt x="291560" y="1165765"/>
                </a:cubicBezTo>
                <a:cubicBezTo>
                  <a:pt x="272987" y="1189006"/>
                  <a:pt x="263652" y="1221677"/>
                  <a:pt x="263652" y="1263777"/>
                </a:cubicBezTo>
                <a:cubicBezTo>
                  <a:pt x="263652" y="1301687"/>
                  <a:pt x="272225" y="1331595"/>
                  <a:pt x="289465" y="1353407"/>
                </a:cubicBezTo>
                <a:cubicBezTo>
                  <a:pt x="306705" y="1375220"/>
                  <a:pt x="330613" y="1386173"/>
                  <a:pt x="361093" y="1386173"/>
                </a:cubicBezTo>
                <a:cubicBezTo>
                  <a:pt x="391573" y="1386173"/>
                  <a:pt x="416433" y="1375601"/>
                  <a:pt x="435483" y="1354360"/>
                </a:cubicBezTo>
                <a:cubicBezTo>
                  <a:pt x="454533" y="1333119"/>
                  <a:pt x="464153" y="1305592"/>
                  <a:pt x="464153" y="1271588"/>
                </a:cubicBezTo>
                <a:lnTo>
                  <a:pt x="464153" y="1228058"/>
                </a:lnTo>
                <a:close/>
                <a:moveTo>
                  <a:pt x="860965" y="1059275"/>
                </a:moveTo>
                <a:cubicBezTo>
                  <a:pt x="835914" y="1059275"/>
                  <a:pt x="812673" y="1064514"/>
                  <a:pt x="791432" y="1075087"/>
                </a:cubicBezTo>
                <a:cubicBezTo>
                  <a:pt x="770096" y="1085660"/>
                  <a:pt x="752570" y="1100614"/>
                  <a:pt x="738950" y="1119950"/>
                </a:cubicBezTo>
                <a:lnTo>
                  <a:pt x="737426" y="1119950"/>
                </a:lnTo>
                <a:lnTo>
                  <a:pt x="737426" y="1068229"/>
                </a:lnTo>
                <a:lnTo>
                  <a:pt x="648462" y="1068229"/>
                </a:lnTo>
                <a:lnTo>
                  <a:pt x="648462" y="1449229"/>
                </a:lnTo>
                <a:lnTo>
                  <a:pt x="737426" y="1449229"/>
                </a:lnTo>
                <a:lnTo>
                  <a:pt x="737426" y="1231964"/>
                </a:lnTo>
                <a:cubicBezTo>
                  <a:pt x="737426" y="1202912"/>
                  <a:pt x="745808" y="1178909"/>
                  <a:pt x="762572" y="1159764"/>
                </a:cubicBezTo>
                <a:cubicBezTo>
                  <a:pt x="779336" y="1140714"/>
                  <a:pt x="800862" y="1131094"/>
                  <a:pt x="827151" y="1131094"/>
                </a:cubicBezTo>
                <a:cubicBezTo>
                  <a:pt x="851916" y="1131094"/>
                  <a:pt x="870585" y="1139285"/>
                  <a:pt x="882968" y="1155668"/>
                </a:cubicBezTo>
                <a:cubicBezTo>
                  <a:pt x="895350" y="1172051"/>
                  <a:pt x="901541" y="1195769"/>
                  <a:pt x="901541" y="1226725"/>
                </a:cubicBezTo>
                <a:lnTo>
                  <a:pt x="901541" y="1449229"/>
                </a:lnTo>
                <a:lnTo>
                  <a:pt x="990505" y="1449229"/>
                </a:lnTo>
                <a:lnTo>
                  <a:pt x="990505" y="1214819"/>
                </a:lnTo>
                <a:cubicBezTo>
                  <a:pt x="990505" y="1165003"/>
                  <a:pt x="979456" y="1126617"/>
                  <a:pt x="957358" y="1099661"/>
                </a:cubicBezTo>
                <a:cubicBezTo>
                  <a:pt x="935260" y="1072706"/>
                  <a:pt x="903161" y="1059275"/>
                  <a:pt x="860965" y="1059275"/>
                </a:cubicBezTo>
                <a:close/>
                <a:moveTo>
                  <a:pt x="1124236" y="890683"/>
                </a:moveTo>
                <a:cubicBezTo>
                  <a:pt x="1108139" y="890683"/>
                  <a:pt x="1094994" y="895731"/>
                  <a:pt x="1084802" y="905923"/>
                </a:cubicBezTo>
                <a:cubicBezTo>
                  <a:pt x="1074611" y="916115"/>
                  <a:pt x="1069562" y="928592"/>
                  <a:pt x="1069562" y="943547"/>
                </a:cubicBezTo>
                <a:cubicBezTo>
                  <a:pt x="1069562" y="958501"/>
                  <a:pt x="1074611" y="970788"/>
                  <a:pt x="1084802" y="981266"/>
                </a:cubicBezTo>
                <a:cubicBezTo>
                  <a:pt x="1094994" y="991838"/>
                  <a:pt x="1108139" y="997077"/>
                  <a:pt x="1124236" y="997077"/>
                </a:cubicBezTo>
                <a:cubicBezTo>
                  <a:pt x="1140333" y="997077"/>
                  <a:pt x="1154240" y="992029"/>
                  <a:pt x="1164431" y="981837"/>
                </a:cubicBezTo>
                <a:cubicBezTo>
                  <a:pt x="1174623" y="971645"/>
                  <a:pt x="1179671" y="958977"/>
                  <a:pt x="1179671" y="943928"/>
                </a:cubicBezTo>
                <a:cubicBezTo>
                  <a:pt x="1179671" y="928878"/>
                  <a:pt x="1174623" y="916115"/>
                  <a:pt x="1164431" y="906018"/>
                </a:cubicBezTo>
                <a:cubicBezTo>
                  <a:pt x="1154240" y="895826"/>
                  <a:pt x="1140905" y="890778"/>
                  <a:pt x="1124236" y="890778"/>
                </a:cubicBezTo>
                <a:close/>
                <a:moveTo>
                  <a:pt x="1079564" y="1449229"/>
                </a:moveTo>
                <a:lnTo>
                  <a:pt x="1168527" y="1449229"/>
                </a:lnTo>
                <a:lnTo>
                  <a:pt x="1168527" y="1068229"/>
                </a:lnTo>
                <a:lnTo>
                  <a:pt x="1079564" y="1068229"/>
                </a:lnTo>
                <a:lnTo>
                  <a:pt x="1079564" y="1449229"/>
                </a:lnTo>
                <a:close/>
                <a:moveTo>
                  <a:pt x="1440656" y="1383697"/>
                </a:moveTo>
                <a:cubicBezTo>
                  <a:pt x="1433703" y="1386173"/>
                  <a:pt x="1426750" y="1387412"/>
                  <a:pt x="1419797" y="1387412"/>
                </a:cubicBezTo>
                <a:cubicBezTo>
                  <a:pt x="1406366" y="1387412"/>
                  <a:pt x="1395984" y="1383030"/>
                  <a:pt x="1388555" y="1374172"/>
                </a:cubicBezTo>
                <a:cubicBezTo>
                  <a:pt x="1381125" y="1365409"/>
                  <a:pt x="1377410" y="1351693"/>
                  <a:pt x="1377410" y="1333024"/>
                </a:cubicBezTo>
                <a:lnTo>
                  <a:pt x="1377410" y="1137285"/>
                </a:lnTo>
                <a:lnTo>
                  <a:pt x="1474565" y="1137285"/>
                </a:lnTo>
                <a:lnTo>
                  <a:pt x="1474565" y="1068038"/>
                </a:lnTo>
                <a:lnTo>
                  <a:pt x="1377410" y="1068038"/>
                </a:lnTo>
                <a:lnTo>
                  <a:pt x="1377410" y="958977"/>
                </a:lnTo>
                <a:lnTo>
                  <a:pt x="1288447" y="974598"/>
                </a:lnTo>
                <a:lnTo>
                  <a:pt x="1288447" y="1067943"/>
                </a:lnTo>
                <a:lnTo>
                  <a:pt x="1224820" y="1067943"/>
                </a:lnTo>
                <a:lnTo>
                  <a:pt x="1224820" y="1137190"/>
                </a:lnTo>
                <a:lnTo>
                  <a:pt x="1288447" y="1137190"/>
                </a:lnTo>
                <a:lnTo>
                  <a:pt x="1288447" y="1345597"/>
                </a:lnTo>
                <a:cubicBezTo>
                  <a:pt x="1288447" y="1382268"/>
                  <a:pt x="1297877" y="1410176"/>
                  <a:pt x="1316736" y="1429322"/>
                </a:cubicBezTo>
                <a:cubicBezTo>
                  <a:pt x="1335596" y="1448467"/>
                  <a:pt x="1363789" y="1457992"/>
                  <a:pt x="1401223" y="1457992"/>
                </a:cubicBezTo>
                <a:cubicBezTo>
                  <a:pt x="1419606" y="1457992"/>
                  <a:pt x="1436656" y="1455610"/>
                  <a:pt x="1452372" y="1450753"/>
                </a:cubicBezTo>
                <a:cubicBezTo>
                  <a:pt x="1468088" y="1445895"/>
                  <a:pt x="1481042" y="1439418"/>
                  <a:pt x="1491234" y="1431227"/>
                </a:cubicBezTo>
                <a:lnTo>
                  <a:pt x="1463707" y="1370933"/>
                </a:lnTo>
                <a:cubicBezTo>
                  <a:pt x="1455230" y="1376839"/>
                  <a:pt x="1447610" y="1381125"/>
                  <a:pt x="1440656" y="1383602"/>
                </a:cubicBezTo>
                <a:close/>
                <a:moveTo>
                  <a:pt x="1829657" y="1107662"/>
                </a:moveTo>
                <a:cubicBezTo>
                  <a:pt x="1859185" y="1139952"/>
                  <a:pt x="1873949" y="1186434"/>
                  <a:pt x="1873949" y="1247204"/>
                </a:cubicBezTo>
                <a:lnTo>
                  <a:pt x="1873949" y="1280731"/>
                </a:lnTo>
                <a:lnTo>
                  <a:pt x="1612392" y="1280731"/>
                </a:lnTo>
                <a:cubicBezTo>
                  <a:pt x="1613154" y="1316927"/>
                  <a:pt x="1622965" y="1344073"/>
                  <a:pt x="1641824" y="1362075"/>
                </a:cubicBezTo>
                <a:cubicBezTo>
                  <a:pt x="1660684" y="1380077"/>
                  <a:pt x="1684020" y="1389031"/>
                  <a:pt x="1711738" y="1389031"/>
                </a:cubicBezTo>
                <a:cubicBezTo>
                  <a:pt x="1731074" y="1389031"/>
                  <a:pt x="1748314" y="1384459"/>
                  <a:pt x="1763459" y="1375220"/>
                </a:cubicBezTo>
                <a:cubicBezTo>
                  <a:pt x="1778603" y="1366076"/>
                  <a:pt x="1791462" y="1352360"/>
                  <a:pt x="1802130" y="1334262"/>
                </a:cubicBezTo>
                <a:lnTo>
                  <a:pt x="1870234" y="1371505"/>
                </a:lnTo>
                <a:cubicBezTo>
                  <a:pt x="1852613" y="1399318"/>
                  <a:pt x="1830324" y="1420654"/>
                  <a:pt x="1803464" y="1435703"/>
                </a:cubicBezTo>
                <a:cubicBezTo>
                  <a:pt x="1776508" y="1450753"/>
                  <a:pt x="1744980" y="1458182"/>
                  <a:pt x="1708785" y="1458182"/>
                </a:cubicBezTo>
                <a:cubicBezTo>
                  <a:pt x="1652207" y="1458182"/>
                  <a:pt x="1607058" y="1441323"/>
                  <a:pt x="1573149" y="1407605"/>
                </a:cubicBezTo>
                <a:cubicBezTo>
                  <a:pt x="1539335" y="1373886"/>
                  <a:pt x="1522381" y="1325404"/>
                  <a:pt x="1522381" y="1262158"/>
                </a:cubicBezTo>
                <a:cubicBezTo>
                  <a:pt x="1522667" y="1201865"/>
                  <a:pt x="1540097" y="1153001"/>
                  <a:pt x="1574673" y="1115568"/>
                </a:cubicBezTo>
                <a:cubicBezTo>
                  <a:pt x="1609249" y="1078135"/>
                  <a:pt x="1652778" y="1059371"/>
                  <a:pt x="1705070" y="1059371"/>
                </a:cubicBezTo>
                <a:cubicBezTo>
                  <a:pt x="1757363" y="1059371"/>
                  <a:pt x="1800225" y="1075468"/>
                  <a:pt x="1829753" y="1107758"/>
                </a:cubicBezTo>
                <a:close/>
                <a:moveTo>
                  <a:pt x="1788414" y="1218152"/>
                </a:moveTo>
                <a:cubicBezTo>
                  <a:pt x="1788414" y="1188625"/>
                  <a:pt x="1781175" y="1165860"/>
                  <a:pt x="1766602" y="1149858"/>
                </a:cubicBezTo>
                <a:cubicBezTo>
                  <a:pt x="1752029" y="1133856"/>
                  <a:pt x="1732026" y="1125855"/>
                  <a:pt x="1706499" y="1125855"/>
                </a:cubicBezTo>
                <a:cubicBezTo>
                  <a:pt x="1680972" y="1125855"/>
                  <a:pt x="1658398" y="1134618"/>
                  <a:pt x="1641729" y="1152049"/>
                </a:cubicBezTo>
                <a:cubicBezTo>
                  <a:pt x="1625060" y="1169575"/>
                  <a:pt x="1615154" y="1191578"/>
                  <a:pt x="1612011" y="1218057"/>
                </a:cubicBezTo>
                <a:lnTo>
                  <a:pt x="1788414" y="1218057"/>
                </a:lnTo>
                <a:close/>
              </a:path>
            </a:pathLst>
          </a:custGeom>
          <a:gradFill>
            <a:gsLst>
              <a:gs pos="0">
                <a:srgbClr val="FFFFFF"/>
              </a:gs>
              <a:gs pos="71000">
                <a:srgbClr val="FFEBB6"/>
              </a:gs>
              <a:gs pos="100000">
                <a:srgbClr val="FFE6A4"/>
              </a:gs>
            </a:gsLst>
            <a:lin ang="0" scaled="1"/>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18234729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869705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Sans Text" pitchFamily="2"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Sans Text" pitchFamily="2"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8792199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Sans Text" pitchFamily="2"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Sans Text" pitchFamily="2"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1693992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27072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07391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Sans Text" pitchFamily="2"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611662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Sans Text" pitchFamily="2" charset="0"/>
                <a:cs typeface="Segoe Sans Text" pitchFamily="2"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Sans Text" pitchFamily="2" charset="0"/>
                <a:ea typeface="Segoe Sans Text" pitchFamily="2" charset="0"/>
                <a:cs typeface="Segoe Sans Text" pitchFamily="2" charset="0"/>
              </a:defRPr>
            </a:lvl1pPr>
          </a:lstStyle>
          <a:p>
            <a:pPr lvl="0"/>
            <a:r>
              <a:rPr lang="en-US"/>
              <a:t>Next:</a:t>
            </a:r>
          </a:p>
        </p:txBody>
      </p:sp>
    </p:spTree>
    <p:extLst>
      <p:ext uri="{BB962C8B-B14F-4D97-AF65-F5344CB8AC3E}">
        <p14:creationId xmlns:p14="http://schemas.microsoft.com/office/powerpoint/2010/main" val="6721485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339057"/>
            <a:ext cx="11018520" cy="430887"/>
          </a:xfrm>
        </p:spPr>
        <p:txBody>
          <a:bodyPr/>
          <a:lstStyle>
            <a:lvl1pPr>
              <a:defRPr sz="2800"/>
            </a:lvl1pPr>
          </a:lstStyle>
          <a:p>
            <a:r>
              <a:rPr lang="en-US"/>
              <a:t>Click to edit Master title style</a:t>
            </a:r>
          </a:p>
        </p:txBody>
      </p:sp>
    </p:spTree>
    <p:extLst>
      <p:ext uri="{BB962C8B-B14F-4D97-AF65-F5344CB8AC3E}">
        <p14:creationId xmlns:p14="http://schemas.microsoft.com/office/powerpoint/2010/main" val="4345662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184148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976734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10347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0586124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257387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019245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77567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48735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6670814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FC294-8A26-120C-670A-C3BCB5E87ED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FF0C9"/>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671549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433582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3206761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720703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832569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45280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09022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00723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058763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1240046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31165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39668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93749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701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59060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38062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41307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3443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564851787"/>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9522097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805275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082400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866673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656975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A1F847-CE64-A34B-15E6-0B12962D9A5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E5DEF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658531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49854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280CCC-ED0A-7299-2F0C-04B3B632D26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E5DEF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05666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0430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43560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29385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199024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1451345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4547142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76181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Them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7773778"/>
      </p:ext>
    </p:extLst>
  </p:cSld>
  <p:clrMapOvr>
    <a:masterClrMapping/>
  </p:clrMapOvr>
  <p:transition>
    <p:fade/>
  </p:transition>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6C9C5B2-E9B4-7DDE-F1E3-96ED171C64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69682" y="-135215"/>
            <a:ext cx="12672768" cy="7128432"/>
          </a:xfrm>
          <a:prstGeom prst="rect">
            <a:avLst/>
          </a:prstGeom>
        </p:spPr>
      </p:pic>
      <p:sp>
        <p:nvSpPr>
          <p:cNvPr id="10" name="Title 1">
            <a:extLst>
              <a:ext uri="{FF2B5EF4-FFF2-40B4-BE49-F238E27FC236}">
                <a16:creationId xmlns:a16="http://schemas.microsoft.com/office/drawing/2014/main" id="{E1A140F8-9092-8E4F-986C-E73CB7FF04A4}"/>
              </a:ext>
            </a:extLst>
          </p:cNvPr>
          <p:cNvSpPr>
            <a:spLocks noGrp="1"/>
          </p:cNvSpPr>
          <p:nvPr>
            <p:ph type="title"/>
          </p:nvPr>
        </p:nvSpPr>
        <p:spPr>
          <a:xfrm>
            <a:off x="740430" y="799721"/>
            <a:ext cx="5574310" cy="5346555"/>
          </a:xfrm>
        </p:spPr>
        <p:txBody>
          <a:bodyPr lIns="0" tIns="0" bIns="0" anchor="t">
            <a:noAutofit/>
          </a:bodyPr>
          <a:lstStyle>
            <a:lvl1pPr>
              <a:defRPr sz="6000">
                <a:solidFill>
                  <a:schemeClr val="tx1"/>
                </a:solidFill>
                <a:latin typeface="Segoe Sans Display Semibold" pitchFamily="2" charset="0"/>
                <a:cs typeface="Segoe Sans Display Semibold" pitchFamily="2" charset="0"/>
              </a:defRPr>
            </a:lvl1pPr>
          </a:lstStyle>
          <a:p>
            <a:r>
              <a:rPr lang="en-US"/>
              <a:t>Click to edit Master title style</a:t>
            </a:r>
          </a:p>
        </p:txBody>
      </p:sp>
    </p:spTree>
    <p:extLst>
      <p:ext uri="{BB962C8B-B14F-4D97-AF65-F5344CB8AC3E}">
        <p14:creationId xmlns:p14="http://schemas.microsoft.com/office/powerpoint/2010/main" val="377218399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87287894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612552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descr="A colorful background with a curved line&#10;&#10;Description automatically generated">
            <a:extLst>
              <a:ext uri="{FF2B5EF4-FFF2-40B4-BE49-F238E27FC236}">
                <a16:creationId xmlns:a16="http://schemas.microsoft.com/office/drawing/2014/main" id="{39E5FF5B-8E1A-96D7-2D01-8DDA2FA4332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687" r="9177" b="3489"/>
          <a:stretch/>
        </p:blipFill>
        <p:spPr>
          <a:xfrm>
            <a:off x="0" y="1"/>
            <a:ext cx="12192000" cy="6858000"/>
          </a:xfrm>
          <a:prstGeom prst="rect">
            <a:avLst/>
          </a:prstGeom>
          <a:solidFill>
            <a:srgbClr val="FDBB9B"/>
          </a:solidFill>
        </p:spPr>
      </p:pic>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3" name="Picture 2" descr="Graphical user interface&#10;&#10;Description automatically generated">
            <a:extLst>
              <a:ext uri="{FF2B5EF4-FFF2-40B4-BE49-F238E27FC236}">
                <a16:creationId xmlns:a16="http://schemas.microsoft.com/office/drawing/2014/main" id="{CC8419CC-937C-4612-318D-C89C46D75ACC}"/>
              </a:ext>
            </a:extLst>
          </p:cNvPr>
          <p:cNvPicPr>
            <a:picLocks noChangeAspect="1"/>
          </p:cNvPicPr>
          <p:nvPr userDrawn="1"/>
        </p:nvPicPr>
        <p:blipFill>
          <a:blip r:embed="rId4">
            <a:alphaModFix/>
            <a:duotone>
              <a:prstClr val="black"/>
              <a:schemeClr val="bg1">
                <a:tint val="45000"/>
                <a:satMod val="400000"/>
              </a:schemeClr>
            </a:duotone>
            <a:extLst>
              <a:ext uri="{BEBA8EAE-BF5A-486C-A8C5-ECC9F3942E4B}">
                <a14:imgProps xmlns:a14="http://schemas.microsoft.com/office/drawing/2010/main">
                  <a14:imgLayer r:embed="rId5">
                    <a14:imgEffect>
                      <a14:colorTemperature colorTemp="11500"/>
                    </a14:imgEffect>
                    <a14:imgEffect>
                      <a14:saturation sat="400000"/>
                    </a14:imgEffect>
                    <a14:imgEffect>
                      <a14:brightnessContrast bright="-100000"/>
                    </a14:imgEffect>
                  </a14:imgLayer>
                </a14:imgProps>
              </a:ext>
            </a:extLst>
          </a:blip>
          <a:stretch>
            <a:fillRect/>
          </a:stretch>
        </p:blipFill>
        <p:spPr>
          <a:xfrm>
            <a:off x="308694" y="317876"/>
            <a:ext cx="2487618" cy="810446"/>
          </a:xfrm>
          <a:prstGeom prst="rect">
            <a:avLst/>
          </a:prstGeom>
        </p:spPr>
      </p:pic>
    </p:spTree>
    <p:extLst>
      <p:ext uri="{BB962C8B-B14F-4D97-AF65-F5344CB8AC3E}">
        <p14:creationId xmlns:p14="http://schemas.microsoft.com/office/powerpoint/2010/main" val="11854714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56868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325466277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99438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61332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374412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52579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Text" pitchFamily="2" charset="0"/>
                <a:cs typeface="Segoe Sans Text"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Text" pitchFamily="2" charset="0"/>
                <a:cs typeface="Segoe Sans Text"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2824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43528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15722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830967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400194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949890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89409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8495638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Sans Text" pitchFamily="2" charset="0"/>
              </a:defRPr>
            </a:lvl1pPr>
          </a:lstStyle>
          <a:p>
            <a:r>
              <a:rPr lang="en-US"/>
              <a:t>Click to edit Master title style</a:t>
            </a:r>
          </a:p>
        </p:txBody>
      </p:sp>
    </p:spTree>
    <p:extLst>
      <p:ext uri="{BB962C8B-B14F-4D97-AF65-F5344CB8AC3E}">
        <p14:creationId xmlns:p14="http://schemas.microsoft.com/office/powerpoint/2010/main" val="5596034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83691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35630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388758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942332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50550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201612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376454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683265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816701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688121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98614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696101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69996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04462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73713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78143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15219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78889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410052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Segoe Sans Text" pitchFamily="2" charset="0"/>
                <a:cs typeface="Segoe Sans Text" pitchFamily="2"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8818143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Text"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5906050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Text"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7753163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Text" pitchFamily="2" charset="0"/>
                <a:cs typeface="Segoe Sans Text"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156670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70862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Text" pitchFamily="2" charset="0"/>
                <a:cs typeface="Segoe Sans Text"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4176644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89788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2709524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154924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776375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1007959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536541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14026957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7924820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351489481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9" Type="http://schemas.openxmlformats.org/officeDocument/2006/relationships/slideLayout" Target="../slideLayouts/slideLayout90.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42" Type="http://schemas.openxmlformats.org/officeDocument/2006/relationships/slideLayout" Target="../slideLayouts/slideLayout93.xml"/><Relationship Id="rId47" Type="http://schemas.openxmlformats.org/officeDocument/2006/relationships/slideLayout" Target="../slideLayouts/slideLayout98.xml"/><Relationship Id="rId50" Type="http://schemas.openxmlformats.org/officeDocument/2006/relationships/slideLayout" Target="../slideLayouts/slideLayout101.xml"/><Relationship Id="rId55" Type="http://schemas.openxmlformats.org/officeDocument/2006/relationships/slideLayout" Target="../slideLayouts/slideLayout106.xml"/><Relationship Id="rId7" Type="http://schemas.openxmlformats.org/officeDocument/2006/relationships/slideLayout" Target="../slideLayouts/slideLayout5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9" Type="http://schemas.openxmlformats.org/officeDocument/2006/relationships/slideLayout" Target="../slideLayouts/slideLayout80.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slideLayout" Target="../slideLayouts/slideLayout91.xml"/><Relationship Id="rId45" Type="http://schemas.openxmlformats.org/officeDocument/2006/relationships/slideLayout" Target="../slideLayouts/slideLayout96.xml"/><Relationship Id="rId53" Type="http://schemas.openxmlformats.org/officeDocument/2006/relationships/slideLayout" Target="../slideLayouts/slideLayout104.xml"/><Relationship Id="rId58" Type="http://schemas.openxmlformats.org/officeDocument/2006/relationships/image" Target="../media/image2.svg"/><Relationship Id="rId5" Type="http://schemas.openxmlformats.org/officeDocument/2006/relationships/slideLayout" Target="../slideLayouts/slideLayout56.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43" Type="http://schemas.openxmlformats.org/officeDocument/2006/relationships/slideLayout" Target="../slideLayouts/slideLayout94.xml"/><Relationship Id="rId48" Type="http://schemas.openxmlformats.org/officeDocument/2006/relationships/slideLayout" Target="../slideLayouts/slideLayout99.xml"/><Relationship Id="rId56" Type="http://schemas.openxmlformats.org/officeDocument/2006/relationships/theme" Target="../theme/theme2.xml"/><Relationship Id="rId8" Type="http://schemas.openxmlformats.org/officeDocument/2006/relationships/slideLayout" Target="../slideLayouts/slideLayout59.xml"/><Relationship Id="rId51" Type="http://schemas.openxmlformats.org/officeDocument/2006/relationships/slideLayout" Target="../slideLayouts/slideLayout102.xml"/><Relationship Id="rId3" Type="http://schemas.openxmlformats.org/officeDocument/2006/relationships/slideLayout" Target="../slideLayouts/slideLayout54.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46" Type="http://schemas.openxmlformats.org/officeDocument/2006/relationships/slideLayout" Target="../slideLayouts/slideLayout97.xml"/><Relationship Id="rId20" Type="http://schemas.openxmlformats.org/officeDocument/2006/relationships/slideLayout" Target="../slideLayouts/slideLayout71.xml"/><Relationship Id="rId41" Type="http://schemas.openxmlformats.org/officeDocument/2006/relationships/slideLayout" Target="../slideLayouts/slideLayout92.xml"/><Relationship Id="rId54" Type="http://schemas.openxmlformats.org/officeDocument/2006/relationships/slideLayout" Target="../slideLayouts/slideLayout105.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49" Type="http://schemas.openxmlformats.org/officeDocument/2006/relationships/slideLayout" Target="../slideLayouts/slideLayout100.xml"/><Relationship Id="rId57" Type="http://schemas.openxmlformats.org/officeDocument/2006/relationships/image" Target="../media/image1.png"/><Relationship Id="rId10" Type="http://schemas.openxmlformats.org/officeDocument/2006/relationships/slideLayout" Target="../slideLayouts/slideLayout61.xml"/><Relationship Id="rId31" Type="http://schemas.openxmlformats.org/officeDocument/2006/relationships/slideLayout" Target="../slideLayouts/slideLayout82.xml"/><Relationship Id="rId44" Type="http://schemas.openxmlformats.org/officeDocument/2006/relationships/slideLayout" Target="../slideLayouts/slideLayout95.xml"/><Relationship Id="rId52"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3">
            <a:extLst>
              <a:ext uri="{96DAC541-7B7A-43D3-8B79-37D633B846F1}">
                <asvg:svgBlip xmlns:asvg="http://schemas.microsoft.com/office/drawing/2016/SVG/main" r:embed="rId5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412898636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5F3F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Text"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Text" pitchFamily="2"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7">
            <a:extLst>
              <a:ext uri="{96DAC541-7B7A-43D3-8B79-37D633B846F1}">
                <asvg:svgBlip xmlns:asvg="http://schemas.microsoft.com/office/drawing/2016/SVG/main" r:embed="rId58"/>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216556733"/>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 id="2147483738" r:id="rId26"/>
    <p:sldLayoutId id="2147483739" r:id="rId27"/>
    <p:sldLayoutId id="2147483740" r:id="rId28"/>
    <p:sldLayoutId id="2147483741" r:id="rId29"/>
    <p:sldLayoutId id="2147483742" r:id="rId30"/>
    <p:sldLayoutId id="2147483743" r:id="rId31"/>
    <p:sldLayoutId id="2147483744" r:id="rId32"/>
    <p:sldLayoutId id="2147483745" r:id="rId33"/>
    <p:sldLayoutId id="2147483746" r:id="rId34"/>
    <p:sldLayoutId id="2147483747" r:id="rId35"/>
    <p:sldLayoutId id="2147483748" r:id="rId36"/>
    <p:sldLayoutId id="2147483749" r:id="rId37"/>
    <p:sldLayoutId id="2147483750" r:id="rId38"/>
    <p:sldLayoutId id="2147483751" r:id="rId39"/>
    <p:sldLayoutId id="2147483752" r:id="rId40"/>
    <p:sldLayoutId id="2147483753" r:id="rId41"/>
    <p:sldLayoutId id="2147483754" r:id="rId42"/>
    <p:sldLayoutId id="2147483755" r:id="rId43"/>
    <p:sldLayoutId id="2147483756" r:id="rId44"/>
    <p:sldLayoutId id="2147483757" r:id="rId45"/>
    <p:sldLayoutId id="2147483758" r:id="rId46"/>
    <p:sldLayoutId id="2147483759" r:id="rId47"/>
    <p:sldLayoutId id="2147483760" r:id="rId48"/>
    <p:sldLayoutId id="2147483761" r:id="rId49"/>
    <p:sldLayoutId id="2147483762" r:id="rId50"/>
    <p:sldLayoutId id="2147483763" r:id="rId51"/>
    <p:sldLayoutId id="2147483764" r:id="rId52"/>
    <p:sldLayoutId id="2147483765" r:id="rId53"/>
    <p:sldLayoutId id="2147483766" r:id="rId54"/>
    <p:sldLayoutId id="2147483768" r:id="rId5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xml"/><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8" Type="http://schemas.openxmlformats.org/officeDocument/2006/relationships/image" Target="../media/image95.svg"/><Relationship Id="rId13" Type="http://schemas.openxmlformats.org/officeDocument/2006/relationships/image" Target="../media/image100.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png"/><Relationship Id="rId2" Type="http://schemas.openxmlformats.org/officeDocument/2006/relationships/notesSlide" Target="../notesSlides/notesSlide10.xml"/><Relationship Id="rId1" Type="http://schemas.openxmlformats.org/officeDocument/2006/relationships/slideLayout" Target="../slideLayouts/slideLayout45.xml"/><Relationship Id="rId6" Type="http://schemas.openxmlformats.org/officeDocument/2006/relationships/image" Target="../media/image93.sv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sv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1.png"/></Relationships>
</file>

<file path=ppt/slides/_rels/slide11.xml.rels><?xml version="1.0" encoding="UTF-8" standalone="yes"?>
<Relationships xmlns="http://schemas.openxmlformats.org/package/2006/relationships"><Relationship Id="rId13" Type="http://schemas.openxmlformats.org/officeDocument/2006/relationships/image" Target="../media/image112.png"/><Relationship Id="rId18" Type="http://schemas.openxmlformats.org/officeDocument/2006/relationships/image" Target="../media/image116.svg"/><Relationship Id="rId26" Type="http://schemas.openxmlformats.org/officeDocument/2006/relationships/image" Target="../media/image124.svg"/><Relationship Id="rId39" Type="http://schemas.openxmlformats.org/officeDocument/2006/relationships/image" Target="../media/image137.svg"/><Relationship Id="rId21" Type="http://schemas.openxmlformats.org/officeDocument/2006/relationships/image" Target="../media/image119.png"/><Relationship Id="rId34" Type="http://schemas.openxmlformats.org/officeDocument/2006/relationships/image" Target="../media/image132.png"/><Relationship Id="rId42" Type="http://schemas.openxmlformats.org/officeDocument/2006/relationships/image" Target="../media/image140.png"/><Relationship Id="rId47" Type="http://schemas.openxmlformats.org/officeDocument/2006/relationships/image" Target="../media/image145.svg"/><Relationship Id="rId50" Type="http://schemas.openxmlformats.org/officeDocument/2006/relationships/image" Target="../media/image148.png"/><Relationship Id="rId55" Type="http://schemas.openxmlformats.org/officeDocument/2006/relationships/image" Target="../media/image153.svg"/><Relationship Id="rId63" Type="http://schemas.openxmlformats.org/officeDocument/2006/relationships/image" Target="../media/image161.svg"/><Relationship Id="rId7" Type="http://schemas.openxmlformats.org/officeDocument/2006/relationships/image" Target="../media/image106.png"/><Relationship Id="rId2" Type="http://schemas.openxmlformats.org/officeDocument/2006/relationships/notesSlide" Target="../notesSlides/notesSlide11.xml"/><Relationship Id="rId16" Type="http://schemas.openxmlformats.org/officeDocument/2006/relationships/image" Target="../media/image99.png"/><Relationship Id="rId29" Type="http://schemas.openxmlformats.org/officeDocument/2006/relationships/image" Target="../media/image127.png"/><Relationship Id="rId11" Type="http://schemas.openxmlformats.org/officeDocument/2006/relationships/image" Target="../media/image110.png"/><Relationship Id="rId24" Type="http://schemas.openxmlformats.org/officeDocument/2006/relationships/image" Target="../media/image122.svg"/><Relationship Id="rId32" Type="http://schemas.openxmlformats.org/officeDocument/2006/relationships/image" Target="../media/image130.png"/><Relationship Id="rId37" Type="http://schemas.openxmlformats.org/officeDocument/2006/relationships/image" Target="../media/image135.svg"/><Relationship Id="rId40" Type="http://schemas.openxmlformats.org/officeDocument/2006/relationships/image" Target="../media/image138.png"/><Relationship Id="rId45" Type="http://schemas.openxmlformats.org/officeDocument/2006/relationships/image" Target="../media/image143.svg"/><Relationship Id="rId53" Type="http://schemas.openxmlformats.org/officeDocument/2006/relationships/image" Target="../media/image151.png"/><Relationship Id="rId58" Type="http://schemas.openxmlformats.org/officeDocument/2006/relationships/image" Target="../media/image156.png"/><Relationship Id="rId5" Type="http://schemas.openxmlformats.org/officeDocument/2006/relationships/image" Target="../media/image104.png"/><Relationship Id="rId61" Type="http://schemas.openxmlformats.org/officeDocument/2006/relationships/image" Target="../media/image159.svg"/><Relationship Id="rId19" Type="http://schemas.openxmlformats.org/officeDocument/2006/relationships/image" Target="../media/image117.png"/><Relationship Id="rId14" Type="http://schemas.openxmlformats.org/officeDocument/2006/relationships/image" Target="../media/image113.svg"/><Relationship Id="rId22" Type="http://schemas.openxmlformats.org/officeDocument/2006/relationships/image" Target="../media/image120.svg"/><Relationship Id="rId27" Type="http://schemas.openxmlformats.org/officeDocument/2006/relationships/image" Target="../media/image125.png"/><Relationship Id="rId30" Type="http://schemas.openxmlformats.org/officeDocument/2006/relationships/image" Target="../media/image128.png"/><Relationship Id="rId35" Type="http://schemas.openxmlformats.org/officeDocument/2006/relationships/image" Target="../media/image133.svg"/><Relationship Id="rId43" Type="http://schemas.openxmlformats.org/officeDocument/2006/relationships/image" Target="../media/image141.svg"/><Relationship Id="rId48" Type="http://schemas.openxmlformats.org/officeDocument/2006/relationships/image" Target="../media/image146.png"/><Relationship Id="rId56" Type="http://schemas.openxmlformats.org/officeDocument/2006/relationships/image" Target="../media/image154.png"/><Relationship Id="rId64" Type="http://schemas.openxmlformats.org/officeDocument/2006/relationships/image" Target="../media/image162.png"/><Relationship Id="rId8" Type="http://schemas.openxmlformats.org/officeDocument/2006/relationships/image" Target="../media/image107.svg"/><Relationship Id="rId51" Type="http://schemas.openxmlformats.org/officeDocument/2006/relationships/image" Target="../media/image149.png"/><Relationship Id="rId3" Type="http://schemas.openxmlformats.org/officeDocument/2006/relationships/image" Target="../media/image102.png"/><Relationship Id="rId12" Type="http://schemas.openxmlformats.org/officeDocument/2006/relationships/image" Target="../media/image111.svg"/><Relationship Id="rId17" Type="http://schemas.openxmlformats.org/officeDocument/2006/relationships/image" Target="../media/image115.png"/><Relationship Id="rId25" Type="http://schemas.openxmlformats.org/officeDocument/2006/relationships/image" Target="../media/image123.png"/><Relationship Id="rId33" Type="http://schemas.openxmlformats.org/officeDocument/2006/relationships/image" Target="../media/image131.svg"/><Relationship Id="rId38" Type="http://schemas.openxmlformats.org/officeDocument/2006/relationships/image" Target="../media/image136.png"/><Relationship Id="rId46" Type="http://schemas.openxmlformats.org/officeDocument/2006/relationships/image" Target="../media/image144.png"/><Relationship Id="rId59" Type="http://schemas.openxmlformats.org/officeDocument/2006/relationships/image" Target="../media/image157.svg"/><Relationship Id="rId20" Type="http://schemas.openxmlformats.org/officeDocument/2006/relationships/image" Target="../media/image118.svg"/><Relationship Id="rId41" Type="http://schemas.openxmlformats.org/officeDocument/2006/relationships/image" Target="../media/image139.svg"/><Relationship Id="rId54" Type="http://schemas.openxmlformats.org/officeDocument/2006/relationships/image" Target="../media/image152.svg"/><Relationship Id="rId62" Type="http://schemas.openxmlformats.org/officeDocument/2006/relationships/image" Target="../media/image160.png"/><Relationship Id="rId1" Type="http://schemas.openxmlformats.org/officeDocument/2006/relationships/slideLayout" Target="../slideLayouts/slideLayout13.xml"/><Relationship Id="rId6" Type="http://schemas.openxmlformats.org/officeDocument/2006/relationships/image" Target="../media/image105.svg"/><Relationship Id="rId15" Type="http://schemas.openxmlformats.org/officeDocument/2006/relationships/image" Target="../media/image114.png"/><Relationship Id="rId23" Type="http://schemas.openxmlformats.org/officeDocument/2006/relationships/image" Target="../media/image121.png"/><Relationship Id="rId28" Type="http://schemas.openxmlformats.org/officeDocument/2006/relationships/image" Target="../media/image126.svg"/><Relationship Id="rId36" Type="http://schemas.openxmlformats.org/officeDocument/2006/relationships/image" Target="../media/image134.png"/><Relationship Id="rId49" Type="http://schemas.openxmlformats.org/officeDocument/2006/relationships/image" Target="../media/image147.svg"/><Relationship Id="rId57" Type="http://schemas.openxmlformats.org/officeDocument/2006/relationships/image" Target="../media/image155.svg"/><Relationship Id="rId10" Type="http://schemas.openxmlformats.org/officeDocument/2006/relationships/image" Target="../media/image109.svg"/><Relationship Id="rId31" Type="http://schemas.openxmlformats.org/officeDocument/2006/relationships/image" Target="../media/image129.jpeg"/><Relationship Id="rId44" Type="http://schemas.openxmlformats.org/officeDocument/2006/relationships/image" Target="../media/image142.png"/><Relationship Id="rId52" Type="http://schemas.openxmlformats.org/officeDocument/2006/relationships/image" Target="../media/image150.svg"/><Relationship Id="rId60" Type="http://schemas.openxmlformats.org/officeDocument/2006/relationships/image" Target="../media/image158.png"/><Relationship Id="rId4" Type="http://schemas.openxmlformats.org/officeDocument/2006/relationships/image" Target="../media/image103.svg"/><Relationship Id="rId9" Type="http://schemas.openxmlformats.org/officeDocument/2006/relationships/image" Target="../media/image108.png"/></Relationships>
</file>

<file path=ppt/slides/_rels/slide12.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image" Target="../media/image169.png"/><Relationship Id="rId3" Type="http://schemas.openxmlformats.org/officeDocument/2006/relationships/image" Target="../media/image96.png"/><Relationship Id="rId7" Type="http://schemas.openxmlformats.org/officeDocument/2006/relationships/image" Target="../media/image165.png"/><Relationship Id="rId12" Type="http://schemas.microsoft.com/office/2007/relationships/hdphoto" Target="../media/hdphoto4.wdp"/><Relationship Id="rId17" Type="http://schemas.microsoft.com/office/2007/relationships/hdphoto" Target="../media/hdphoto5.wdp"/><Relationship Id="rId2" Type="http://schemas.openxmlformats.org/officeDocument/2006/relationships/notesSlide" Target="../notesSlides/notesSlide12.xml"/><Relationship Id="rId16" Type="http://schemas.openxmlformats.org/officeDocument/2006/relationships/image" Target="../media/image172.png"/><Relationship Id="rId1" Type="http://schemas.openxmlformats.org/officeDocument/2006/relationships/slideLayout" Target="../slideLayouts/slideLayout13.xml"/><Relationship Id="rId6" Type="http://schemas.openxmlformats.org/officeDocument/2006/relationships/image" Target="../media/image164.png"/><Relationship Id="rId11" Type="http://schemas.openxmlformats.org/officeDocument/2006/relationships/image" Target="../media/image168.png"/><Relationship Id="rId5" Type="http://schemas.openxmlformats.org/officeDocument/2006/relationships/image" Target="../media/image163.png"/><Relationship Id="rId15" Type="http://schemas.openxmlformats.org/officeDocument/2006/relationships/image" Target="../media/image171.png"/><Relationship Id="rId10" Type="http://schemas.microsoft.com/office/2007/relationships/hdphoto" Target="../media/hdphoto3.wdp"/><Relationship Id="rId4" Type="http://schemas.openxmlformats.org/officeDocument/2006/relationships/image" Target="../media/image97.svg"/><Relationship Id="rId9" Type="http://schemas.openxmlformats.org/officeDocument/2006/relationships/image" Target="../media/image167.png"/><Relationship Id="rId14" Type="http://schemas.openxmlformats.org/officeDocument/2006/relationships/image" Target="../media/image170.png"/></Relationships>
</file>

<file path=ppt/slides/_rels/slide1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3.xml"/><Relationship Id="rId1" Type="http://schemas.openxmlformats.org/officeDocument/2006/relationships/slideLayout" Target="../slideLayouts/slideLayout45.xml"/><Relationship Id="rId4" Type="http://schemas.openxmlformats.org/officeDocument/2006/relationships/image" Target="../media/image97.svg"/></Relationships>
</file>

<file path=ppt/slides/_rels/slide1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4.xml"/><Relationship Id="rId1" Type="http://schemas.openxmlformats.org/officeDocument/2006/relationships/slideLayout" Target="../slideLayouts/slideLayout45.xml"/><Relationship Id="rId4" Type="http://schemas.openxmlformats.org/officeDocument/2006/relationships/image" Target="../media/image97.svg"/></Relationships>
</file>

<file path=ppt/slides/_rels/slide2.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2.xml"/><Relationship Id="rId1" Type="http://schemas.openxmlformats.org/officeDocument/2006/relationships/slideLayout" Target="../slideLayouts/slideLayout67.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2.xml"/></Relationships>
</file>

<file path=ppt/slides/_rels/slide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xml"/><Relationship Id="rId1" Type="http://schemas.openxmlformats.org/officeDocument/2006/relationships/slideLayout" Target="../slideLayouts/slideLayout67.xml"/><Relationship Id="rId4" Type="http://schemas.openxmlformats.org/officeDocument/2006/relationships/image" Target="../media/image60.svg"/></Relationships>
</file>

<file path=ppt/slides/_rels/slide5.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5.xml"/><Relationship Id="rId1" Type="http://schemas.openxmlformats.org/officeDocument/2006/relationships/slideLayout" Target="../slideLayouts/slideLayout67.xml"/><Relationship Id="rId6" Type="http://schemas.openxmlformats.org/officeDocument/2006/relationships/image" Target="../media/image64.sv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2.xml"/></Relationships>
</file>

<file path=ppt/slides/_rels/slide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102.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8.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83.png"/><Relationship Id="rId18" Type="http://schemas.openxmlformats.org/officeDocument/2006/relationships/image" Target="../media/image88.sv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svg"/><Relationship Id="rId17" Type="http://schemas.openxmlformats.org/officeDocument/2006/relationships/image" Target="../media/image87.png"/><Relationship Id="rId2" Type="http://schemas.openxmlformats.org/officeDocument/2006/relationships/notesSlide" Target="../notesSlides/notesSlide8.xml"/><Relationship Id="rId16" Type="http://schemas.openxmlformats.org/officeDocument/2006/relationships/image" Target="../media/image86.svg"/><Relationship Id="rId20" Type="http://schemas.microsoft.com/office/2007/relationships/hdphoto" Target="../media/hdphoto2.wdp"/><Relationship Id="rId1" Type="http://schemas.openxmlformats.org/officeDocument/2006/relationships/slideLayout" Target="../slideLayouts/slideLayout106.xml"/><Relationship Id="rId6" Type="http://schemas.openxmlformats.org/officeDocument/2006/relationships/image" Target="../media/image76.sv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png"/><Relationship Id="rId10" Type="http://schemas.openxmlformats.org/officeDocument/2006/relationships/image" Target="../media/image80.svg"/><Relationship Id="rId19" Type="http://schemas.openxmlformats.org/officeDocument/2006/relationships/image" Target="../media/image89.png"/><Relationship Id="rId4" Type="http://schemas.openxmlformats.org/officeDocument/2006/relationships/image" Target="../media/image74.svg"/><Relationship Id="rId9" Type="http://schemas.openxmlformats.org/officeDocument/2006/relationships/image" Target="../media/image79.png"/><Relationship Id="rId14" Type="http://schemas.openxmlformats.org/officeDocument/2006/relationships/image" Target="../media/image84.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F5BBE-E614-A763-3DD7-5816F7E5C99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6C7D461-5926-5A05-8B9D-76D23C7E6263}"/>
              </a:ext>
              <a:ext uri="{C183D7F6-B498-43B3-948B-1728B52AA6E4}">
                <adec:decorative xmlns:adec="http://schemas.microsoft.com/office/drawing/2017/decorative" val="1"/>
              </a:ext>
            </a:extLst>
          </p:cNvPr>
          <p:cNvPicPr>
            <a:picLocks noChangeAspect="1"/>
          </p:cNvPicPr>
          <p:nvPr/>
        </p:nvPicPr>
        <p:blipFill>
          <a:blip r:embed="rId3"/>
          <a:srcRect l="20077" r="21522" b="525"/>
          <a:stretch/>
        </p:blipFill>
        <p:spPr>
          <a:xfrm>
            <a:off x="0" y="0"/>
            <a:ext cx="12192000" cy="6922008"/>
          </a:xfrm>
          <a:prstGeom prst="rect">
            <a:avLst/>
          </a:prstGeom>
          <a:ln>
            <a:solidFill>
              <a:srgbClr val="2B2C2D"/>
            </a:solidFill>
          </a:ln>
        </p:spPr>
      </p:pic>
      <p:sp>
        <p:nvSpPr>
          <p:cNvPr id="5" name="Title 6">
            <a:extLst>
              <a:ext uri="{FF2B5EF4-FFF2-40B4-BE49-F238E27FC236}">
                <a16:creationId xmlns:a16="http://schemas.microsoft.com/office/drawing/2014/main" id="{7CE54F2A-7F22-2873-A319-4DBE88A5856E}"/>
              </a:ext>
            </a:extLst>
          </p:cNvPr>
          <p:cNvSpPr txBox="1">
            <a:spLocks noGrp="1"/>
          </p:cNvSpPr>
          <p:nvPr>
            <p:ph type="title" idx="4294967295"/>
          </p:nvPr>
        </p:nvSpPr>
        <p:spPr>
          <a:xfrm>
            <a:off x="847099" y="1675726"/>
            <a:ext cx="4511285" cy="1154162"/>
          </a:xfrm>
          <a:prstGeom prst="rect">
            <a:avLst/>
          </a:prstGeom>
          <a:no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491019" rtl="0" eaLnBrk="1" fontAlgn="base" latinLnBrk="0" hangingPunct="1">
              <a:lnSpc>
                <a:spcPct val="100000"/>
              </a:lnSpc>
              <a:spcBef>
                <a:spcPct val="0"/>
              </a:spcBef>
              <a:spcAft>
                <a:spcPct val="0"/>
              </a:spcAft>
              <a:buNone/>
              <a:defRPr lang="en-US" sz="4800" b="0" kern="1200" cap="none" spc="-50" baseline="0">
                <a:ln w="3175">
                  <a:noFill/>
                </a:ln>
                <a:gradFill>
                  <a:gsLst>
                    <a:gs pos="1399">
                      <a:srgbClr val="FFFFFF"/>
                    </a:gs>
                    <a:gs pos="12587">
                      <a:srgbClr val="FFFFFF"/>
                    </a:gs>
                  </a:gsLst>
                  <a:path path="circle">
                    <a:fillToRect l="100000" t="100000"/>
                  </a:path>
                </a:gradFill>
                <a:effectLst/>
                <a:latin typeface="Segoe UI Variable Display Semib" pitchFamily="2" charset="0"/>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552450" rtl="0" eaLnBrk="1" fontAlgn="base" latinLnBrk="0" hangingPunct="1">
              <a:lnSpc>
                <a:spcPct val="100000"/>
              </a:lnSpc>
              <a:spcBef>
                <a:spcPct val="0"/>
              </a:spcBef>
              <a:spcAft>
                <a:spcPct val="0"/>
              </a:spcAft>
              <a:buClrTx/>
              <a:buSzTx/>
              <a:buFontTx/>
              <a:buNone/>
              <a:tabLst/>
              <a:defRPr/>
            </a:pPr>
            <a:r>
              <a:rPr kumimoji="0" lang="en-US" sz="4500" b="1" i="0" u="none" strike="noStrike" kern="1200" cap="none" spc="0" normalizeH="0" baseline="0" noProof="0">
                <a:ln>
                  <a:noFill/>
                </a:ln>
                <a:solidFill>
                  <a:schemeClr val="tx1"/>
                </a:solidFill>
                <a:effectLst/>
                <a:uLnTx/>
                <a:uFillTx/>
                <a:latin typeface="Segoe UI Variable Display Semibold" pitchFamily="2" charset="0"/>
                <a:ea typeface="+mn-ea"/>
                <a:cs typeface="Segoe UI" pitchFamily="34" charset="0"/>
              </a:rPr>
              <a:t>Azure AI Foundry</a:t>
            </a:r>
          </a:p>
          <a:p>
            <a:pPr marL="0" marR="0" lvl="0" indent="0" algn="l" defTabSz="552450" rtl="0" eaLnBrk="1" fontAlgn="base" latinLnBrk="0" hangingPunct="1">
              <a:lnSpc>
                <a:spcPct val="100000"/>
              </a:lnSpc>
              <a:spcBef>
                <a:spcPct val="0"/>
              </a:spcBef>
              <a:spcAft>
                <a:spcPct val="0"/>
              </a:spcAft>
              <a:buClrTx/>
              <a:buSzTx/>
              <a:buFontTx/>
              <a:buNone/>
              <a:tabLst/>
              <a:defRPr/>
            </a:pPr>
            <a:r>
              <a:rPr kumimoji="0" lang="en-US" sz="3000" b="0" i="0" u="none" strike="noStrike" kern="1200" cap="none" spc="0" normalizeH="0" baseline="0" noProof="0">
                <a:ln>
                  <a:noFill/>
                </a:ln>
                <a:solidFill>
                  <a:schemeClr val="tx1"/>
                </a:solidFill>
                <a:effectLst/>
                <a:uLnTx/>
                <a:uFillTx/>
                <a:latin typeface="Segoe UI" panose="020B0502040204020203" pitchFamily="34" charset="0"/>
                <a:ea typeface="+mn-ea"/>
                <a:cs typeface="Segoe UI" pitchFamily="34" charset="0"/>
              </a:rPr>
              <a:t>The unified AI platform</a:t>
            </a:r>
            <a:endParaRPr kumimoji="0" lang="en-CA" sz="3000" b="0" i="0" u="none" strike="noStrike" kern="1200" cap="none" spc="0" normalizeH="0" baseline="0" noProof="0">
              <a:ln>
                <a:noFill/>
              </a:ln>
              <a:solidFill>
                <a:schemeClr val="tx1"/>
              </a:solidFill>
              <a:effectLst/>
              <a:uLnTx/>
              <a:uFillTx/>
              <a:latin typeface="Segoe UI" panose="020B0502040204020203" pitchFamily="34" charset="0"/>
              <a:ea typeface="+mn-ea"/>
              <a:cs typeface="Segoe UI" pitchFamily="34" charset="0"/>
            </a:endParaRPr>
          </a:p>
        </p:txBody>
      </p:sp>
    </p:spTree>
    <p:extLst>
      <p:ext uri="{BB962C8B-B14F-4D97-AF65-F5344CB8AC3E}">
        <p14:creationId xmlns:p14="http://schemas.microsoft.com/office/powerpoint/2010/main" val="23389564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100"/>
                                  </p:stCondLst>
                                  <p:childTnLst>
                                    <p:animMotion origin="layout" path="M -4.00794E-6 1.13095E-6 L -4.00794E-6 0.03543 " pathEditMode="relative" rAng="0" ptsTypes="AA">
                                      <p:cBhvr>
                                        <p:cTn id="9" dur="700" spd="-100000" fill="hold"/>
                                        <p:tgtEl>
                                          <p:spTgt spid="5"/>
                                        </p:tgtEl>
                                        <p:attrNameLst>
                                          <p:attrName>ppt_x</p:attrName>
                                          <p:attrName>ppt_y</p:attrName>
                                        </p:attrNameLst>
                                      </p:cBhvr>
                                      <p:rCtr x="0" y="17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ounded Rectangle 18">
            <a:extLst>
              <a:ext uri="{FF2B5EF4-FFF2-40B4-BE49-F238E27FC236}">
                <a16:creationId xmlns:a16="http://schemas.microsoft.com/office/drawing/2014/main" id="{D9846595-DAE9-3903-6331-A8124306EF4E}"/>
              </a:ext>
              <a:ext uri="{C183D7F6-B498-43B3-948B-1728B52AA6E4}">
                <adec:decorative xmlns:adec="http://schemas.microsoft.com/office/drawing/2017/decorative" val="1"/>
              </a:ext>
            </a:extLst>
          </p:cNvPr>
          <p:cNvSpPr/>
          <p:nvPr/>
        </p:nvSpPr>
        <p:spPr bwMode="auto">
          <a:xfrm>
            <a:off x="3449253" y="3015044"/>
            <a:ext cx="1766587" cy="1537928"/>
          </a:xfrm>
          <a:prstGeom prst="roundRect">
            <a:avLst>
              <a:gd name="adj" fmla="val 6931"/>
            </a:avLst>
          </a:prstGeom>
          <a:solidFill>
            <a:srgbClr val="2E404B"/>
          </a:soli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40559">
                    <a:srgbClr val="091F2C"/>
                  </a:gs>
                  <a:gs pos="68000">
                    <a:srgbClr val="091F2C"/>
                  </a:gs>
                </a:gsLst>
                <a:path path="circle">
                  <a:fillToRect l="100000" t="100000"/>
                </a:path>
              </a:gradFill>
              <a:effectLst/>
              <a:uLnTx/>
              <a:uFillTx/>
              <a:latin typeface="Segoe UI Variable Display Semib" pitchFamily="2" charset="0"/>
              <a:ea typeface="+mn-ea"/>
              <a:cs typeface="+mn-cs"/>
            </a:endParaRPr>
          </a:p>
        </p:txBody>
      </p:sp>
      <p:sp>
        <p:nvSpPr>
          <p:cNvPr id="63" name="Rounded Rectangle 18">
            <a:extLst>
              <a:ext uri="{FF2B5EF4-FFF2-40B4-BE49-F238E27FC236}">
                <a16:creationId xmlns:a16="http://schemas.microsoft.com/office/drawing/2014/main" id="{37AC8D2E-D522-9024-3A92-E1BECD510958}"/>
              </a:ext>
              <a:ext uri="{C183D7F6-B498-43B3-948B-1728B52AA6E4}">
                <adec:decorative xmlns:adec="http://schemas.microsoft.com/office/drawing/2017/decorative" val="1"/>
              </a:ext>
            </a:extLst>
          </p:cNvPr>
          <p:cNvSpPr/>
          <p:nvPr/>
        </p:nvSpPr>
        <p:spPr bwMode="auto">
          <a:xfrm>
            <a:off x="5326472" y="3015044"/>
            <a:ext cx="1766587" cy="1537928"/>
          </a:xfrm>
          <a:prstGeom prst="roundRect">
            <a:avLst>
              <a:gd name="adj" fmla="val 6931"/>
            </a:avLst>
          </a:prstGeom>
          <a:solidFill>
            <a:srgbClr val="2E404B"/>
          </a:soli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40559">
                    <a:srgbClr val="091F2C"/>
                  </a:gs>
                  <a:gs pos="68000">
                    <a:srgbClr val="091F2C"/>
                  </a:gs>
                </a:gsLst>
                <a:path path="circle">
                  <a:fillToRect l="100000" t="100000"/>
                </a:path>
              </a:gradFill>
              <a:effectLst/>
              <a:uLnTx/>
              <a:uFillTx/>
              <a:latin typeface="Segoe UI Variable Display Semib" pitchFamily="2" charset="0"/>
              <a:ea typeface="+mn-ea"/>
              <a:cs typeface="+mn-cs"/>
            </a:endParaRPr>
          </a:p>
        </p:txBody>
      </p:sp>
      <p:sp>
        <p:nvSpPr>
          <p:cNvPr id="64" name="Rounded Rectangle 18">
            <a:extLst>
              <a:ext uri="{FF2B5EF4-FFF2-40B4-BE49-F238E27FC236}">
                <a16:creationId xmlns:a16="http://schemas.microsoft.com/office/drawing/2014/main" id="{817223F4-B68F-6B9F-E922-08950D8C779A}"/>
              </a:ext>
              <a:ext uri="{C183D7F6-B498-43B3-948B-1728B52AA6E4}">
                <adec:decorative xmlns:adec="http://schemas.microsoft.com/office/drawing/2017/decorative" val="1"/>
              </a:ext>
            </a:extLst>
          </p:cNvPr>
          <p:cNvSpPr/>
          <p:nvPr/>
        </p:nvSpPr>
        <p:spPr bwMode="auto">
          <a:xfrm>
            <a:off x="7203691" y="3015044"/>
            <a:ext cx="1766587" cy="1537928"/>
          </a:xfrm>
          <a:prstGeom prst="roundRect">
            <a:avLst>
              <a:gd name="adj" fmla="val 6931"/>
            </a:avLst>
          </a:prstGeom>
          <a:solidFill>
            <a:srgbClr val="2E404B"/>
          </a:soli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40559">
                    <a:srgbClr val="091F2C"/>
                  </a:gs>
                  <a:gs pos="68000">
                    <a:srgbClr val="091F2C"/>
                  </a:gs>
                </a:gsLst>
                <a:path path="circle">
                  <a:fillToRect l="100000" t="100000"/>
                </a:path>
              </a:gradFill>
              <a:effectLst/>
              <a:uLnTx/>
              <a:uFillTx/>
              <a:latin typeface="Segoe UI Variable Display Semib" pitchFamily="2" charset="0"/>
              <a:ea typeface="+mn-ea"/>
              <a:cs typeface="+mn-cs"/>
            </a:endParaRPr>
          </a:p>
        </p:txBody>
      </p:sp>
      <p:sp>
        <p:nvSpPr>
          <p:cNvPr id="65" name="Rounded Rectangle 18">
            <a:extLst>
              <a:ext uri="{FF2B5EF4-FFF2-40B4-BE49-F238E27FC236}">
                <a16:creationId xmlns:a16="http://schemas.microsoft.com/office/drawing/2014/main" id="{43864EB2-418A-6831-A400-218172727522}"/>
              </a:ext>
              <a:ext uri="{C183D7F6-B498-43B3-948B-1728B52AA6E4}">
                <adec:decorative xmlns:adec="http://schemas.microsoft.com/office/drawing/2017/decorative" val="1"/>
              </a:ext>
            </a:extLst>
          </p:cNvPr>
          <p:cNvSpPr/>
          <p:nvPr/>
        </p:nvSpPr>
        <p:spPr bwMode="auto">
          <a:xfrm>
            <a:off x="9074753" y="3015044"/>
            <a:ext cx="1766587" cy="1537928"/>
          </a:xfrm>
          <a:prstGeom prst="roundRect">
            <a:avLst>
              <a:gd name="adj" fmla="val 6931"/>
            </a:avLst>
          </a:prstGeom>
          <a:solidFill>
            <a:srgbClr val="2E404B"/>
          </a:soli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40559">
                    <a:srgbClr val="091F2C"/>
                  </a:gs>
                  <a:gs pos="68000">
                    <a:srgbClr val="091F2C"/>
                  </a:gs>
                </a:gsLst>
                <a:path path="circle">
                  <a:fillToRect l="100000" t="100000"/>
                </a:path>
              </a:gradFill>
              <a:effectLst/>
              <a:uLnTx/>
              <a:uFillTx/>
              <a:latin typeface="Segoe UI Variable Display Semib" pitchFamily="2" charset="0"/>
              <a:ea typeface="+mn-ea"/>
              <a:cs typeface="+mn-cs"/>
            </a:endParaRPr>
          </a:p>
        </p:txBody>
      </p:sp>
      <p:sp>
        <p:nvSpPr>
          <p:cNvPr id="77" name="Title 6">
            <a:extLst>
              <a:ext uri="{FF2B5EF4-FFF2-40B4-BE49-F238E27FC236}">
                <a16:creationId xmlns:a16="http://schemas.microsoft.com/office/drawing/2014/main" id="{32479608-520F-21FD-7678-5BF6FB0087BE}"/>
              </a:ext>
            </a:extLst>
          </p:cNvPr>
          <p:cNvSpPr txBox="1">
            <a:spLocks noGrp="1"/>
          </p:cNvSpPr>
          <p:nvPr>
            <p:ph type="title" idx="4294967295"/>
          </p:nvPr>
        </p:nvSpPr>
        <p:spPr>
          <a:xfrm>
            <a:off x="3505969" y="838405"/>
            <a:ext cx="5762565" cy="615553"/>
          </a:xfrm>
          <a:prstGeom prst="rect">
            <a:avLst/>
          </a:prstGeom>
          <a:no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491019" rtl="0" eaLnBrk="1" fontAlgn="base" latinLnBrk="0" hangingPunct="1">
              <a:lnSpc>
                <a:spcPct val="100000"/>
              </a:lnSpc>
              <a:spcBef>
                <a:spcPct val="0"/>
              </a:spcBef>
              <a:spcAft>
                <a:spcPct val="0"/>
              </a:spcAft>
              <a:buNone/>
              <a:defRPr lang="en-US" sz="4800" b="0" kern="1200" cap="none" spc="-50" baseline="0">
                <a:ln w="3175">
                  <a:noFill/>
                </a:ln>
                <a:gradFill>
                  <a:gsLst>
                    <a:gs pos="1399">
                      <a:srgbClr val="FFFFFF"/>
                    </a:gs>
                    <a:gs pos="12587">
                      <a:srgbClr val="FFFFFF"/>
                    </a:gs>
                  </a:gsLst>
                  <a:path path="circle">
                    <a:fillToRect l="100000" t="100000"/>
                  </a:path>
                </a:gradFill>
                <a:effectLst/>
                <a:latin typeface="Segoe UI Variable Display Semib" pitchFamily="2" charset="0"/>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2320245"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UI" pitchFamily="34" charset="0"/>
              </a:rPr>
              <a:t>Azure AI Foundry</a:t>
            </a:r>
            <a:endParaRPr kumimoji="0" lang="en-CA" sz="40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UI" pitchFamily="34" charset="0"/>
            </a:endParaRPr>
          </a:p>
        </p:txBody>
      </p:sp>
      <p:grpSp>
        <p:nvGrpSpPr>
          <p:cNvPr id="66" name="Group 65" descr="box containing logos">
            <a:extLst>
              <a:ext uri="{FF2B5EF4-FFF2-40B4-BE49-F238E27FC236}">
                <a16:creationId xmlns:a16="http://schemas.microsoft.com/office/drawing/2014/main" id="{D0B6F5CC-AECE-FDEC-6B6C-4892A4BDF73B}"/>
              </a:ext>
            </a:extLst>
          </p:cNvPr>
          <p:cNvGrpSpPr/>
          <p:nvPr/>
        </p:nvGrpSpPr>
        <p:grpSpPr>
          <a:xfrm>
            <a:off x="964582" y="1781067"/>
            <a:ext cx="2128886" cy="3977628"/>
            <a:chOff x="13404490" y="5566003"/>
            <a:chExt cx="5065508" cy="9464437"/>
          </a:xfrm>
        </p:grpSpPr>
        <p:sp>
          <p:nvSpPr>
            <p:cNvPr id="67" name="Rounded Rectangle 6">
              <a:extLst>
                <a:ext uri="{FF2B5EF4-FFF2-40B4-BE49-F238E27FC236}">
                  <a16:creationId xmlns:a16="http://schemas.microsoft.com/office/drawing/2014/main" id="{4CA4ACBA-11E7-5F2C-0522-4761F11FF9F7}"/>
                </a:ext>
                <a:ext uri="{C183D7F6-B498-43B3-948B-1728B52AA6E4}">
                  <adec:decorative xmlns:adec="http://schemas.microsoft.com/office/drawing/2017/decorative" val="1"/>
                </a:ext>
              </a:extLst>
            </p:cNvPr>
            <p:cNvSpPr/>
            <p:nvPr/>
          </p:nvSpPr>
          <p:spPr bwMode="auto">
            <a:xfrm>
              <a:off x="13404490" y="5566003"/>
              <a:ext cx="5065508" cy="9464437"/>
            </a:xfrm>
            <a:prstGeom prst="roundRect">
              <a:avLst>
                <a:gd name="adj" fmla="val 7625"/>
              </a:avLst>
            </a:prstGeom>
            <a:ln w="15875" cap="rnd">
              <a:solidFill>
                <a:schemeClr val="accent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55049" tIns="364040" rIns="455049" bIns="364040" numCol="1" spcCol="0" rtlCol="0" fromWordArt="0" anchor="t" anchorCtr="0" forceAA="0" compatLnSpc="1">
              <a:prstTxWarp prst="textNoShape">
                <a:avLst/>
              </a:prstTxWarp>
              <a:noAutofit/>
            </a:bodyPr>
            <a:lstStyle/>
            <a:p>
              <a:pPr marL="0" marR="0" lvl="0" indent="0" algn="l" defTabSz="2320245"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UI" pitchFamily="34" charset="0"/>
              </a:endParaRPr>
            </a:p>
          </p:txBody>
        </p:sp>
        <p:sp>
          <p:nvSpPr>
            <p:cNvPr id="68" name="TextBox 67">
              <a:extLst>
                <a:ext uri="{FF2B5EF4-FFF2-40B4-BE49-F238E27FC236}">
                  <a16:creationId xmlns:a16="http://schemas.microsoft.com/office/drawing/2014/main" id="{95FBA36C-EC82-CB04-EE99-40184BD8A428}"/>
                </a:ext>
                <a:ext uri="{C183D7F6-B498-43B3-948B-1728B52AA6E4}">
                  <adec:decorative xmlns:adec="http://schemas.microsoft.com/office/drawing/2017/decorative" val="1"/>
                </a:ext>
              </a:extLst>
            </p:cNvPr>
            <p:cNvSpPr txBox="1"/>
            <p:nvPr/>
          </p:nvSpPr>
          <p:spPr>
            <a:xfrm>
              <a:off x="14392191" y="9203395"/>
              <a:ext cx="3090104" cy="553997"/>
            </a:xfrm>
            <a:prstGeom prst="rect">
              <a:avLst/>
            </a:prstGeom>
            <a:noFill/>
          </p:spPr>
          <p:txBody>
            <a:bodyPr wrap="square" lIns="0" tIns="0" rIns="0" bIns="0" rtlCol="0" anchor="ctr">
              <a:noAutofit/>
            </a:bodyPr>
            <a:lstStyle/>
            <a:p>
              <a:pPr marL="0" marR="0" lvl="0" indent="0" algn="ctr" defTabSz="2321502" rtl="0" eaLnBrk="1" fontAlgn="auto" latinLnBrk="0" hangingPunct="1">
                <a:lnSpc>
                  <a:spcPct val="100000"/>
                </a:lnSpc>
                <a:spcBef>
                  <a:spcPct val="20000"/>
                </a:spcBef>
                <a:spcAft>
                  <a:spcPts val="0"/>
                </a:spcAft>
                <a:buClrTx/>
                <a:buSzPct val="90000"/>
                <a:buFontTx/>
                <a:buNone/>
                <a:tabLst/>
                <a:defRPr/>
              </a:pPr>
              <a:r>
                <a:rPr kumimoji="0" lang="en-US" sz="16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Sans Display Semibold"/>
                </a:rPr>
                <a:t>Visual Studio</a:t>
              </a:r>
            </a:p>
          </p:txBody>
        </p:sp>
        <p:pic>
          <p:nvPicPr>
            <p:cNvPr id="69" name="Picture 68">
              <a:extLst>
                <a:ext uri="{FF2B5EF4-FFF2-40B4-BE49-F238E27FC236}">
                  <a16:creationId xmlns:a16="http://schemas.microsoft.com/office/drawing/2014/main" id="{A7ACA248-36A6-E001-8980-CE8934D7EF0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63043" y="8299544"/>
              <a:ext cx="1148400" cy="717746"/>
            </a:xfrm>
            <a:prstGeom prst="rect">
              <a:avLst/>
            </a:prstGeom>
            <a:ln w="6657" cap="flat">
              <a:noFill/>
              <a:prstDash val="solid"/>
              <a:miter/>
            </a:ln>
            <a:effectLst/>
          </p:spPr>
        </p:pic>
        <p:pic>
          <p:nvPicPr>
            <p:cNvPr id="70" name="Picture 69">
              <a:extLst>
                <a:ext uri="{FF2B5EF4-FFF2-40B4-BE49-F238E27FC236}">
                  <a16:creationId xmlns:a16="http://schemas.microsoft.com/office/drawing/2014/main" id="{666535D4-9194-168F-9717-8A32751D64E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580912" y="6233389"/>
              <a:ext cx="712664" cy="712659"/>
            </a:xfrm>
            <a:prstGeom prst="rect">
              <a:avLst/>
            </a:prstGeom>
            <a:effectLst/>
          </p:spPr>
        </p:pic>
        <p:sp>
          <p:nvSpPr>
            <p:cNvPr id="71" name="TextBox 70">
              <a:extLst>
                <a:ext uri="{FF2B5EF4-FFF2-40B4-BE49-F238E27FC236}">
                  <a16:creationId xmlns:a16="http://schemas.microsoft.com/office/drawing/2014/main" id="{AF2FD971-77AA-7DBA-0D9C-F22090B525D0}"/>
                </a:ext>
                <a:ext uri="{C183D7F6-B498-43B3-948B-1728B52AA6E4}">
                  <adec:decorative xmlns:adec="http://schemas.microsoft.com/office/drawing/2017/decorative" val="1"/>
                </a:ext>
              </a:extLst>
            </p:cNvPr>
            <p:cNvSpPr txBox="1"/>
            <p:nvPr/>
          </p:nvSpPr>
          <p:spPr>
            <a:xfrm>
              <a:off x="14215688" y="7212548"/>
              <a:ext cx="3443107" cy="553997"/>
            </a:xfrm>
            <a:prstGeom prst="rect">
              <a:avLst/>
            </a:prstGeom>
            <a:noFill/>
          </p:spPr>
          <p:txBody>
            <a:bodyPr wrap="square" lIns="0" tIns="0" rIns="0" bIns="0" rtlCol="0" anchor="ctr">
              <a:noAutofit/>
            </a:bodyPr>
            <a:lstStyle/>
            <a:p>
              <a:pPr marL="0" marR="0" lvl="0" indent="0" algn="ctr" defTabSz="2321502" rtl="0" eaLnBrk="1" fontAlgn="auto" latinLnBrk="0" hangingPunct="1">
                <a:lnSpc>
                  <a:spcPct val="100000"/>
                </a:lnSpc>
                <a:spcBef>
                  <a:spcPct val="20000"/>
                </a:spcBef>
                <a:spcAft>
                  <a:spcPts val="0"/>
                </a:spcAft>
                <a:buClrTx/>
                <a:buSzPct val="90000"/>
                <a:buFontTx/>
                <a:buNone/>
                <a:tabLst/>
                <a:defRPr/>
              </a:pPr>
              <a:r>
                <a:rPr kumimoji="0" lang="en-US" sz="16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Sans Display Semibold"/>
                </a:rPr>
                <a:t>Copilot Studio</a:t>
              </a:r>
            </a:p>
          </p:txBody>
        </p:sp>
        <p:pic>
          <p:nvPicPr>
            <p:cNvPr id="72" name="Graphic 71">
              <a:extLst>
                <a:ext uri="{FF2B5EF4-FFF2-40B4-BE49-F238E27FC236}">
                  <a16:creationId xmlns:a16="http://schemas.microsoft.com/office/drawing/2014/main" id="{F6AEEA9A-F0CB-1775-9D0A-531A967359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587220" y="10290391"/>
              <a:ext cx="700046" cy="690452"/>
            </a:xfrm>
            <a:prstGeom prst="rect">
              <a:avLst/>
            </a:prstGeom>
          </p:spPr>
        </p:pic>
        <p:sp>
          <p:nvSpPr>
            <p:cNvPr id="73" name="TextBox 72">
              <a:extLst>
                <a:ext uri="{FF2B5EF4-FFF2-40B4-BE49-F238E27FC236}">
                  <a16:creationId xmlns:a16="http://schemas.microsoft.com/office/drawing/2014/main" id="{AB4586C4-3791-84D9-2590-67ED515A9FCD}"/>
                </a:ext>
                <a:ext uri="{C183D7F6-B498-43B3-948B-1728B52AA6E4}">
                  <adec:decorative xmlns:adec="http://schemas.microsoft.com/office/drawing/2017/decorative" val="1"/>
                </a:ext>
              </a:extLst>
            </p:cNvPr>
            <p:cNvSpPr txBox="1"/>
            <p:nvPr/>
          </p:nvSpPr>
          <p:spPr>
            <a:xfrm>
              <a:off x="15106887" y="11166942"/>
              <a:ext cx="1660712" cy="615553"/>
            </a:xfrm>
            <a:prstGeom prst="rect">
              <a:avLst/>
            </a:prstGeom>
            <a:noFill/>
          </p:spPr>
          <p:txBody>
            <a:bodyPr wrap="none" lIns="0" tIns="0" rIns="0" bIns="0" rtlCol="0" anchor="ctr">
              <a:noAutofit/>
            </a:bodyPr>
            <a:lstStyle/>
            <a:p>
              <a:pPr marL="0" marR="0" lvl="0" indent="0" algn="ctr" defTabSz="2321502" rtl="0" eaLnBrk="1" fontAlgn="auto" latinLnBrk="0" hangingPunct="1">
                <a:lnSpc>
                  <a:spcPct val="100000"/>
                </a:lnSpc>
                <a:spcBef>
                  <a:spcPct val="20000"/>
                </a:spcBef>
                <a:spcAft>
                  <a:spcPts val="0"/>
                </a:spcAft>
                <a:buClrTx/>
                <a:buSzPct val="90000"/>
                <a:buFontTx/>
                <a:buNone/>
                <a:tabLst/>
                <a:defRPr/>
              </a:pPr>
              <a:r>
                <a:rPr kumimoji="0" lang="en-US" sz="16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Sans Display Semibold"/>
                </a:rPr>
                <a:t>GitHub</a:t>
              </a:r>
            </a:p>
          </p:txBody>
        </p:sp>
        <p:sp>
          <p:nvSpPr>
            <p:cNvPr id="74" name="Rounded Rectangle 6">
              <a:extLst>
                <a:ext uri="{FF2B5EF4-FFF2-40B4-BE49-F238E27FC236}">
                  <a16:creationId xmlns:a16="http://schemas.microsoft.com/office/drawing/2014/main" id="{4E232761-C6A8-DAB6-AFAF-8125A02C9A26}"/>
                </a:ext>
                <a:ext uri="{C183D7F6-B498-43B3-948B-1728B52AA6E4}">
                  <adec:decorative xmlns:adec="http://schemas.microsoft.com/office/drawing/2017/decorative" val="1"/>
                </a:ext>
              </a:extLst>
            </p:cNvPr>
            <p:cNvSpPr/>
            <p:nvPr/>
          </p:nvSpPr>
          <p:spPr bwMode="auto">
            <a:xfrm>
              <a:off x="14417596" y="13248568"/>
              <a:ext cx="3039294" cy="1231106"/>
            </a:xfrm>
            <a:prstGeom prst="rect">
              <a:avLst/>
            </a:prstGeom>
            <a:noFill/>
          </p:spPr>
          <p:txBody>
            <a:bodyPr wrap="none" lIns="0" tIns="0" rIns="0" bIns="0" rtlCol="0" anchor="ctr">
              <a:noAutofit/>
            </a:bodyPr>
            <a:lstStyle/>
            <a:p>
              <a:pPr marL="0" marR="0" lvl="0" indent="0" algn="ctr" defTabSz="2321502" rtl="0" eaLnBrk="1" fontAlgn="auto" latinLnBrk="0" hangingPunct="1">
                <a:lnSpc>
                  <a:spcPct val="100000"/>
                </a:lnSpc>
                <a:spcBef>
                  <a:spcPct val="20000"/>
                </a:spcBef>
                <a:spcAft>
                  <a:spcPts val="0"/>
                </a:spcAft>
                <a:buClrTx/>
                <a:buSzPct val="90000"/>
                <a:buFontTx/>
                <a:buNone/>
                <a:tabLst/>
                <a:defRPr/>
              </a:pPr>
              <a:r>
                <a:rPr kumimoji="0" lang="en-US" sz="16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Sans Display Semibold"/>
                </a:rPr>
                <a:t>Azure AI </a:t>
              </a:r>
              <a:br>
                <a:rPr kumimoji="0" lang="en-US" sz="16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Sans Display Semibold"/>
                </a:rPr>
              </a:br>
              <a:r>
                <a:rPr kumimoji="0" lang="en-US" sz="16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Sans Display Semibold"/>
                </a:rPr>
                <a:t>Foundry SDK</a:t>
              </a:r>
            </a:p>
          </p:txBody>
        </p:sp>
        <p:pic>
          <p:nvPicPr>
            <p:cNvPr id="75" name="!! business central">
              <a:extLst>
                <a:ext uri="{FF2B5EF4-FFF2-40B4-BE49-F238E27FC236}">
                  <a16:creationId xmlns:a16="http://schemas.microsoft.com/office/drawing/2014/main" id="{E95EB525-A5C6-9118-123A-309E5D8D5A46}"/>
                </a:ext>
                <a:ext uri="{C183D7F6-B498-43B3-948B-1728B52AA6E4}">
                  <adec:decorative xmlns:adec="http://schemas.microsoft.com/office/drawing/2017/decorative" val="0"/>
                </a:ext>
              </a:extLst>
            </p:cNvPr>
            <p:cNvPicPr>
              <a:picLocks noChangeAspect="1"/>
            </p:cNvPicPr>
            <p:nvPr/>
          </p:nvPicPr>
          <p:blipFill>
            <a:blip r:embed="rId7">
              <a:extLst>
                <a:ext uri="{96DAC541-7B7A-43D3-8B79-37D633B846F1}">
                  <asvg:svgBlip xmlns:asvg="http://schemas.microsoft.com/office/drawing/2016/SVG/main" r:embed="rId8"/>
                </a:ext>
              </a:extLst>
            </a:blip>
            <a:srcRect l="3" r="3"/>
            <a:stretch/>
          </p:blipFill>
          <p:spPr>
            <a:xfrm>
              <a:off x="15563780" y="12315494"/>
              <a:ext cx="746923" cy="746970"/>
            </a:xfrm>
            <a:prstGeom prst="rect">
              <a:avLst/>
            </a:prstGeom>
          </p:spPr>
        </p:pic>
      </p:grpSp>
      <p:sp>
        <p:nvSpPr>
          <p:cNvPr id="76" name="Rounded Rectangle 6">
            <a:extLst>
              <a:ext uri="{FF2B5EF4-FFF2-40B4-BE49-F238E27FC236}">
                <a16:creationId xmlns:a16="http://schemas.microsoft.com/office/drawing/2014/main" id="{2C81A793-B652-19E6-530A-EE54E42C23C8}"/>
              </a:ext>
              <a:ext uri="{C183D7F6-B498-43B3-948B-1728B52AA6E4}">
                <adec:decorative xmlns:adec="http://schemas.microsoft.com/office/drawing/2017/decorative" val="1"/>
              </a:ext>
            </a:extLst>
          </p:cNvPr>
          <p:cNvSpPr/>
          <p:nvPr/>
        </p:nvSpPr>
        <p:spPr bwMode="auto">
          <a:xfrm>
            <a:off x="3295741" y="1781067"/>
            <a:ext cx="7698212" cy="3977633"/>
          </a:xfrm>
          <a:prstGeom prst="roundRect">
            <a:avLst>
              <a:gd name="adj" fmla="val 4043"/>
            </a:avLst>
          </a:prstGeom>
          <a:ln w="15875" cap="rnd">
            <a:gradFill flip="none" rotWithShape="1">
              <a:gsLst>
                <a:gs pos="32000">
                  <a:srgbClr val="AC35AF"/>
                </a:gs>
                <a:gs pos="68000">
                  <a:srgbClr val="0A6BBA"/>
                </a:gs>
              </a:gsLst>
              <a:lin ang="1080000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55049" tIns="364040" rIns="455049" bIns="364040" numCol="1" spcCol="0" rtlCol="0" fromWordArt="0" anchor="t" anchorCtr="0" forceAA="0" compatLnSpc="1">
            <a:prstTxWarp prst="textNoShape">
              <a:avLst/>
            </a:prstTxWarp>
            <a:noAutofit/>
          </a:bodyPr>
          <a:lstStyle/>
          <a:p>
            <a:pPr marL="0" marR="0" lvl="0" indent="0" algn="l" defTabSz="2320245"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UI" pitchFamily="34" charset="0"/>
            </a:endParaRPr>
          </a:p>
        </p:txBody>
      </p:sp>
      <p:pic>
        <p:nvPicPr>
          <p:cNvPr id="78" name="Graphic 77">
            <a:extLst>
              <a:ext uri="{FF2B5EF4-FFF2-40B4-BE49-F238E27FC236}">
                <a16:creationId xmlns:a16="http://schemas.microsoft.com/office/drawing/2014/main" id="{42297215-1E01-1B73-3EC9-CDAC4A6739AD}"/>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08280" y="926153"/>
            <a:ext cx="616451" cy="616448"/>
          </a:xfrm>
          <a:prstGeom prst="rect">
            <a:avLst/>
          </a:prstGeom>
          <a:effectLst/>
        </p:spPr>
      </p:pic>
      <p:grpSp>
        <p:nvGrpSpPr>
          <p:cNvPr id="79" name="Group 78" descr="text box for model catalog">
            <a:extLst>
              <a:ext uri="{FF2B5EF4-FFF2-40B4-BE49-F238E27FC236}">
                <a16:creationId xmlns:a16="http://schemas.microsoft.com/office/drawing/2014/main" id="{5783A2C7-8D59-D877-0857-D5EAC6B0D277}"/>
              </a:ext>
            </a:extLst>
          </p:cNvPr>
          <p:cNvGrpSpPr/>
          <p:nvPr/>
        </p:nvGrpSpPr>
        <p:grpSpPr>
          <a:xfrm>
            <a:off x="3449253" y="1957785"/>
            <a:ext cx="7392088" cy="964505"/>
            <a:chOff x="13897816" y="5177249"/>
            <a:chExt cx="23410771" cy="2294960"/>
          </a:xfrm>
        </p:grpSpPr>
        <p:sp>
          <p:nvSpPr>
            <p:cNvPr id="80" name="Rounded Rectangle 6">
              <a:extLst>
                <a:ext uri="{FF2B5EF4-FFF2-40B4-BE49-F238E27FC236}">
                  <a16:creationId xmlns:a16="http://schemas.microsoft.com/office/drawing/2014/main" id="{AD5C3B97-A053-34D8-653C-76CD1A271196}"/>
                </a:ext>
                <a:ext uri="{C183D7F6-B498-43B3-948B-1728B52AA6E4}">
                  <adec:decorative xmlns:adec="http://schemas.microsoft.com/office/drawing/2017/decorative" val="1"/>
                </a:ext>
              </a:extLst>
            </p:cNvPr>
            <p:cNvSpPr/>
            <p:nvPr/>
          </p:nvSpPr>
          <p:spPr bwMode="auto">
            <a:xfrm>
              <a:off x="13897816" y="5177249"/>
              <a:ext cx="23410768" cy="2280976"/>
            </a:xfrm>
            <a:prstGeom prst="roundRect">
              <a:avLst>
                <a:gd name="adj" fmla="val 13869"/>
              </a:avLst>
            </a:prstGeom>
            <a:solidFill>
              <a:srgbClr val="2E404B"/>
            </a:soli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gradFill>
                  <a:gsLst>
                    <a:gs pos="40559">
                      <a:srgbClr val="091F2C"/>
                    </a:gs>
                    <a:gs pos="68000">
                      <a:srgbClr val="091F2C"/>
                    </a:gs>
                  </a:gsLst>
                  <a:path path="circle">
                    <a:fillToRect l="100000" t="100000"/>
                  </a:path>
                </a:gradFill>
                <a:effectLst/>
                <a:uLnTx/>
                <a:uFillTx/>
                <a:latin typeface="Segoe UI Variable Display Semib" pitchFamily="2" charset="0"/>
                <a:ea typeface="+mn-ea"/>
                <a:cs typeface="+mn-cs"/>
              </a:endParaRPr>
            </a:p>
          </p:txBody>
        </p:sp>
        <p:sp>
          <p:nvSpPr>
            <p:cNvPr id="81" name="Rounded Rectangle 6">
              <a:extLst>
                <a:ext uri="{FF2B5EF4-FFF2-40B4-BE49-F238E27FC236}">
                  <a16:creationId xmlns:a16="http://schemas.microsoft.com/office/drawing/2014/main" id="{68F6B3EE-D963-879B-801A-E4078409FF7B}"/>
                </a:ext>
                <a:ext uri="{C183D7F6-B498-43B3-948B-1728B52AA6E4}">
                  <adec:decorative xmlns:adec="http://schemas.microsoft.com/office/drawing/2017/decorative" val="1"/>
                </a:ext>
              </a:extLst>
            </p:cNvPr>
            <p:cNvSpPr/>
            <p:nvPr/>
          </p:nvSpPr>
          <p:spPr bwMode="auto">
            <a:xfrm>
              <a:off x="13897816" y="5177249"/>
              <a:ext cx="23410771" cy="1056295"/>
            </a:xfrm>
            <a:prstGeom prst="roundRect">
              <a:avLst>
                <a:gd name="adj" fmla="val 23496"/>
              </a:avLst>
            </a:prstGeom>
            <a:gradFill flip="none" rotWithShape="1">
              <a:gsLst>
                <a:gs pos="0">
                  <a:srgbClr val="AC35AF"/>
                </a:gs>
                <a:gs pos="95000">
                  <a:schemeClr val="accent3"/>
                </a:gs>
              </a:gsLst>
              <a:path path="circle">
                <a:fillToRect l="100000" t="100000"/>
              </a:path>
              <a:tileRect r="-100000" b="-100000"/>
            </a:gradFill>
          </p:spPr>
          <p:txBody>
            <a:bodyPr wrap="square" lIns="0" tIns="45721" rIns="0" bIns="109728" rtlCol="0" anchor="ctr">
              <a:noAutofit/>
            </a:bodyPr>
            <a:lstStyle/>
            <a:p>
              <a:pPr marL="0" marR="0" lvl="0" indent="0" algn="ctr" defTabSz="2275942" rtl="0" eaLnBrk="1" fontAlgn="base" latinLnBrk="0" hangingPunct="1">
                <a:lnSpc>
                  <a:spcPct val="100000"/>
                </a:lnSpc>
                <a:spcBef>
                  <a:spcPct val="0"/>
                </a:spcBef>
                <a:spcAft>
                  <a:spcPts val="2987"/>
                </a:spcAft>
                <a:buClrTx/>
                <a:buSzPct val="90000"/>
                <a:buFontTx/>
                <a:buNone/>
                <a:tabLst>
                  <a:tab pos="3413912" algn="l"/>
                </a:tabLst>
                <a:defRPr/>
              </a:pPr>
              <a:r>
                <a:rPr kumimoji="0" lang="en-US" sz="1800" b="1" i="0" u="none" strike="noStrike" kern="1200" cap="none" spc="0" normalizeH="0" baseline="0" noProof="0">
                  <a:ln w="3175">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UI" pitchFamily="34" charset="0"/>
                </a:rPr>
                <a:t>Model Catalog</a:t>
              </a:r>
            </a:p>
          </p:txBody>
        </p:sp>
        <p:sp>
          <p:nvSpPr>
            <p:cNvPr id="82" name="TextBox 81">
              <a:extLst>
                <a:ext uri="{FF2B5EF4-FFF2-40B4-BE49-F238E27FC236}">
                  <a16:creationId xmlns:a16="http://schemas.microsoft.com/office/drawing/2014/main" id="{15229199-7066-8ABA-97B6-BD2F8C65FBF1}"/>
                </a:ext>
              </a:extLst>
            </p:cNvPr>
            <p:cNvSpPr txBox="1"/>
            <p:nvPr/>
          </p:nvSpPr>
          <p:spPr>
            <a:xfrm>
              <a:off x="20714915" y="6213933"/>
              <a:ext cx="6119475" cy="1243400"/>
            </a:xfrm>
            <a:prstGeom prst="roundRect">
              <a:avLst>
                <a:gd name="adj" fmla="val 30229"/>
              </a:avLst>
            </a:prstGeom>
            <a:noFill/>
          </p:spPr>
          <p:txBody>
            <a:bodyPr wrap="square" lIns="0" tIns="0" rIns="0" bIns="0" rtlCol="0" anchor="ctr" anchorCtr="0">
              <a:noAutofit/>
            </a:bodyPr>
            <a:lstStyle>
              <a:defPPr>
                <a:defRPr lang="en-US"/>
              </a:defPPr>
              <a:lvl1pPr marR="0" lvl="0" indent="0" algn="ctr" defTabSz="932742" fontAlgn="base">
                <a:lnSpc>
                  <a:spcPct val="100000"/>
                </a:lnSpc>
                <a:spcBef>
                  <a:spcPct val="20000"/>
                </a:spcBef>
                <a:spcAft>
                  <a:spcPct val="0"/>
                </a:spcAft>
                <a:buClrTx/>
                <a:buSzPct val="90000"/>
                <a:buFontTx/>
                <a:buNone/>
                <a:tabLst/>
                <a:defRPr kumimoji="0" b="0" i="0" u="none" strike="noStrike" cap="none" spc="0" normalizeH="0" baseline="0">
                  <a:ln>
                    <a:noFill/>
                  </a:ln>
                  <a:gradFill>
                    <a:gsLst>
                      <a:gs pos="30000">
                        <a:srgbClr val="000000"/>
                      </a:gs>
                      <a:gs pos="100000">
                        <a:srgbClr val="000000"/>
                      </a:gs>
                    </a:gsLst>
                    <a:path path="circle">
                      <a:fillToRect r="100000" b="100000"/>
                    </a:path>
                  </a:gradFill>
                  <a:effectLst/>
                  <a:uLnTx/>
                  <a:uFillTx/>
                  <a:latin typeface="Segoe Sans Display Semibold"/>
                  <a:cs typeface="Segoe Sans Display Semibold"/>
                </a:defRPr>
              </a:lvl1pPr>
            </a:lstStyle>
            <a:p>
              <a:pPr marL="0" marR="0" lvl="0" indent="0" algn="ctr" defTabSz="2321502" rtl="0" eaLnBrk="1" fontAlgn="base" latinLnBrk="0" hangingPunct="1">
                <a:lnSpc>
                  <a:spcPct val="100000"/>
                </a:lnSpc>
                <a:spcBef>
                  <a:spcPct val="20000"/>
                </a:spcBef>
                <a:spcAft>
                  <a:spcPct val="0"/>
                </a:spcAft>
                <a:buClrTx/>
                <a:buSzPct val="90000"/>
                <a:buFontTx/>
                <a:buNone/>
                <a:tabLst/>
                <a:defRPr/>
              </a:pPr>
              <a:r>
                <a:rPr kumimoji="0" lang="en-US" sz="14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Sans Display Semibold"/>
                </a:rPr>
                <a:t>Open-source models</a:t>
              </a:r>
            </a:p>
          </p:txBody>
        </p:sp>
        <p:sp>
          <p:nvSpPr>
            <p:cNvPr id="83" name="TextBox 82">
              <a:extLst>
                <a:ext uri="{FF2B5EF4-FFF2-40B4-BE49-F238E27FC236}">
                  <a16:creationId xmlns:a16="http://schemas.microsoft.com/office/drawing/2014/main" id="{AFB5353E-CCA6-89F0-AA4D-546222597775}"/>
                </a:ext>
              </a:extLst>
            </p:cNvPr>
            <p:cNvSpPr txBox="1"/>
            <p:nvPr/>
          </p:nvSpPr>
          <p:spPr>
            <a:xfrm>
              <a:off x="14443915" y="6228806"/>
              <a:ext cx="5563159" cy="1213655"/>
            </a:xfrm>
            <a:prstGeom prst="roundRect">
              <a:avLst>
                <a:gd name="adj" fmla="val 26839"/>
              </a:avLst>
            </a:prstGeom>
            <a:noFill/>
          </p:spPr>
          <p:txBody>
            <a:bodyPr wrap="square" lIns="0" tIns="0" rIns="0" bIns="0" rtlCol="0" anchor="ctr" anchorCtr="0">
              <a:noAutofit/>
            </a:bodyPr>
            <a:lstStyle>
              <a:defPPr>
                <a:defRPr lang="en-US"/>
              </a:defPPr>
              <a:lvl1pPr marR="0" lvl="0" indent="0" algn="ctr" defTabSz="932742" fontAlgn="base">
                <a:lnSpc>
                  <a:spcPct val="100000"/>
                </a:lnSpc>
                <a:spcBef>
                  <a:spcPct val="20000"/>
                </a:spcBef>
                <a:spcAft>
                  <a:spcPct val="0"/>
                </a:spcAft>
                <a:buClrTx/>
                <a:buSzPct val="90000"/>
                <a:buFontTx/>
                <a:buNone/>
                <a:tabLst/>
                <a:defRPr kumimoji="0" b="0" i="0" u="none" strike="noStrike" cap="none" spc="0" normalizeH="0" baseline="0">
                  <a:ln>
                    <a:noFill/>
                  </a:ln>
                  <a:gradFill>
                    <a:gsLst>
                      <a:gs pos="30000">
                        <a:srgbClr val="000000"/>
                      </a:gs>
                      <a:gs pos="100000">
                        <a:srgbClr val="000000"/>
                      </a:gs>
                    </a:gsLst>
                    <a:path path="circle">
                      <a:fillToRect r="100000" b="100000"/>
                    </a:path>
                  </a:gradFill>
                  <a:effectLst/>
                  <a:uLnTx/>
                  <a:uFillTx/>
                  <a:latin typeface="Segoe Sans Display Semibold"/>
                  <a:cs typeface="Segoe Sans Display Semibold"/>
                </a:defRPr>
              </a:lvl1pPr>
            </a:lstStyle>
            <a:p>
              <a:pPr marL="0" marR="0" lvl="0" indent="0" algn="ctr" defTabSz="2321502" rtl="0" eaLnBrk="1" fontAlgn="base" latinLnBrk="0" hangingPunct="1">
                <a:lnSpc>
                  <a:spcPct val="100000"/>
                </a:lnSpc>
                <a:spcBef>
                  <a:spcPct val="20000"/>
                </a:spcBef>
                <a:spcAft>
                  <a:spcPct val="0"/>
                </a:spcAft>
                <a:buClrTx/>
                <a:buSzPct val="90000"/>
                <a:buFontTx/>
                <a:buNone/>
                <a:tabLst/>
                <a:defRPr/>
              </a:pPr>
              <a:r>
                <a:rPr kumimoji="0" lang="en-US" sz="14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Sans Display Semibold"/>
                </a:rPr>
                <a:t>Foundational models</a:t>
              </a:r>
            </a:p>
          </p:txBody>
        </p:sp>
        <p:sp>
          <p:nvSpPr>
            <p:cNvPr id="84" name="TextBox 83">
              <a:extLst>
                <a:ext uri="{FF2B5EF4-FFF2-40B4-BE49-F238E27FC236}">
                  <a16:creationId xmlns:a16="http://schemas.microsoft.com/office/drawing/2014/main" id="{2B49106C-D48D-717B-5FF8-9634C8AEE4DE}"/>
                </a:ext>
              </a:extLst>
            </p:cNvPr>
            <p:cNvSpPr txBox="1"/>
            <p:nvPr/>
          </p:nvSpPr>
          <p:spPr>
            <a:xfrm>
              <a:off x="27487296" y="6199061"/>
              <a:ext cx="3705718" cy="1273148"/>
            </a:xfrm>
            <a:prstGeom prst="roundRect">
              <a:avLst>
                <a:gd name="adj" fmla="val 33620"/>
              </a:avLst>
            </a:prstGeom>
            <a:noFill/>
          </p:spPr>
          <p:txBody>
            <a:bodyPr wrap="square" lIns="0" tIns="0" rIns="0" bIns="0" rtlCol="0" anchor="ctr" anchorCtr="0">
              <a:noAutofit/>
            </a:bodyPr>
            <a:lstStyle>
              <a:defPPr>
                <a:defRPr lang="en-US"/>
              </a:defPPr>
              <a:lvl1pPr marR="0" lvl="0" indent="0" algn="ctr" defTabSz="932742" fontAlgn="base">
                <a:lnSpc>
                  <a:spcPct val="100000"/>
                </a:lnSpc>
                <a:spcBef>
                  <a:spcPct val="20000"/>
                </a:spcBef>
                <a:spcAft>
                  <a:spcPct val="0"/>
                </a:spcAft>
                <a:buClrTx/>
                <a:buSzPct val="90000"/>
                <a:buFontTx/>
                <a:buNone/>
                <a:tabLst/>
                <a:defRPr kumimoji="0" b="0" i="0" u="none" strike="noStrike" cap="none" spc="0" normalizeH="0" baseline="0">
                  <a:ln>
                    <a:noFill/>
                  </a:ln>
                  <a:gradFill>
                    <a:gsLst>
                      <a:gs pos="30000">
                        <a:srgbClr val="000000"/>
                      </a:gs>
                      <a:gs pos="100000">
                        <a:srgbClr val="000000"/>
                      </a:gs>
                    </a:gsLst>
                    <a:path path="circle">
                      <a:fillToRect r="100000" b="100000"/>
                    </a:path>
                  </a:gradFill>
                  <a:effectLst/>
                  <a:uLnTx/>
                  <a:uFillTx/>
                  <a:latin typeface="Segoe Sans Display Semibold"/>
                  <a:cs typeface="Segoe Sans Display Semibold"/>
                </a:defRPr>
              </a:lvl1pPr>
            </a:lstStyle>
            <a:p>
              <a:pPr marL="0" marR="0" lvl="0" indent="0" algn="ctr" defTabSz="2321502" rtl="0" eaLnBrk="1" fontAlgn="base" latinLnBrk="0" hangingPunct="1">
                <a:lnSpc>
                  <a:spcPct val="100000"/>
                </a:lnSpc>
                <a:spcBef>
                  <a:spcPct val="20000"/>
                </a:spcBef>
                <a:spcAft>
                  <a:spcPct val="0"/>
                </a:spcAft>
                <a:buClrTx/>
                <a:buSzPct val="90000"/>
                <a:buFontTx/>
                <a:buNone/>
                <a:tabLst/>
                <a:defRPr/>
              </a:pPr>
              <a:r>
                <a:rPr kumimoji="0" lang="en-US" sz="14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Sans Display Semibold"/>
                </a:rPr>
                <a:t>Task models</a:t>
              </a:r>
            </a:p>
          </p:txBody>
        </p:sp>
        <p:sp>
          <p:nvSpPr>
            <p:cNvPr id="85" name="TextBox 84">
              <a:extLst>
                <a:ext uri="{FF2B5EF4-FFF2-40B4-BE49-F238E27FC236}">
                  <a16:creationId xmlns:a16="http://schemas.microsoft.com/office/drawing/2014/main" id="{7C3161ED-2587-8AD9-D0EF-F1E2994E376A}"/>
                </a:ext>
              </a:extLst>
            </p:cNvPr>
            <p:cNvSpPr txBox="1"/>
            <p:nvPr/>
          </p:nvSpPr>
          <p:spPr>
            <a:xfrm>
              <a:off x="32179349" y="6199056"/>
              <a:ext cx="4494808" cy="1273148"/>
            </a:xfrm>
            <a:prstGeom prst="roundRect">
              <a:avLst>
                <a:gd name="adj" fmla="val 33620"/>
              </a:avLst>
            </a:prstGeom>
            <a:noFill/>
          </p:spPr>
          <p:txBody>
            <a:bodyPr wrap="square" lIns="0" tIns="0" rIns="0" bIns="0" rtlCol="0" anchor="ctr" anchorCtr="0">
              <a:noAutofit/>
            </a:bodyPr>
            <a:lstStyle>
              <a:defPPr>
                <a:defRPr lang="en-US"/>
              </a:defPPr>
              <a:lvl1pPr marR="0" lvl="0" indent="0" algn="ctr" defTabSz="932742" fontAlgn="base">
                <a:lnSpc>
                  <a:spcPct val="100000"/>
                </a:lnSpc>
                <a:spcBef>
                  <a:spcPct val="20000"/>
                </a:spcBef>
                <a:spcAft>
                  <a:spcPct val="0"/>
                </a:spcAft>
                <a:buClrTx/>
                <a:buSzPct val="90000"/>
                <a:buFontTx/>
                <a:buNone/>
                <a:tabLst/>
                <a:defRPr kumimoji="0" b="0" i="0" u="none" strike="noStrike" cap="none" spc="0" normalizeH="0" baseline="0">
                  <a:ln>
                    <a:noFill/>
                  </a:ln>
                  <a:gradFill>
                    <a:gsLst>
                      <a:gs pos="30000">
                        <a:srgbClr val="000000"/>
                      </a:gs>
                      <a:gs pos="100000">
                        <a:srgbClr val="000000"/>
                      </a:gs>
                    </a:gsLst>
                    <a:path path="circle">
                      <a:fillToRect r="100000" b="100000"/>
                    </a:path>
                  </a:gradFill>
                  <a:effectLst/>
                  <a:uLnTx/>
                  <a:uFillTx/>
                  <a:latin typeface="Segoe Sans Display Semibold"/>
                  <a:cs typeface="Segoe Sans Display Semibold"/>
                </a:defRPr>
              </a:lvl1pPr>
            </a:lstStyle>
            <a:p>
              <a:pPr marL="0" marR="0" lvl="0" indent="0" algn="ctr" defTabSz="2321502" rtl="0" eaLnBrk="1" fontAlgn="base" latinLnBrk="0" hangingPunct="1">
                <a:lnSpc>
                  <a:spcPct val="100000"/>
                </a:lnSpc>
                <a:spcBef>
                  <a:spcPct val="20000"/>
                </a:spcBef>
                <a:spcAft>
                  <a:spcPct val="0"/>
                </a:spcAft>
                <a:buClrTx/>
                <a:buSzPct val="90000"/>
                <a:buFontTx/>
                <a:buNone/>
                <a:tabLst/>
                <a:defRPr/>
              </a:pPr>
              <a:r>
                <a:rPr kumimoji="0" lang="en-US" sz="14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Sans Display Semibold"/>
                </a:rPr>
                <a:t>Industry models</a:t>
              </a:r>
            </a:p>
          </p:txBody>
        </p:sp>
        <p:cxnSp>
          <p:nvCxnSpPr>
            <p:cNvPr id="86" name="Straight Connector 85">
              <a:extLst>
                <a:ext uri="{FF2B5EF4-FFF2-40B4-BE49-F238E27FC236}">
                  <a16:creationId xmlns:a16="http://schemas.microsoft.com/office/drawing/2014/main" id="{FDA0DA7B-DC16-12A9-2973-EEDDA2E1A08F}"/>
                </a:ext>
                <a:ext uri="{C183D7F6-B498-43B3-948B-1728B52AA6E4}">
                  <adec:decorative xmlns:adec="http://schemas.microsoft.com/office/drawing/2017/decorative" val="1"/>
                </a:ext>
              </a:extLst>
            </p:cNvPr>
            <p:cNvCxnSpPr>
              <a:cxnSpLocks/>
            </p:cNvCxnSpPr>
            <p:nvPr/>
          </p:nvCxnSpPr>
          <p:spPr>
            <a:xfrm flipV="1">
              <a:off x="20500072" y="6498103"/>
              <a:ext cx="0" cy="675056"/>
            </a:xfrm>
            <a:prstGeom prst="line">
              <a:avLst/>
            </a:prstGeom>
            <a:no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7" name="Straight Connector 86">
              <a:extLst>
                <a:ext uri="{FF2B5EF4-FFF2-40B4-BE49-F238E27FC236}">
                  <a16:creationId xmlns:a16="http://schemas.microsoft.com/office/drawing/2014/main" id="{03569361-F754-D590-3625-E5D0C1265D91}"/>
                </a:ext>
                <a:ext uri="{C183D7F6-B498-43B3-948B-1728B52AA6E4}">
                  <adec:decorative xmlns:adec="http://schemas.microsoft.com/office/drawing/2017/decorative" val="1"/>
                </a:ext>
              </a:extLst>
            </p:cNvPr>
            <p:cNvCxnSpPr>
              <a:cxnSpLocks/>
            </p:cNvCxnSpPr>
            <p:nvPr/>
          </p:nvCxnSpPr>
          <p:spPr>
            <a:xfrm flipV="1">
              <a:off x="27049232" y="6498103"/>
              <a:ext cx="0" cy="675056"/>
            </a:xfrm>
            <a:prstGeom prst="line">
              <a:avLst/>
            </a:prstGeom>
            <a:no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8" name="Straight Connector 87">
              <a:extLst>
                <a:ext uri="{FF2B5EF4-FFF2-40B4-BE49-F238E27FC236}">
                  <a16:creationId xmlns:a16="http://schemas.microsoft.com/office/drawing/2014/main" id="{72E1B8D9-109B-C6F9-08DC-D290D470DFD1}"/>
                </a:ext>
                <a:ext uri="{C183D7F6-B498-43B3-948B-1728B52AA6E4}">
                  <adec:decorative xmlns:adec="http://schemas.microsoft.com/office/drawing/2017/decorative" val="1"/>
                </a:ext>
              </a:extLst>
            </p:cNvPr>
            <p:cNvCxnSpPr>
              <a:cxnSpLocks/>
            </p:cNvCxnSpPr>
            <p:nvPr/>
          </p:nvCxnSpPr>
          <p:spPr>
            <a:xfrm flipV="1">
              <a:off x="31631080" y="6498103"/>
              <a:ext cx="0" cy="675056"/>
            </a:xfrm>
            <a:prstGeom prst="line">
              <a:avLst/>
            </a:prstGeom>
            <a:no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pic>
        <p:nvPicPr>
          <p:cNvPr id="90" name="Picture 89">
            <a:extLst>
              <a:ext uri="{FF2B5EF4-FFF2-40B4-BE49-F238E27FC236}">
                <a16:creationId xmlns:a16="http://schemas.microsoft.com/office/drawing/2014/main" id="{C39D082F-90FE-A58F-D94B-93CEE299C976}"/>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9646621" y="3156351"/>
            <a:ext cx="615097" cy="615096"/>
          </a:xfrm>
          <a:prstGeom prst="rect">
            <a:avLst/>
          </a:prstGeom>
        </p:spPr>
      </p:pic>
      <p:sp>
        <p:nvSpPr>
          <p:cNvPr id="95" name="Text Placeholder 2">
            <a:extLst>
              <a:ext uri="{FF2B5EF4-FFF2-40B4-BE49-F238E27FC236}">
                <a16:creationId xmlns:a16="http://schemas.microsoft.com/office/drawing/2014/main" id="{8DD572C4-2A6D-1F90-E552-D705AF997997}"/>
              </a:ext>
            </a:extLst>
          </p:cNvPr>
          <p:cNvSpPr txBox="1">
            <a:spLocks/>
          </p:cNvSpPr>
          <p:nvPr/>
        </p:nvSpPr>
        <p:spPr>
          <a:xfrm>
            <a:off x="3646957" y="3934948"/>
            <a:ext cx="1371178" cy="430887"/>
          </a:xfrm>
          <a:prstGeom prst="rect">
            <a:avLst/>
          </a:prstGeom>
        </p:spPr>
        <p:txBody>
          <a:bodyPr wrap="square" lIns="0" tIns="0" rIns="0" bIns="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232150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a:ea typeface="+mn-ea"/>
                <a:cs typeface="Segoe Sans Display Semibold"/>
              </a:rPr>
              <a:t>Azure OpenAI Service</a:t>
            </a:r>
            <a:endParaRPr kumimoji="0" lang="en-US" sz="1400" b="0"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a:ea typeface="+mn-ea"/>
              <a:cs typeface="Segoe UI" panose="020B0502040204020203" pitchFamily="34" charset="0"/>
            </a:endParaRPr>
          </a:p>
        </p:txBody>
      </p:sp>
      <p:sp>
        <p:nvSpPr>
          <p:cNvPr id="91" name="Text Placeholder 2">
            <a:extLst>
              <a:ext uri="{FF2B5EF4-FFF2-40B4-BE49-F238E27FC236}">
                <a16:creationId xmlns:a16="http://schemas.microsoft.com/office/drawing/2014/main" id="{A88D8277-F8D1-EFB4-0215-A1E6275F99FC}"/>
              </a:ext>
            </a:extLst>
          </p:cNvPr>
          <p:cNvSpPr txBox="1">
            <a:spLocks/>
          </p:cNvSpPr>
          <p:nvPr/>
        </p:nvSpPr>
        <p:spPr>
          <a:xfrm>
            <a:off x="5714327" y="3934948"/>
            <a:ext cx="990877" cy="430887"/>
          </a:xfrm>
          <a:prstGeom prst="rect">
            <a:avLst/>
          </a:prstGeom>
        </p:spPr>
        <p:txBody>
          <a:bodyPr wrap="square" lIns="0" tIns="0" rIns="0" bIns="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232150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a:ea typeface="+mn-ea"/>
                <a:cs typeface="Segoe Sans Display Semibold"/>
              </a:rPr>
              <a:t>Azure </a:t>
            </a:r>
            <a:br>
              <a:rPr kumimoji="0" lang="en-US" sz="14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a:ea typeface="+mn-ea"/>
                <a:cs typeface="Segoe Sans Display Semibold"/>
              </a:rPr>
            </a:br>
            <a:r>
              <a:rPr kumimoji="0" lang="en-US" sz="14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a:ea typeface="+mn-ea"/>
                <a:cs typeface="Segoe Sans Display Semibold"/>
              </a:rPr>
              <a:t>AI Search</a:t>
            </a:r>
            <a:endParaRPr kumimoji="0" lang="en-US" sz="1400" b="0"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a:ea typeface="+mn-ea"/>
              <a:cs typeface="Segoe UI" panose="020B0502040204020203" pitchFamily="34" charset="0"/>
            </a:endParaRPr>
          </a:p>
        </p:txBody>
      </p:sp>
      <p:sp>
        <p:nvSpPr>
          <p:cNvPr id="93" name="Text Placeholder 2">
            <a:extLst>
              <a:ext uri="{FF2B5EF4-FFF2-40B4-BE49-F238E27FC236}">
                <a16:creationId xmlns:a16="http://schemas.microsoft.com/office/drawing/2014/main" id="{11A8D084-91E2-AFBB-13D3-1C769E014C00}"/>
              </a:ext>
            </a:extLst>
          </p:cNvPr>
          <p:cNvSpPr txBox="1">
            <a:spLocks/>
          </p:cNvSpPr>
          <p:nvPr/>
        </p:nvSpPr>
        <p:spPr>
          <a:xfrm>
            <a:off x="7275211" y="3934948"/>
            <a:ext cx="1623546" cy="430887"/>
          </a:xfrm>
          <a:prstGeom prst="rect">
            <a:avLst/>
          </a:prstGeom>
        </p:spPr>
        <p:txBody>
          <a:bodyPr wrap="square" lIns="0" tIns="0" rIns="0" bIns="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232150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a:ea typeface="+mn-ea"/>
                <a:cs typeface="Segoe Sans Display Semibold"/>
              </a:rPr>
              <a:t>Azure AI</a:t>
            </a:r>
            <a:br>
              <a:rPr kumimoji="0" lang="en-US" sz="14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a:ea typeface="+mn-ea"/>
                <a:cs typeface="Segoe Sans Display Semibold"/>
              </a:rPr>
            </a:br>
            <a:r>
              <a:rPr kumimoji="0" lang="en-US" sz="14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a:ea typeface="+mn-ea"/>
                <a:cs typeface="Segoe Sans Display Semibold"/>
              </a:rPr>
              <a:t>Agent Service</a:t>
            </a:r>
          </a:p>
        </p:txBody>
      </p:sp>
      <p:sp>
        <p:nvSpPr>
          <p:cNvPr id="89" name="Text Placeholder 2">
            <a:extLst>
              <a:ext uri="{FF2B5EF4-FFF2-40B4-BE49-F238E27FC236}">
                <a16:creationId xmlns:a16="http://schemas.microsoft.com/office/drawing/2014/main" id="{E2720D62-B6A4-56A7-8013-F3A72AA10593}"/>
              </a:ext>
            </a:extLst>
          </p:cNvPr>
          <p:cNvSpPr txBox="1">
            <a:spLocks/>
          </p:cNvSpPr>
          <p:nvPr/>
        </p:nvSpPr>
        <p:spPr>
          <a:xfrm>
            <a:off x="9336800" y="3934948"/>
            <a:ext cx="1242492" cy="430887"/>
          </a:xfrm>
          <a:prstGeom prst="rect">
            <a:avLst/>
          </a:prstGeom>
        </p:spPr>
        <p:txBody>
          <a:bodyPr wrap="square" lIns="0" tIns="0" rIns="0" bIns="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232150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a:ea typeface="+mn-ea"/>
                <a:cs typeface="Segoe Sans Display Semibold"/>
              </a:rPr>
              <a:t>Azure AI Content Safety</a:t>
            </a:r>
          </a:p>
        </p:txBody>
      </p:sp>
      <p:pic>
        <p:nvPicPr>
          <p:cNvPr id="92" name="Picture 91">
            <a:extLst>
              <a:ext uri="{FF2B5EF4-FFF2-40B4-BE49-F238E27FC236}">
                <a16:creationId xmlns:a16="http://schemas.microsoft.com/office/drawing/2014/main" id="{FB4BEE11-8A7A-569E-B9F6-58BFC1BE6ACF}"/>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61429" y="3131958"/>
            <a:ext cx="676606" cy="676606"/>
          </a:xfrm>
          <a:prstGeom prst="rect">
            <a:avLst/>
          </a:prstGeom>
        </p:spPr>
      </p:pic>
      <p:pic>
        <p:nvPicPr>
          <p:cNvPr id="94" name="Picture 93">
            <a:extLst>
              <a:ext uri="{FF2B5EF4-FFF2-40B4-BE49-F238E27FC236}">
                <a16:creationId xmlns:a16="http://schemas.microsoft.com/office/drawing/2014/main" id="{5097C909-252D-EB43-F330-5530029D5990}"/>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7738524" y="3109639"/>
            <a:ext cx="676853" cy="676853"/>
          </a:xfrm>
          <a:prstGeom prst="rect">
            <a:avLst/>
          </a:prstGeom>
        </p:spPr>
      </p:pic>
      <p:pic>
        <p:nvPicPr>
          <p:cNvPr id="96" name="Picture 95">
            <a:extLst>
              <a:ext uri="{FF2B5EF4-FFF2-40B4-BE49-F238E27FC236}">
                <a16:creationId xmlns:a16="http://schemas.microsoft.com/office/drawing/2014/main" id="{14DF9B87-025D-57A8-0E89-49E98A37A51A}"/>
              </a:ext>
              <a:ext uri="{C183D7F6-B498-43B3-948B-1728B52AA6E4}">
                <adec:decorative xmlns:adec="http://schemas.microsoft.com/office/drawing/2017/decorative" val="1"/>
              </a:ext>
            </a:extLst>
          </p:cNvPr>
          <p:cNvPicPr>
            <a:picLocks noChangeAspect="1"/>
          </p:cNvPicPr>
          <p:nvPr/>
        </p:nvPicPr>
        <p:blipFill>
          <a:blip r:embed="rId14"/>
          <a:srcRect/>
          <a:stretch/>
        </p:blipFill>
        <p:spPr>
          <a:xfrm>
            <a:off x="3996992" y="3134707"/>
            <a:ext cx="671110" cy="671108"/>
          </a:xfrm>
          <a:prstGeom prst="rect">
            <a:avLst/>
          </a:prstGeom>
        </p:spPr>
      </p:pic>
      <p:grpSp>
        <p:nvGrpSpPr>
          <p:cNvPr id="97" name="Group 96" descr="arrow pointing from box containing microsoft logos to the box containing model catalog">
            <a:extLst>
              <a:ext uri="{FF2B5EF4-FFF2-40B4-BE49-F238E27FC236}">
                <a16:creationId xmlns:a16="http://schemas.microsoft.com/office/drawing/2014/main" id="{3C33974A-2F7F-FB2E-824E-F1A27464EBEB}"/>
              </a:ext>
            </a:extLst>
          </p:cNvPr>
          <p:cNvGrpSpPr/>
          <p:nvPr/>
        </p:nvGrpSpPr>
        <p:grpSpPr>
          <a:xfrm>
            <a:off x="3177173" y="3805815"/>
            <a:ext cx="239730" cy="239729"/>
            <a:chOff x="16224383" y="9209885"/>
            <a:chExt cx="508815" cy="508815"/>
          </a:xfrm>
          <a:solidFill>
            <a:schemeClr val="accent3"/>
          </a:solidFill>
        </p:grpSpPr>
        <p:sp>
          <p:nvSpPr>
            <p:cNvPr id="98" name="Oval 97">
              <a:extLst>
                <a:ext uri="{FF2B5EF4-FFF2-40B4-BE49-F238E27FC236}">
                  <a16:creationId xmlns:a16="http://schemas.microsoft.com/office/drawing/2014/main" id="{6D8D35A0-89F4-6F86-CA41-AF4F9FCB05A7}"/>
                </a:ext>
              </a:extLst>
            </p:cNvPr>
            <p:cNvSpPr/>
            <p:nvPr/>
          </p:nvSpPr>
          <p:spPr bwMode="auto">
            <a:xfrm rot="10800000" flipH="1">
              <a:off x="16224383" y="9209885"/>
              <a:ext cx="508815" cy="50881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99" name="Group 98">
              <a:extLst>
                <a:ext uri="{FF2B5EF4-FFF2-40B4-BE49-F238E27FC236}">
                  <a16:creationId xmlns:a16="http://schemas.microsoft.com/office/drawing/2014/main" id="{5E4F0463-191E-A9A6-6935-581EB7B3D299}"/>
                </a:ext>
              </a:extLst>
            </p:cNvPr>
            <p:cNvGrpSpPr/>
            <p:nvPr/>
          </p:nvGrpSpPr>
          <p:grpSpPr>
            <a:xfrm rot="10800000" flipH="1">
              <a:off x="16379417" y="9369099"/>
              <a:ext cx="198748" cy="190385"/>
              <a:chOff x="35324374" y="1415095"/>
              <a:chExt cx="594355" cy="569347"/>
            </a:xfrm>
            <a:grpFill/>
          </p:grpSpPr>
          <p:cxnSp>
            <p:nvCxnSpPr>
              <p:cNvPr id="100" name="Straight Connector 99">
                <a:extLst>
                  <a:ext uri="{FF2B5EF4-FFF2-40B4-BE49-F238E27FC236}">
                    <a16:creationId xmlns:a16="http://schemas.microsoft.com/office/drawing/2014/main" id="{59487581-6D6A-0A34-35B4-3DDE3AAF64CA}"/>
                  </a:ext>
                </a:extLst>
              </p:cNvPr>
              <p:cNvCxnSpPr>
                <a:cxnSpLocks/>
              </p:cNvCxnSpPr>
              <p:nvPr/>
            </p:nvCxnSpPr>
            <p:spPr>
              <a:xfrm>
                <a:off x="35324374" y="1700784"/>
                <a:ext cx="594355" cy="0"/>
              </a:xfrm>
              <a:prstGeom prst="line">
                <a:avLst/>
              </a:prstGeom>
              <a:grpFill/>
              <a:ln w="15875"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589EFEB7-C030-75CD-591A-CFAF1C9838E9}"/>
                  </a:ext>
                </a:extLst>
              </p:cNvPr>
              <p:cNvGrpSpPr/>
              <p:nvPr/>
            </p:nvGrpSpPr>
            <p:grpSpPr>
              <a:xfrm>
                <a:off x="35699013" y="1415095"/>
                <a:ext cx="219716" cy="569347"/>
                <a:chOff x="35910875" y="1413753"/>
                <a:chExt cx="108054" cy="569347"/>
              </a:xfrm>
              <a:grpFill/>
            </p:grpSpPr>
            <p:cxnSp>
              <p:nvCxnSpPr>
                <p:cNvPr id="102" name="Straight Connector 101">
                  <a:extLst>
                    <a:ext uri="{FF2B5EF4-FFF2-40B4-BE49-F238E27FC236}">
                      <a16:creationId xmlns:a16="http://schemas.microsoft.com/office/drawing/2014/main" id="{C67BD2A2-61AB-92A3-9926-3702DB7E96E7}"/>
                    </a:ext>
                  </a:extLst>
                </p:cNvPr>
                <p:cNvCxnSpPr>
                  <a:cxnSpLocks/>
                </p:cNvCxnSpPr>
                <p:nvPr/>
              </p:nvCxnSpPr>
              <p:spPr>
                <a:xfrm>
                  <a:off x="35910875" y="1413753"/>
                  <a:ext cx="108054" cy="287031"/>
                </a:xfrm>
                <a:prstGeom prst="line">
                  <a:avLst/>
                </a:prstGeom>
                <a:grpFill/>
                <a:ln w="15875"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CC5F375-8C91-16DF-C0A0-FD3401C247D4}"/>
                    </a:ext>
                  </a:extLst>
                </p:cNvPr>
                <p:cNvCxnSpPr>
                  <a:cxnSpLocks/>
                </p:cNvCxnSpPr>
                <p:nvPr/>
              </p:nvCxnSpPr>
              <p:spPr>
                <a:xfrm flipH="1">
                  <a:off x="35910875" y="1696069"/>
                  <a:ext cx="108054" cy="287031"/>
                </a:xfrm>
                <a:prstGeom prst="line">
                  <a:avLst/>
                </a:prstGeom>
                <a:grpFill/>
                <a:ln w="15875"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grpSp>
        <p:nvGrpSpPr>
          <p:cNvPr id="104" name="Group 103" descr="arrow pointing from box containing model catalog to the box containing microsoft logos">
            <a:extLst>
              <a:ext uri="{FF2B5EF4-FFF2-40B4-BE49-F238E27FC236}">
                <a16:creationId xmlns:a16="http://schemas.microsoft.com/office/drawing/2014/main" id="{BF566FC0-64F2-FDC2-27D6-8646EA7F1D42}"/>
              </a:ext>
            </a:extLst>
          </p:cNvPr>
          <p:cNvGrpSpPr/>
          <p:nvPr/>
        </p:nvGrpSpPr>
        <p:grpSpPr>
          <a:xfrm>
            <a:off x="2970940" y="3480382"/>
            <a:ext cx="239730" cy="239729"/>
            <a:chOff x="15804019" y="8435545"/>
            <a:chExt cx="508815" cy="508815"/>
          </a:xfrm>
          <a:solidFill>
            <a:schemeClr val="accent3"/>
          </a:solidFill>
        </p:grpSpPr>
        <p:sp>
          <p:nvSpPr>
            <p:cNvPr id="105" name="Oval 104">
              <a:extLst>
                <a:ext uri="{FF2B5EF4-FFF2-40B4-BE49-F238E27FC236}">
                  <a16:creationId xmlns:a16="http://schemas.microsoft.com/office/drawing/2014/main" id="{2C24ABE4-6AB6-18C8-E91D-2242CD285040}"/>
                </a:ext>
              </a:extLst>
            </p:cNvPr>
            <p:cNvSpPr/>
            <p:nvPr/>
          </p:nvSpPr>
          <p:spPr bwMode="auto">
            <a:xfrm flipH="1">
              <a:off x="15804019" y="8435545"/>
              <a:ext cx="508815" cy="50881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06" name="Group 105">
              <a:extLst>
                <a:ext uri="{FF2B5EF4-FFF2-40B4-BE49-F238E27FC236}">
                  <a16:creationId xmlns:a16="http://schemas.microsoft.com/office/drawing/2014/main" id="{5AD11F99-29A3-0E9D-8726-3486F5024058}"/>
                </a:ext>
              </a:extLst>
            </p:cNvPr>
            <p:cNvGrpSpPr/>
            <p:nvPr/>
          </p:nvGrpSpPr>
          <p:grpSpPr>
            <a:xfrm flipH="1">
              <a:off x="15959052" y="8594760"/>
              <a:ext cx="198748" cy="190385"/>
              <a:chOff x="35324374" y="1415095"/>
              <a:chExt cx="594355" cy="569347"/>
            </a:xfrm>
            <a:grpFill/>
          </p:grpSpPr>
          <p:cxnSp>
            <p:nvCxnSpPr>
              <p:cNvPr id="107" name="Straight Connector 106">
                <a:extLst>
                  <a:ext uri="{FF2B5EF4-FFF2-40B4-BE49-F238E27FC236}">
                    <a16:creationId xmlns:a16="http://schemas.microsoft.com/office/drawing/2014/main" id="{DBAFBCE5-1810-921C-660F-A1830B1D628F}"/>
                  </a:ext>
                </a:extLst>
              </p:cNvPr>
              <p:cNvCxnSpPr>
                <a:cxnSpLocks/>
              </p:cNvCxnSpPr>
              <p:nvPr/>
            </p:nvCxnSpPr>
            <p:spPr>
              <a:xfrm>
                <a:off x="35324374" y="1700784"/>
                <a:ext cx="594355" cy="0"/>
              </a:xfrm>
              <a:prstGeom prst="line">
                <a:avLst/>
              </a:prstGeom>
              <a:grpFill/>
              <a:ln w="15875"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05F88A6E-8AD7-EE36-EBE2-2004937F7A68}"/>
                  </a:ext>
                </a:extLst>
              </p:cNvPr>
              <p:cNvGrpSpPr/>
              <p:nvPr/>
            </p:nvGrpSpPr>
            <p:grpSpPr>
              <a:xfrm>
                <a:off x="35699013" y="1415095"/>
                <a:ext cx="219716" cy="569347"/>
                <a:chOff x="35910875" y="1413753"/>
                <a:chExt cx="108054" cy="569347"/>
              </a:xfrm>
              <a:grpFill/>
            </p:grpSpPr>
            <p:cxnSp>
              <p:nvCxnSpPr>
                <p:cNvPr id="109" name="Straight Connector 108">
                  <a:extLst>
                    <a:ext uri="{FF2B5EF4-FFF2-40B4-BE49-F238E27FC236}">
                      <a16:creationId xmlns:a16="http://schemas.microsoft.com/office/drawing/2014/main" id="{9E535D92-3A97-10AA-A82F-B8FB3F2903F5}"/>
                    </a:ext>
                  </a:extLst>
                </p:cNvPr>
                <p:cNvCxnSpPr>
                  <a:cxnSpLocks/>
                </p:cNvCxnSpPr>
                <p:nvPr/>
              </p:nvCxnSpPr>
              <p:spPr>
                <a:xfrm>
                  <a:off x="35910875" y="1413753"/>
                  <a:ext cx="108054" cy="287031"/>
                </a:xfrm>
                <a:prstGeom prst="line">
                  <a:avLst/>
                </a:prstGeom>
                <a:grpFill/>
                <a:ln w="15875"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2E87D2C8-66FA-EEE8-F486-C31673D6B37C}"/>
                    </a:ext>
                  </a:extLst>
                </p:cNvPr>
                <p:cNvCxnSpPr>
                  <a:cxnSpLocks/>
                </p:cNvCxnSpPr>
                <p:nvPr/>
              </p:nvCxnSpPr>
              <p:spPr>
                <a:xfrm flipH="1">
                  <a:off x="35910875" y="1696069"/>
                  <a:ext cx="108054" cy="287031"/>
                </a:xfrm>
                <a:prstGeom prst="line">
                  <a:avLst/>
                </a:prstGeom>
                <a:grpFill/>
                <a:ln w="15875"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grpSp>
        <p:nvGrpSpPr>
          <p:cNvPr id="111" name="Group 110" descr="text box for Observability">
            <a:extLst>
              <a:ext uri="{FF2B5EF4-FFF2-40B4-BE49-F238E27FC236}">
                <a16:creationId xmlns:a16="http://schemas.microsoft.com/office/drawing/2014/main" id="{352C3928-1AA7-3DA1-9919-6CAAD8C68757}"/>
              </a:ext>
            </a:extLst>
          </p:cNvPr>
          <p:cNvGrpSpPr/>
          <p:nvPr/>
        </p:nvGrpSpPr>
        <p:grpSpPr>
          <a:xfrm>
            <a:off x="3449253" y="4647855"/>
            <a:ext cx="7392088" cy="958628"/>
            <a:chOff x="13897816" y="5177249"/>
            <a:chExt cx="23410771" cy="2280976"/>
          </a:xfrm>
        </p:grpSpPr>
        <p:sp>
          <p:nvSpPr>
            <p:cNvPr id="112" name="Rounded Rectangle 6">
              <a:extLst>
                <a:ext uri="{FF2B5EF4-FFF2-40B4-BE49-F238E27FC236}">
                  <a16:creationId xmlns:a16="http://schemas.microsoft.com/office/drawing/2014/main" id="{B5259FD4-5D95-0AAA-DC8D-468F6B782865}"/>
                </a:ext>
                <a:ext uri="{C183D7F6-B498-43B3-948B-1728B52AA6E4}">
                  <adec:decorative xmlns:adec="http://schemas.microsoft.com/office/drawing/2017/decorative" val="1"/>
                </a:ext>
              </a:extLst>
            </p:cNvPr>
            <p:cNvSpPr/>
            <p:nvPr/>
          </p:nvSpPr>
          <p:spPr bwMode="auto">
            <a:xfrm>
              <a:off x="13897816" y="5177249"/>
              <a:ext cx="23410768" cy="2280976"/>
            </a:xfrm>
            <a:prstGeom prst="roundRect">
              <a:avLst>
                <a:gd name="adj" fmla="val 13869"/>
              </a:avLst>
            </a:prstGeom>
            <a:solidFill>
              <a:srgbClr val="2E404B"/>
            </a:soli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gradFill>
                  <a:gsLst>
                    <a:gs pos="40559">
                      <a:srgbClr val="091F2C"/>
                    </a:gs>
                    <a:gs pos="68000">
                      <a:srgbClr val="091F2C"/>
                    </a:gs>
                  </a:gsLst>
                  <a:path path="circle">
                    <a:fillToRect l="100000" t="100000"/>
                  </a:path>
                </a:gradFill>
                <a:effectLst/>
                <a:uLnTx/>
                <a:uFillTx/>
                <a:latin typeface="Segoe UI Variable Display Semib" pitchFamily="2" charset="0"/>
                <a:ea typeface="+mn-ea"/>
                <a:cs typeface="+mn-cs"/>
              </a:endParaRPr>
            </a:p>
          </p:txBody>
        </p:sp>
        <p:sp>
          <p:nvSpPr>
            <p:cNvPr id="113" name="Rounded Rectangle 6">
              <a:extLst>
                <a:ext uri="{FF2B5EF4-FFF2-40B4-BE49-F238E27FC236}">
                  <a16:creationId xmlns:a16="http://schemas.microsoft.com/office/drawing/2014/main" id="{2BC7B9E5-D003-CF3B-85CA-FC9CF506D385}"/>
                </a:ext>
                <a:ext uri="{C183D7F6-B498-43B3-948B-1728B52AA6E4}">
                  <adec:decorative xmlns:adec="http://schemas.microsoft.com/office/drawing/2017/decorative" val="1"/>
                </a:ext>
              </a:extLst>
            </p:cNvPr>
            <p:cNvSpPr/>
            <p:nvPr/>
          </p:nvSpPr>
          <p:spPr bwMode="auto">
            <a:xfrm>
              <a:off x="13897816" y="6385058"/>
              <a:ext cx="23410771" cy="1073165"/>
            </a:xfrm>
            <a:prstGeom prst="roundRect">
              <a:avLst>
                <a:gd name="adj" fmla="val 23496"/>
              </a:avLst>
            </a:prstGeom>
            <a:gradFill flip="none" rotWithShape="1">
              <a:gsLst>
                <a:gs pos="0">
                  <a:srgbClr val="AC35AF"/>
                </a:gs>
                <a:gs pos="95000">
                  <a:schemeClr val="accent3"/>
                </a:gs>
              </a:gsLst>
              <a:path path="circle">
                <a:fillToRect l="100000" t="100000"/>
              </a:path>
              <a:tileRect r="-100000" b="-100000"/>
            </a:gradFill>
          </p:spPr>
          <p:txBody>
            <a:bodyPr wrap="square" lIns="0" tIns="45721" rIns="0" bIns="109728" rtlCol="0" anchor="ctr">
              <a:noAutofit/>
            </a:bodyPr>
            <a:lstStyle/>
            <a:p>
              <a:pPr marL="0" marR="0" lvl="0" indent="0" algn="ctr" defTabSz="2275942" rtl="0" eaLnBrk="1" fontAlgn="base" latinLnBrk="0" hangingPunct="1">
                <a:lnSpc>
                  <a:spcPct val="100000"/>
                </a:lnSpc>
                <a:spcBef>
                  <a:spcPct val="0"/>
                </a:spcBef>
                <a:spcAft>
                  <a:spcPts val="2987"/>
                </a:spcAft>
                <a:buClrTx/>
                <a:buSzPct val="90000"/>
                <a:buFontTx/>
                <a:buNone/>
                <a:tabLst>
                  <a:tab pos="3413912" algn="l"/>
                </a:tabLst>
                <a:defRPr/>
              </a:pPr>
              <a:r>
                <a:rPr kumimoji="0" lang="en-US" sz="1800" b="1" i="0" u="none" strike="noStrike" kern="1200" cap="none" spc="0" normalizeH="0" baseline="0" noProof="0">
                  <a:ln w="3175">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UI" pitchFamily="34" charset="0"/>
                </a:rPr>
                <a:t>Observability</a:t>
              </a:r>
            </a:p>
          </p:txBody>
        </p:sp>
        <p:sp>
          <p:nvSpPr>
            <p:cNvPr id="114" name="TextBox 113">
              <a:extLst>
                <a:ext uri="{FF2B5EF4-FFF2-40B4-BE49-F238E27FC236}">
                  <a16:creationId xmlns:a16="http://schemas.microsoft.com/office/drawing/2014/main" id="{6CEB99DD-6B10-E534-8729-908F4069CEB8}"/>
                </a:ext>
              </a:extLst>
            </p:cNvPr>
            <p:cNvSpPr txBox="1"/>
            <p:nvPr/>
          </p:nvSpPr>
          <p:spPr>
            <a:xfrm>
              <a:off x="20824842" y="5522390"/>
              <a:ext cx="4179682" cy="621701"/>
            </a:xfrm>
            <a:prstGeom prst="roundRect">
              <a:avLst>
                <a:gd name="adj" fmla="val 30229"/>
              </a:avLst>
            </a:prstGeom>
            <a:noFill/>
          </p:spPr>
          <p:txBody>
            <a:bodyPr wrap="square" lIns="0" tIns="0" rIns="0" bIns="0" rtlCol="0" anchor="ctr" anchorCtr="0">
              <a:noAutofit/>
            </a:bodyPr>
            <a:lstStyle>
              <a:defPPr>
                <a:defRPr lang="en-US"/>
              </a:defPPr>
              <a:lvl1pPr marR="0" lvl="0" indent="0" algn="ctr" defTabSz="932742" fontAlgn="base">
                <a:lnSpc>
                  <a:spcPct val="100000"/>
                </a:lnSpc>
                <a:spcBef>
                  <a:spcPct val="20000"/>
                </a:spcBef>
                <a:spcAft>
                  <a:spcPct val="0"/>
                </a:spcAft>
                <a:buClrTx/>
                <a:buSzPct val="90000"/>
                <a:buFontTx/>
                <a:buNone/>
                <a:tabLst/>
                <a:defRPr kumimoji="0" b="0" i="0" u="none" strike="noStrike" cap="none" spc="0" normalizeH="0" baseline="0">
                  <a:ln>
                    <a:noFill/>
                  </a:ln>
                  <a:gradFill>
                    <a:gsLst>
                      <a:gs pos="30000">
                        <a:srgbClr val="000000"/>
                      </a:gs>
                      <a:gs pos="100000">
                        <a:srgbClr val="000000"/>
                      </a:gs>
                    </a:gsLst>
                    <a:path path="circle">
                      <a:fillToRect r="100000" b="100000"/>
                    </a:path>
                  </a:gradFill>
                  <a:effectLst/>
                  <a:uLnTx/>
                  <a:uFillTx/>
                  <a:latin typeface="Segoe Sans Display Semibold"/>
                  <a:cs typeface="Segoe Sans Display Semibold"/>
                </a:defRPr>
              </a:lvl1pPr>
            </a:lstStyle>
            <a:p>
              <a:pPr marL="0" marR="0" lvl="0" indent="0" algn="ctr" defTabSz="2321502" rtl="0" eaLnBrk="1" fontAlgn="base" latinLnBrk="0" hangingPunct="1">
                <a:lnSpc>
                  <a:spcPct val="100000"/>
                </a:lnSpc>
                <a:spcBef>
                  <a:spcPct val="20000"/>
                </a:spcBef>
                <a:spcAft>
                  <a:spcPct val="0"/>
                </a:spcAft>
                <a:buClrTx/>
                <a:buSzPct val="90000"/>
                <a:buFontTx/>
                <a:buNone/>
                <a:tabLst/>
                <a:defRPr/>
              </a:pPr>
              <a:r>
                <a:rPr kumimoji="0" lang="en-US" sz="14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Sans Display Semibold"/>
                </a:rPr>
                <a:t>Customization</a:t>
              </a:r>
            </a:p>
          </p:txBody>
        </p:sp>
        <p:sp>
          <p:nvSpPr>
            <p:cNvPr id="115" name="TextBox 114">
              <a:extLst>
                <a:ext uri="{FF2B5EF4-FFF2-40B4-BE49-F238E27FC236}">
                  <a16:creationId xmlns:a16="http://schemas.microsoft.com/office/drawing/2014/main" id="{583BE7CB-E535-426B-C36F-8D26DC5E4CAF}"/>
                </a:ext>
              </a:extLst>
            </p:cNvPr>
            <p:cNvSpPr txBox="1"/>
            <p:nvPr/>
          </p:nvSpPr>
          <p:spPr>
            <a:xfrm>
              <a:off x="15291526" y="5529828"/>
              <a:ext cx="3454283" cy="606827"/>
            </a:xfrm>
            <a:prstGeom prst="roundRect">
              <a:avLst>
                <a:gd name="adj" fmla="val 26839"/>
              </a:avLst>
            </a:prstGeom>
            <a:noFill/>
          </p:spPr>
          <p:txBody>
            <a:bodyPr wrap="square" lIns="0" tIns="0" rIns="0" bIns="0" rtlCol="0" anchor="ctr" anchorCtr="0">
              <a:noAutofit/>
            </a:bodyPr>
            <a:lstStyle>
              <a:defPPr>
                <a:defRPr lang="en-US"/>
              </a:defPPr>
              <a:lvl1pPr marR="0" lvl="0" indent="0" algn="ctr" defTabSz="932742" fontAlgn="base">
                <a:lnSpc>
                  <a:spcPct val="100000"/>
                </a:lnSpc>
                <a:spcBef>
                  <a:spcPct val="20000"/>
                </a:spcBef>
                <a:spcAft>
                  <a:spcPct val="0"/>
                </a:spcAft>
                <a:buClrTx/>
                <a:buSzPct val="90000"/>
                <a:buFontTx/>
                <a:buNone/>
                <a:tabLst/>
                <a:defRPr kumimoji="0" b="0" i="0" u="none" strike="noStrike" cap="none" spc="0" normalizeH="0" baseline="0">
                  <a:ln>
                    <a:noFill/>
                  </a:ln>
                  <a:gradFill>
                    <a:gsLst>
                      <a:gs pos="30000">
                        <a:srgbClr val="000000"/>
                      </a:gs>
                      <a:gs pos="100000">
                        <a:srgbClr val="000000"/>
                      </a:gs>
                    </a:gsLst>
                    <a:path path="circle">
                      <a:fillToRect r="100000" b="100000"/>
                    </a:path>
                  </a:gradFill>
                  <a:effectLst/>
                  <a:uLnTx/>
                  <a:uFillTx/>
                  <a:latin typeface="Segoe Sans Display Semibold"/>
                  <a:cs typeface="Segoe Sans Display Semibold"/>
                </a:defRPr>
              </a:lvl1pPr>
            </a:lstStyle>
            <a:p>
              <a:pPr marL="0" marR="0" lvl="0" indent="0" algn="ctr" defTabSz="2321502" rtl="0" eaLnBrk="1" fontAlgn="base" latinLnBrk="0" hangingPunct="1">
                <a:lnSpc>
                  <a:spcPct val="100000"/>
                </a:lnSpc>
                <a:spcBef>
                  <a:spcPct val="20000"/>
                </a:spcBef>
                <a:spcAft>
                  <a:spcPct val="0"/>
                </a:spcAft>
                <a:buClrTx/>
                <a:buSzPct val="90000"/>
                <a:buFontTx/>
                <a:buNone/>
                <a:tabLst/>
                <a:defRPr/>
              </a:pPr>
              <a:r>
                <a:rPr kumimoji="0" lang="en-US" sz="14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Sans Display Semibold"/>
                </a:rPr>
                <a:t>Evaluations</a:t>
              </a:r>
            </a:p>
          </p:txBody>
        </p:sp>
        <p:sp>
          <p:nvSpPr>
            <p:cNvPr id="116" name="TextBox 115">
              <a:extLst>
                <a:ext uri="{FF2B5EF4-FFF2-40B4-BE49-F238E27FC236}">
                  <a16:creationId xmlns:a16="http://schemas.microsoft.com/office/drawing/2014/main" id="{16F648AB-9F92-645E-B32A-AA745396FB66}"/>
                </a:ext>
              </a:extLst>
            </p:cNvPr>
            <p:cNvSpPr txBox="1"/>
            <p:nvPr/>
          </p:nvSpPr>
          <p:spPr>
            <a:xfrm>
              <a:off x="26560761" y="5514955"/>
              <a:ext cx="4414423" cy="636573"/>
            </a:xfrm>
            <a:prstGeom prst="roundRect">
              <a:avLst>
                <a:gd name="adj" fmla="val 33620"/>
              </a:avLst>
            </a:prstGeom>
            <a:noFill/>
          </p:spPr>
          <p:txBody>
            <a:bodyPr wrap="square" lIns="0" tIns="0" rIns="0" bIns="0" rtlCol="0" anchor="ctr" anchorCtr="0">
              <a:noAutofit/>
            </a:bodyPr>
            <a:lstStyle>
              <a:defPPr>
                <a:defRPr lang="en-US"/>
              </a:defPPr>
              <a:lvl1pPr marR="0" lvl="0" indent="0" algn="ctr" defTabSz="932742" fontAlgn="base">
                <a:lnSpc>
                  <a:spcPct val="100000"/>
                </a:lnSpc>
                <a:spcBef>
                  <a:spcPct val="20000"/>
                </a:spcBef>
                <a:spcAft>
                  <a:spcPct val="0"/>
                </a:spcAft>
                <a:buClrTx/>
                <a:buSzPct val="90000"/>
                <a:buFontTx/>
                <a:buNone/>
                <a:tabLst/>
                <a:defRPr kumimoji="0" b="0" i="0" u="none" strike="noStrike" cap="none" spc="0" normalizeH="0" baseline="0">
                  <a:ln>
                    <a:noFill/>
                  </a:ln>
                  <a:gradFill>
                    <a:gsLst>
                      <a:gs pos="30000">
                        <a:srgbClr val="000000"/>
                      </a:gs>
                      <a:gs pos="100000">
                        <a:srgbClr val="000000"/>
                      </a:gs>
                    </a:gsLst>
                    <a:path path="circle">
                      <a:fillToRect r="100000" b="100000"/>
                    </a:path>
                  </a:gradFill>
                  <a:effectLst/>
                  <a:uLnTx/>
                  <a:uFillTx/>
                  <a:latin typeface="Segoe Sans Display Semibold"/>
                  <a:cs typeface="Segoe Sans Display Semibold"/>
                </a:defRPr>
              </a:lvl1pPr>
            </a:lstStyle>
            <a:p>
              <a:pPr marL="0" marR="0" lvl="0" indent="0" algn="ctr" defTabSz="2321502" rtl="0" eaLnBrk="1" fontAlgn="base" latinLnBrk="0" hangingPunct="1">
                <a:lnSpc>
                  <a:spcPct val="100000"/>
                </a:lnSpc>
                <a:spcBef>
                  <a:spcPct val="20000"/>
                </a:spcBef>
                <a:spcAft>
                  <a:spcPct val="0"/>
                </a:spcAft>
                <a:buClrTx/>
                <a:buSzPct val="90000"/>
                <a:buFontTx/>
                <a:buNone/>
                <a:tabLst/>
                <a:defRPr/>
              </a:pPr>
              <a:r>
                <a:rPr kumimoji="0" lang="en-US" sz="14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Sans Display Semibold"/>
                </a:rPr>
                <a:t>Governance</a:t>
              </a:r>
            </a:p>
          </p:txBody>
        </p:sp>
        <p:sp>
          <p:nvSpPr>
            <p:cNvPr id="117" name="TextBox 116">
              <a:extLst>
                <a:ext uri="{FF2B5EF4-FFF2-40B4-BE49-F238E27FC236}">
                  <a16:creationId xmlns:a16="http://schemas.microsoft.com/office/drawing/2014/main" id="{71D22AA7-5377-4D80-0660-CC8CA156BD5D}"/>
                </a:ext>
              </a:extLst>
            </p:cNvPr>
            <p:cNvSpPr txBox="1"/>
            <p:nvPr/>
          </p:nvSpPr>
          <p:spPr>
            <a:xfrm>
              <a:off x="32531421" y="5514956"/>
              <a:ext cx="3377017" cy="636572"/>
            </a:xfrm>
            <a:prstGeom prst="roundRect">
              <a:avLst>
                <a:gd name="adj" fmla="val 33620"/>
              </a:avLst>
            </a:prstGeom>
            <a:noFill/>
          </p:spPr>
          <p:txBody>
            <a:bodyPr wrap="square" lIns="0" tIns="0" rIns="0" bIns="0" rtlCol="0" anchor="ctr" anchorCtr="0">
              <a:noAutofit/>
            </a:bodyPr>
            <a:lstStyle>
              <a:defPPr>
                <a:defRPr lang="en-US"/>
              </a:defPPr>
              <a:lvl1pPr marR="0" lvl="0" indent="0" algn="ctr" defTabSz="932742" fontAlgn="base">
                <a:lnSpc>
                  <a:spcPct val="100000"/>
                </a:lnSpc>
                <a:spcBef>
                  <a:spcPct val="20000"/>
                </a:spcBef>
                <a:spcAft>
                  <a:spcPct val="0"/>
                </a:spcAft>
                <a:buClrTx/>
                <a:buSzPct val="90000"/>
                <a:buFontTx/>
                <a:buNone/>
                <a:tabLst/>
                <a:defRPr kumimoji="0" b="0" i="0" u="none" strike="noStrike" cap="none" spc="0" normalizeH="0" baseline="0">
                  <a:ln>
                    <a:noFill/>
                  </a:ln>
                  <a:gradFill>
                    <a:gsLst>
                      <a:gs pos="30000">
                        <a:srgbClr val="000000"/>
                      </a:gs>
                      <a:gs pos="100000">
                        <a:srgbClr val="000000"/>
                      </a:gs>
                    </a:gsLst>
                    <a:path path="circle">
                      <a:fillToRect r="100000" b="100000"/>
                    </a:path>
                  </a:gradFill>
                  <a:effectLst/>
                  <a:uLnTx/>
                  <a:uFillTx/>
                  <a:latin typeface="Segoe Sans Display Semibold"/>
                  <a:cs typeface="Segoe Sans Display Semibold"/>
                </a:defRPr>
              </a:lvl1pPr>
            </a:lstStyle>
            <a:p>
              <a:pPr marL="0" marR="0" lvl="0" indent="0" algn="ctr" defTabSz="2321502" rtl="0" eaLnBrk="1" fontAlgn="base" latinLnBrk="0" hangingPunct="1">
                <a:lnSpc>
                  <a:spcPct val="100000"/>
                </a:lnSpc>
                <a:spcBef>
                  <a:spcPct val="20000"/>
                </a:spcBef>
                <a:spcAft>
                  <a:spcPct val="0"/>
                </a:spcAft>
                <a:buClrTx/>
                <a:buSzPct val="90000"/>
                <a:buFontTx/>
                <a:buNone/>
                <a:tabLst/>
                <a:defRPr/>
              </a:pPr>
              <a:r>
                <a:rPr kumimoji="0" lang="en-US" sz="1400" b="1" i="0" u="none" strike="noStrike" kern="1200" cap="none" spc="0" normalizeH="0" baseline="0" noProof="0">
                  <a:ln>
                    <a:noFill/>
                  </a:ln>
                  <a:gradFill>
                    <a:gsLst>
                      <a:gs pos="0">
                        <a:srgbClr val="FFFFFF"/>
                      </a:gs>
                      <a:gs pos="99000">
                        <a:srgbClr val="FFFFFF"/>
                      </a:gs>
                    </a:gsLst>
                    <a:path path="circle">
                      <a:fillToRect r="100000" b="100000"/>
                    </a:path>
                  </a:gradFill>
                  <a:effectLst/>
                  <a:uLnTx/>
                  <a:uFillTx/>
                  <a:latin typeface="Segoe UI Variable Display Semibold" pitchFamily="2" charset="0"/>
                  <a:ea typeface="+mn-ea"/>
                  <a:cs typeface="Segoe Sans Display Semibold"/>
                </a:rPr>
                <a:t>Monitoring</a:t>
              </a:r>
            </a:p>
          </p:txBody>
        </p:sp>
        <p:cxnSp>
          <p:nvCxnSpPr>
            <p:cNvPr id="118" name="Straight Connector 117">
              <a:extLst>
                <a:ext uri="{FF2B5EF4-FFF2-40B4-BE49-F238E27FC236}">
                  <a16:creationId xmlns:a16="http://schemas.microsoft.com/office/drawing/2014/main" id="{B8A9D16D-C9B4-EA3A-4212-C5427F1D6E60}"/>
                </a:ext>
                <a:ext uri="{C183D7F6-B498-43B3-948B-1728B52AA6E4}">
                  <adec:decorative xmlns:adec="http://schemas.microsoft.com/office/drawing/2017/decorative" val="1"/>
                </a:ext>
              </a:extLst>
            </p:cNvPr>
            <p:cNvCxnSpPr>
              <a:cxnSpLocks/>
            </p:cNvCxnSpPr>
            <p:nvPr/>
          </p:nvCxnSpPr>
          <p:spPr>
            <a:xfrm flipV="1">
              <a:off x="19785327" y="5495713"/>
              <a:ext cx="0" cy="675056"/>
            </a:xfrm>
            <a:prstGeom prst="line">
              <a:avLst/>
            </a:prstGeom>
            <a:no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9" name="Straight Connector 118">
              <a:extLst>
                <a:ext uri="{FF2B5EF4-FFF2-40B4-BE49-F238E27FC236}">
                  <a16:creationId xmlns:a16="http://schemas.microsoft.com/office/drawing/2014/main" id="{E4E4B6B6-F9E6-43A9-E7B0-DC8EA92E79E1}"/>
                </a:ext>
                <a:ext uri="{C183D7F6-B498-43B3-948B-1728B52AA6E4}">
                  <adec:decorative xmlns:adec="http://schemas.microsoft.com/office/drawing/2017/decorative" val="1"/>
                </a:ext>
              </a:extLst>
            </p:cNvPr>
            <p:cNvCxnSpPr>
              <a:cxnSpLocks/>
            </p:cNvCxnSpPr>
            <p:nvPr/>
          </p:nvCxnSpPr>
          <p:spPr>
            <a:xfrm flipV="1">
              <a:off x="26044040" y="5495713"/>
              <a:ext cx="0" cy="675056"/>
            </a:xfrm>
            <a:prstGeom prst="line">
              <a:avLst/>
            </a:prstGeom>
            <a:no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20" name="Straight Connector 119">
              <a:extLst>
                <a:ext uri="{FF2B5EF4-FFF2-40B4-BE49-F238E27FC236}">
                  <a16:creationId xmlns:a16="http://schemas.microsoft.com/office/drawing/2014/main" id="{5DE2BF6C-C542-B55A-88A7-B1D692917A5E}"/>
                </a:ext>
                <a:ext uri="{C183D7F6-B498-43B3-948B-1728B52AA6E4}">
                  <adec:decorative xmlns:adec="http://schemas.microsoft.com/office/drawing/2017/decorative" val="1"/>
                </a:ext>
              </a:extLst>
            </p:cNvPr>
            <p:cNvCxnSpPr>
              <a:cxnSpLocks/>
            </p:cNvCxnSpPr>
            <p:nvPr/>
          </p:nvCxnSpPr>
          <p:spPr>
            <a:xfrm flipV="1">
              <a:off x="31491904" y="5495713"/>
              <a:ext cx="0" cy="675056"/>
            </a:xfrm>
            <a:prstGeom prst="line">
              <a:avLst/>
            </a:prstGeom>
            <a:no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Tree>
    <p:extLst>
      <p:ext uri="{BB962C8B-B14F-4D97-AF65-F5344CB8AC3E}">
        <p14:creationId xmlns:p14="http://schemas.microsoft.com/office/powerpoint/2010/main" val="6868111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42" presetClass="path" presetSubtype="0" decel="100000" fill="hold" grpId="1" nodeType="withEffect">
                                  <p:stCondLst>
                                    <p:cond delay="100"/>
                                  </p:stCondLst>
                                  <p:childTnLst>
                                    <p:animMotion origin="layout" path="M -4.00794E-6 1.13095E-6 L -4.00794E-6 0.03543 " pathEditMode="relative" rAng="0" ptsTypes="AA">
                                      <p:cBhvr>
                                        <p:cTn id="9" dur="700" spd="-100000" fill="hold"/>
                                        <p:tgtEl>
                                          <p:spTgt spid="77"/>
                                        </p:tgtEl>
                                        <p:attrNameLst>
                                          <p:attrName>ppt_x</p:attrName>
                                          <p:attrName>ppt_y</p:attrName>
                                        </p:attrNameLst>
                                      </p:cBhvr>
                                      <p:rCtr x="0" y="1767"/>
                                    </p:animMotion>
                                  </p:childTnLst>
                                </p:cTn>
                              </p:par>
                              <p:par>
                                <p:cTn id="10" presetID="10" presetClass="entr" presetSubtype="0" fill="hold" nodeType="withEffect">
                                  <p:stCondLst>
                                    <p:cond delay="100"/>
                                  </p:stCondLst>
                                  <p:childTnLst>
                                    <p:set>
                                      <p:cBhvr>
                                        <p:cTn id="11" dur="1" fill="hold">
                                          <p:stCondLst>
                                            <p:cond delay="0"/>
                                          </p:stCondLst>
                                        </p:cTn>
                                        <p:tgtEl>
                                          <p:spTgt spid="78"/>
                                        </p:tgtEl>
                                        <p:attrNameLst>
                                          <p:attrName>style.visibility</p:attrName>
                                        </p:attrNameLst>
                                      </p:cBhvr>
                                      <p:to>
                                        <p:strVal val="visible"/>
                                      </p:to>
                                    </p:set>
                                    <p:animEffect transition="in" filter="fade">
                                      <p:cBhvr>
                                        <p:cTn id="12" dur="500"/>
                                        <p:tgtEl>
                                          <p:spTgt spid="78"/>
                                        </p:tgtEl>
                                      </p:cBhvr>
                                    </p:animEffect>
                                  </p:childTnLst>
                                </p:cTn>
                              </p:par>
                              <p:par>
                                <p:cTn id="13" presetID="42" presetClass="path" presetSubtype="0" decel="100000" fill="hold" nodeType="withEffect">
                                  <p:stCondLst>
                                    <p:cond delay="100"/>
                                  </p:stCondLst>
                                  <p:childTnLst>
                                    <p:animMotion origin="layout" path="M -4.00794E-6 1.13095E-6 L -4.00794E-6 0.03543 " pathEditMode="relative" rAng="0" ptsTypes="AA">
                                      <p:cBhvr>
                                        <p:cTn id="14" dur="700" spd="-100000" fill="hold"/>
                                        <p:tgtEl>
                                          <p:spTgt spid="78"/>
                                        </p:tgtEl>
                                        <p:attrNameLst>
                                          <p:attrName>ppt_x</p:attrName>
                                          <p:attrName>ppt_y</p:attrName>
                                        </p:attrNameLst>
                                      </p:cBhvr>
                                      <p:rCtr x="0" y="1767"/>
                                    </p:animMotion>
                                  </p:childTnLst>
                                </p:cTn>
                              </p:par>
                              <p:par>
                                <p:cTn id="15" presetID="10" presetClass="entr" presetSubtype="0" fill="hold" nodeType="withEffect">
                                  <p:stCondLst>
                                    <p:cond delay="20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par>
                                <p:cTn id="18" presetID="42" presetClass="path" presetSubtype="0" decel="100000" fill="hold" nodeType="withEffect">
                                  <p:stCondLst>
                                    <p:cond delay="200"/>
                                  </p:stCondLst>
                                  <p:childTnLst>
                                    <p:animMotion origin="layout" path="M -1.45833E-6 3.7037E-7 L 0.00847 3.7037E-7 " pathEditMode="relative" rAng="0" ptsTypes="AA">
                                      <p:cBhvr>
                                        <p:cTn id="19" dur="700" spd="-100000" fill="hold"/>
                                        <p:tgtEl>
                                          <p:spTgt spid="66"/>
                                        </p:tgtEl>
                                        <p:attrNameLst>
                                          <p:attrName>ppt_x</p:attrName>
                                          <p:attrName>ppt_y</p:attrName>
                                        </p:attrNameLst>
                                      </p:cBhvr>
                                      <p:rCtr x="417" y="0"/>
                                    </p:animMotion>
                                  </p:childTnLst>
                                </p:cTn>
                              </p:par>
                              <p:par>
                                <p:cTn id="20" presetID="10" presetClass="entr" presetSubtype="0" fill="hold" nodeType="withEffect">
                                  <p:stCondLst>
                                    <p:cond delay="200"/>
                                  </p:stCondLst>
                                  <p:childTnLst>
                                    <p:set>
                                      <p:cBhvr>
                                        <p:cTn id="21" dur="1" fill="hold">
                                          <p:stCondLst>
                                            <p:cond delay="0"/>
                                          </p:stCondLst>
                                        </p:cTn>
                                        <p:tgtEl>
                                          <p:spTgt spid="104"/>
                                        </p:tgtEl>
                                        <p:attrNameLst>
                                          <p:attrName>style.visibility</p:attrName>
                                        </p:attrNameLst>
                                      </p:cBhvr>
                                      <p:to>
                                        <p:strVal val="visible"/>
                                      </p:to>
                                    </p:set>
                                    <p:animEffect transition="in" filter="fade">
                                      <p:cBhvr>
                                        <p:cTn id="22" dur="500"/>
                                        <p:tgtEl>
                                          <p:spTgt spid="104"/>
                                        </p:tgtEl>
                                      </p:cBhvr>
                                    </p:animEffect>
                                  </p:childTnLst>
                                </p:cTn>
                              </p:par>
                              <p:par>
                                <p:cTn id="23" presetID="42" presetClass="path" presetSubtype="0" decel="100000" fill="hold" nodeType="withEffect">
                                  <p:stCondLst>
                                    <p:cond delay="200"/>
                                  </p:stCondLst>
                                  <p:childTnLst>
                                    <p:animMotion origin="layout" path="M -8.33333E-7 -1.11111E-6 L 0.00846 -1.11111E-6 " pathEditMode="relative" rAng="0" ptsTypes="AA">
                                      <p:cBhvr>
                                        <p:cTn id="24" dur="700" spd="-100000" fill="hold"/>
                                        <p:tgtEl>
                                          <p:spTgt spid="104"/>
                                        </p:tgtEl>
                                        <p:attrNameLst>
                                          <p:attrName>ppt_x</p:attrName>
                                          <p:attrName>ppt_y</p:attrName>
                                        </p:attrNameLst>
                                      </p:cBhvr>
                                      <p:rCtr x="417" y="0"/>
                                    </p:animMotion>
                                  </p:childTnLst>
                                </p:cTn>
                              </p:par>
                              <p:par>
                                <p:cTn id="25" presetID="10" presetClass="entr" presetSubtype="0" fill="hold" nodeType="withEffect">
                                  <p:stCondLst>
                                    <p:cond delay="200"/>
                                  </p:stCondLst>
                                  <p:childTnLst>
                                    <p:set>
                                      <p:cBhvr>
                                        <p:cTn id="26" dur="1" fill="hold">
                                          <p:stCondLst>
                                            <p:cond delay="0"/>
                                          </p:stCondLst>
                                        </p:cTn>
                                        <p:tgtEl>
                                          <p:spTgt spid="97"/>
                                        </p:tgtEl>
                                        <p:attrNameLst>
                                          <p:attrName>style.visibility</p:attrName>
                                        </p:attrNameLst>
                                      </p:cBhvr>
                                      <p:to>
                                        <p:strVal val="visible"/>
                                      </p:to>
                                    </p:set>
                                    <p:animEffect transition="in" filter="fade">
                                      <p:cBhvr>
                                        <p:cTn id="27" dur="500"/>
                                        <p:tgtEl>
                                          <p:spTgt spid="97"/>
                                        </p:tgtEl>
                                      </p:cBhvr>
                                    </p:animEffect>
                                  </p:childTnLst>
                                </p:cTn>
                              </p:par>
                              <p:par>
                                <p:cTn id="28" presetID="42" presetClass="path" presetSubtype="0" decel="100000" fill="hold" nodeType="withEffect">
                                  <p:stCondLst>
                                    <p:cond delay="200"/>
                                  </p:stCondLst>
                                  <p:childTnLst>
                                    <p:animMotion origin="layout" path="M 3.9881E-6 0 L -0.00813 0 " pathEditMode="relative" rAng="0" ptsTypes="AA">
                                      <p:cBhvr>
                                        <p:cTn id="29" dur="700" spd="-100000" fill="hold"/>
                                        <p:tgtEl>
                                          <p:spTgt spid="97"/>
                                        </p:tgtEl>
                                        <p:attrNameLst>
                                          <p:attrName>ppt_x</p:attrName>
                                          <p:attrName>ppt_y</p:attrName>
                                        </p:attrNameLst>
                                      </p:cBhvr>
                                      <p:rCtr x="-406" y="0"/>
                                    </p:animMotion>
                                  </p:childTnLst>
                                </p:cTn>
                              </p:par>
                              <p:par>
                                <p:cTn id="30" presetID="10" presetClass="entr" presetSubtype="0" fill="hold" grpId="0" nodeType="withEffect">
                                  <p:stCondLst>
                                    <p:cond delay="200"/>
                                  </p:stCondLst>
                                  <p:childTnLst>
                                    <p:set>
                                      <p:cBhvr>
                                        <p:cTn id="31" dur="1" fill="hold">
                                          <p:stCondLst>
                                            <p:cond delay="0"/>
                                          </p:stCondLst>
                                        </p:cTn>
                                        <p:tgtEl>
                                          <p:spTgt spid="76"/>
                                        </p:tgtEl>
                                        <p:attrNameLst>
                                          <p:attrName>style.visibility</p:attrName>
                                        </p:attrNameLst>
                                      </p:cBhvr>
                                      <p:to>
                                        <p:strVal val="visible"/>
                                      </p:to>
                                    </p:set>
                                    <p:animEffect transition="in" filter="fade">
                                      <p:cBhvr>
                                        <p:cTn id="32" dur="500"/>
                                        <p:tgtEl>
                                          <p:spTgt spid="76"/>
                                        </p:tgtEl>
                                      </p:cBhvr>
                                    </p:animEffect>
                                  </p:childTnLst>
                                </p:cTn>
                              </p:par>
                              <p:par>
                                <p:cTn id="33" presetID="42" presetClass="path" presetSubtype="0" decel="100000" fill="hold" grpId="1" nodeType="withEffect">
                                  <p:stCondLst>
                                    <p:cond delay="200"/>
                                  </p:stCondLst>
                                  <p:childTnLst>
                                    <p:animMotion origin="layout" path="M -2.91667E-6 3.7037E-7 L -2.91667E-6 0.03542 " pathEditMode="relative" rAng="0" ptsTypes="AA">
                                      <p:cBhvr>
                                        <p:cTn id="34" dur="700" spd="-100000" fill="hold"/>
                                        <p:tgtEl>
                                          <p:spTgt spid="76"/>
                                        </p:tgtEl>
                                        <p:attrNameLst>
                                          <p:attrName>ppt_x</p:attrName>
                                          <p:attrName>ppt_y</p:attrName>
                                        </p:attrNameLst>
                                      </p:cBhvr>
                                      <p:rCtr x="0" y="1759"/>
                                    </p:animMotion>
                                  </p:childTnLst>
                                </p:cTn>
                              </p:par>
                              <p:par>
                                <p:cTn id="35" presetID="10" presetClass="entr" presetSubtype="0" fill="hold" nodeType="withEffect">
                                  <p:stCondLst>
                                    <p:cond delay="20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500"/>
                                        <p:tgtEl>
                                          <p:spTgt spid="79"/>
                                        </p:tgtEl>
                                      </p:cBhvr>
                                    </p:animEffect>
                                  </p:childTnLst>
                                </p:cTn>
                              </p:par>
                              <p:par>
                                <p:cTn id="38" presetID="42" presetClass="path" presetSubtype="0" decel="100000" fill="hold" nodeType="withEffect">
                                  <p:stCondLst>
                                    <p:cond delay="200"/>
                                  </p:stCondLst>
                                  <p:childTnLst>
                                    <p:animMotion origin="layout" path="M -2.91667E-6 3.7037E-7 L -2.91667E-6 0.03542 " pathEditMode="relative" rAng="0" ptsTypes="AA">
                                      <p:cBhvr>
                                        <p:cTn id="39" dur="700" spd="-100000" fill="hold"/>
                                        <p:tgtEl>
                                          <p:spTgt spid="79"/>
                                        </p:tgtEl>
                                        <p:attrNameLst>
                                          <p:attrName>ppt_x</p:attrName>
                                          <p:attrName>ppt_y</p:attrName>
                                        </p:attrNameLst>
                                      </p:cBhvr>
                                      <p:rCtr x="0" y="1759"/>
                                    </p:animMotion>
                                  </p:childTnLst>
                                </p:cTn>
                              </p:par>
                              <p:par>
                                <p:cTn id="40" presetID="10" presetClass="entr" presetSubtype="0" fill="hold" grpId="0" nodeType="withEffect">
                                  <p:stCondLst>
                                    <p:cond delay="300"/>
                                  </p:stCondLst>
                                  <p:childTnLst>
                                    <p:set>
                                      <p:cBhvr>
                                        <p:cTn id="41" dur="1" fill="hold">
                                          <p:stCondLst>
                                            <p:cond delay="0"/>
                                          </p:stCondLst>
                                        </p:cTn>
                                        <p:tgtEl>
                                          <p:spTgt spid="62"/>
                                        </p:tgtEl>
                                        <p:attrNameLst>
                                          <p:attrName>style.visibility</p:attrName>
                                        </p:attrNameLst>
                                      </p:cBhvr>
                                      <p:to>
                                        <p:strVal val="visible"/>
                                      </p:to>
                                    </p:set>
                                    <p:animEffect transition="in" filter="fade">
                                      <p:cBhvr>
                                        <p:cTn id="42" dur="500"/>
                                        <p:tgtEl>
                                          <p:spTgt spid="62"/>
                                        </p:tgtEl>
                                      </p:cBhvr>
                                    </p:animEffect>
                                  </p:childTnLst>
                                </p:cTn>
                              </p:par>
                              <p:par>
                                <p:cTn id="43" presetID="42" presetClass="path" presetSubtype="0" decel="100000" fill="hold" grpId="1" nodeType="withEffect">
                                  <p:stCondLst>
                                    <p:cond delay="300"/>
                                  </p:stCondLst>
                                  <p:childTnLst>
                                    <p:animMotion origin="layout" path="M -1.09127E-6 -2.7381E-6 L -1.09127E-6 0.03544 " pathEditMode="relative" rAng="0" ptsTypes="AA">
                                      <p:cBhvr>
                                        <p:cTn id="44" dur="700" spd="-100000" fill="hold"/>
                                        <p:tgtEl>
                                          <p:spTgt spid="62"/>
                                        </p:tgtEl>
                                        <p:attrNameLst>
                                          <p:attrName>ppt_x</p:attrName>
                                          <p:attrName>ppt_y</p:attrName>
                                        </p:attrNameLst>
                                      </p:cBhvr>
                                      <p:rCtr x="0" y="1767"/>
                                    </p:animMotion>
                                  </p:childTnLst>
                                </p:cTn>
                              </p:par>
                              <p:par>
                                <p:cTn id="45" presetID="10" presetClass="entr" presetSubtype="0" fill="hold" nodeType="withEffect">
                                  <p:stCondLst>
                                    <p:cond delay="300"/>
                                  </p:stCondLst>
                                  <p:childTnLst>
                                    <p:set>
                                      <p:cBhvr>
                                        <p:cTn id="46" dur="1" fill="hold">
                                          <p:stCondLst>
                                            <p:cond delay="0"/>
                                          </p:stCondLst>
                                        </p:cTn>
                                        <p:tgtEl>
                                          <p:spTgt spid="96"/>
                                        </p:tgtEl>
                                        <p:attrNameLst>
                                          <p:attrName>style.visibility</p:attrName>
                                        </p:attrNameLst>
                                      </p:cBhvr>
                                      <p:to>
                                        <p:strVal val="visible"/>
                                      </p:to>
                                    </p:set>
                                    <p:animEffect transition="in" filter="fade">
                                      <p:cBhvr>
                                        <p:cTn id="47" dur="500"/>
                                        <p:tgtEl>
                                          <p:spTgt spid="96"/>
                                        </p:tgtEl>
                                      </p:cBhvr>
                                    </p:animEffect>
                                  </p:childTnLst>
                                </p:cTn>
                              </p:par>
                              <p:par>
                                <p:cTn id="48" presetID="42" presetClass="path" presetSubtype="0" decel="100000" fill="hold" nodeType="withEffect">
                                  <p:stCondLst>
                                    <p:cond delay="300"/>
                                  </p:stCondLst>
                                  <p:childTnLst>
                                    <p:animMotion origin="layout" path="M -1.09127E-6 5.95238E-8 L -1.09127E-6 0.03544 " pathEditMode="relative" rAng="0" ptsTypes="AA">
                                      <p:cBhvr>
                                        <p:cTn id="49" dur="700" spd="-100000" fill="hold"/>
                                        <p:tgtEl>
                                          <p:spTgt spid="96"/>
                                        </p:tgtEl>
                                        <p:attrNameLst>
                                          <p:attrName>ppt_x</p:attrName>
                                          <p:attrName>ppt_y</p:attrName>
                                        </p:attrNameLst>
                                      </p:cBhvr>
                                      <p:rCtr x="0" y="1767"/>
                                    </p:animMotion>
                                  </p:childTnLst>
                                </p:cTn>
                              </p:par>
                              <p:par>
                                <p:cTn id="50" presetID="10" presetClass="entr" presetSubtype="0" fill="hold" grpId="0" nodeType="withEffect">
                                  <p:stCondLst>
                                    <p:cond delay="300"/>
                                  </p:stCondLst>
                                  <p:childTnLst>
                                    <p:set>
                                      <p:cBhvr>
                                        <p:cTn id="51" dur="1" fill="hold">
                                          <p:stCondLst>
                                            <p:cond delay="0"/>
                                          </p:stCondLst>
                                        </p:cTn>
                                        <p:tgtEl>
                                          <p:spTgt spid="95"/>
                                        </p:tgtEl>
                                        <p:attrNameLst>
                                          <p:attrName>style.visibility</p:attrName>
                                        </p:attrNameLst>
                                      </p:cBhvr>
                                      <p:to>
                                        <p:strVal val="visible"/>
                                      </p:to>
                                    </p:set>
                                    <p:animEffect transition="in" filter="fade">
                                      <p:cBhvr>
                                        <p:cTn id="52" dur="500"/>
                                        <p:tgtEl>
                                          <p:spTgt spid="95"/>
                                        </p:tgtEl>
                                      </p:cBhvr>
                                    </p:animEffect>
                                  </p:childTnLst>
                                </p:cTn>
                              </p:par>
                              <p:par>
                                <p:cTn id="53" presetID="42" presetClass="path" presetSubtype="0" decel="100000" fill="hold" grpId="1" nodeType="withEffect">
                                  <p:stCondLst>
                                    <p:cond delay="300"/>
                                  </p:stCondLst>
                                  <p:childTnLst>
                                    <p:animMotion origin="layout" path="M -1.09127E-6 -3.92857E-6 L -1.09127E-6 0.03544 " pathEditMode="relative" rAng="0" ptsTypes="AA">
                                      <p:cBhvr>
                                        <p:cTn id="54" dur="700" spd="-100000" fill="hold"/>
                                        <p:tgtEl>
                                          <p:spTgt spid="95"/>
                                        </p:tgtEl>
                                        <p:attrNameLst>
                                          <p:attrName>ppt_x</p:attrName>
                                          <p:attrName>ppt_y</p:attrName>
                                        </p:attrNameLst>
                                      </p:cBhvr>
                                      <p:rCtr x="0" y="1767"/>
                                    </p:animMotion>
                                  </p:childTnLst>
                                </p:cTn>
                              </p:par>
                              <p:par>
                                <p:cTn id="55" presetID="10" presetClass="entr" presetSubtype="0" fill="hold" grpId="0" nodeType="withEffect">
                                  <p:stCondLst>
                                    <p:cond delay="400"/>
                                  </p:stCondLst>
                                  <p:childTnLst>
                                    <p:set>
                                      <p:cBhvr>
                                        <p:cTn id="56" dur="1" fill="hold">
                                          <p:stCondLst>
                                            <p:cond delay="0"/>
                                          </p:stCondLst>
                                        </p:cTn>
                                        <p:tgtEl>
                                          <p:spTgt spid="63"/>
                                        </p:tgtEl>
                                        <p:attrNameLst>
                                          <p:attrName>style.visibility</p:attrName>
                                        </p:attrNameLst>
                                      </p:cBhvr>
                                      <p:to>
                                        <p:strVal val="visible"/>
                                      </p:to>
                                    </p:set>
                                    <p:animEffect transition="in" filter="fade">
                                      <p:cBhvr>
                                        <p:cTn id="57" dur="500"/>
                                        <p:tgtEl>
                                          <p:spTgt spid="63"/>
                                        </p:tgtEl>
                                      </p:cBhvr>
                                    </p:animEffect>
                                  </p:childTnLst>
                                </p:cTn>
                              </p:par>
                              <p:par>
                                <p:cTn id="58" presetID="42" presetClass="path" presetSubtype="0" decel="100000" fill="hold" grpId="1" nodeType="withEffect">
                                  <p:stCondLst>
                                    <p:cond delay="400"/>
                                  </p:stCondLst>
                                  <p:childTnLst>
                                    <p:animMotion origin="layout" path="M -6.74603E-7 -2.7381E-6 L -6.74603E-7 0.03544 " pathEditMode="relative" rAng="0" ptsTypes="AA">
                                      <p:cBhvr>
                                        <p:cTn id="59" dur="700" spd="-100000" fill="hold"/>
                                        <p:tgtEl>
                                          <p:spTgt spid="63"/>
                                        </p:tgtEl>
                                        <p:attrNameLst>
                                          <p:attrName>ppt_x</p:attrName>
                                          <p:attrName>ppt_y</p:attrName>
                                        </p:attrNameLst>
                                      </p:cBhvr>
                                      <p:rCtr x="0" y="1767"/>
                                    </p:animMotion>
                                  </p:childTnLst>
                                </p:cTn>
                              </p:par>
                              <p:par>
                                <p:cTn id="60" presetID="10" presetClass="entr" presetSubtype="0" fill="hold" nodeType="withEffect">
                                  <p:stCondLst>
                                    <p:cond delay="400"/>
                                  </p:stCondLst>
                                  <p:childTnLst>
                                    <p:set>
                                      <p:cBhvr>
                                        <p:cTn id="61" dur="1" fill="hold">
                                          <p:stCondLst>
                                            <p:cond delay="0"/>
                                          </p:stCondLst>
                                        </p:cTn>
                                        <p:tgtEl>
                                          <p:spTgt spid="92"/>
                                        </p:tgtEl>
                                        <p:attrNameLst>
                                          <p:attrName>style.visibility</p:attrName>
                                        </p:attrNameLst>
                                      </p:cBhvr>
                                      <p:to>
                                        <p:strVal val="visible"/>
                                      </p:to>
                                    </p:set>
                                    <p:animEffect transition="in" filter="fade">
                                      <p:cBhvr>
                                        <p:cTn id="62" dur="500"/>
                                        <p:tgtEl>
                                          <p:spTgt spid="92"/>
                                        </p:tgtEl>
                                      </p:cBhvr>
                                    </p:animEffect>
                                  </p:childTnLst>
                                </p:cTn>
                              </p:par>
                              <p:par>
                                <p:cTn id="63" presetID="42" presetClass="path" presetSubtype="0" decel="100000" fill="hold" nodeType="withEffect">
                                  <p:stCondLst>
                                    <p:cond delay="400"/>
                                  </p:stCondLst>
                                  <p:childTnLst>
                                    <p:animMotion origin="layout" path="M 4.35516E-6 5.95238E-8 L 4.35516E-6 0.03544 " pathEditMode="relative" rAng="0" ptsTypes="AA">
                                      <p:cBhvr>
                                        <p:cTn id="64" dur="700" spd="-100000" fill="hold"/>
                                        <p:tgtEl>
                                          <p:spTgt spid="92"/>
                                        </p:tgtEl>
                                        <p:attrNameLst>
                                          <p:attrName>ppt_x</p:attrName>
                                          <p:attrName>ppt_y</p:attrName>
                                        </p:attrNameLst>
                                      </p:cBhvr>
                                      <p:rCtr x="0" y="1767"/>
                                    </p:animMotion>
                                  </p:childTnLst>
                                </p:cTn>
                              </p:par>
                              <p:par>
                                <p:cTn id="65" presetID="10" presetClass="entr" presetSubtype="0" fill="hold" grpId="0" nodeType="withEffect">
                                  <p:stCondLst>
                                    <p:cond delay="400"/>
                                  </p:stCondLst>
                                  <p:childTnLst>
                                    <p:set>
                                      <p:cBhvr>
                                        <p:cTn id="66" dur="1" fill="hold">
                                          <p:stCondLst>
                                            <p:cond delay="0"/>
                                          </p:stCondLst>
                                        </p:cTn>
                                        <p:tgtEl>
                                          <p:spTgt spid="91"/>
                                        </p:tgtEl>
                                        <p:attrNameLst>
                                          <p:attrName>style.visibility</p:attrName>
                                        </p:attrNameLst>
                                      </p:cBhvr>
                                      <p:to>
                                        <p:strVal val="visible"/>
                                      </p:to>
                                    </p:set>
                                    <p:animEffect transition="in" filter="fade">
                                      <p:cBhvr>
                                        <p:cTn id="67" dur="500"/>
                                        <p:tgtEl>
                                          <p:spTgt spid="91"/>
                                        </p:tgtEl>
                                      </p:cBhvr>
                                    </p:animEffect>
                                  </p:childTnLst>
                                </p:cTn>
                              </p:par>
                              <p:par>
                                <p:cTn id="68" presetID="42" presetClass="path" presetSubtype="0" decel="100000" fill="hold" grpId="1" nodeType="withEffect">
                                  <p:stCondLst>
                                    <p:cond delay="400"/>
                                  </p:stCondLst>
                                  <p:childTnLst>
                                    <p:animMotion origin="layout" path="M 4.35516E-6 -3.92857E-6 L 4.35516E-6 0.03544 " pathEditMode="relative" rAng="0" ptsTypes="AA">
                                      <p:cBhvr>
                                        <p:cTn id="69" dur="700" spd="-100000" fill="hold"/>
                                        <p:tgtEl>
                                          <p:spTgt spid="91"/>
                                        </p:tgtEl>
                                        <p:attrNameLst>
                                          <p:attrName>ppt_x</p:attrName>
                                          <p:attrName>ppt_y</p:attrName>
                                        </p:attrNameLst>
                                      </p:cBhvr>
                                      <p:rCtr x="0" y="1767"/>
                                    </p:animMotion>
                                  </p:childTnLst>
                                </p:cTn>
                              </p:par>
                              <p:par>
                                <p:cTn id="70" presetID="10" presetClass="entr" presetSubtype="0" fill="hold" grpId="0" nodeType="withEffect">
                                  <p:stCondLst>
                                    <p:cond delay="500"/>
                                  </p:stCondLst>
                                  <p:childTnLst>
                                    <p:set>
                                      <p:cBhvr>
                                        <p:cTn id="71" dur="1" fill="hold">
                                          <p:stCondLst>
                                            <p:cond delay="0"/>
                                          </p:stCondLst>
                                        </p:cTn>
                                        <p:tgtEl>
                                          <p:spTgt spid="64"/>
                                        </p:tgtEl>
                                        <p:attrNameLst>
                                          <p:attrName>style.visibility</p:attrName>
                                        </p:attrNameLst>
                                      </p:cBhvr>
                                      <p:to>
                                        <p:strVal val="visible"/>
                                      </p:to>
                                    </p:set>
                                    <p:animEffect transition="in" filter="fade">
                                      <p:cBhvr>
                                        <p:cTn id="72" dur="500"/>
                                        <p:tgtEl>
                                          <p:spTgt spid="64"/>
                                        </p:tgtEl>
                                      </p:cBhvr>
                                    </p:animEffect>
                                  </p:childTnLst>
                                </p:cTn>
                              </p:par>
                              <p:par>
                                <p:cTn id="73" presetID="42" presetClass="path" presetSubtype="0" decel="100000" fill="hold" grpId="1" nodeType="withEffect">
                                  <p:stCondLst>
                                    <p:cond delay="500"/>
                                  </p:stCondLst>
                                  <p:childTnLst>
                                    <p:animMotion origin="layout" path="M -2.57937E-7 -2.7381E-6 L -2.57937E-7 0.03544 " pathEditMode="relative" rAng="0" ptsTypes="AA">
                                      <p:cBhvr>
                                        <p:cTn id="74" dur="700" spd="-100000" fill="hold"/>
                                        <p:tgtEl>
                                          <p:spTgt spid="64"/>
                                        </p:tgtEl>
                                        <p:attrNameLst>
                                          <p:attrName>ppt_x</p:attrName>
                                          <p:attrName>ppt_y</p:attrName>
                                        </p:attrNameLst>
                                      </p:cBhvr>
                                      <p:rCtr x="0" y="1767"/>
                                    </p:animMotion>
                                  </p:childTnLst>
                                </p:cTn>
                              </p:par>
                              <p:par>
                                <p:cTn id="75" presetID="10" presetClass="entr" presetSubtype="0" fill="hold" nodeType="withEffect">
                                  <p:stCondLst>
                                    <p:cond delay="500"/>
                                  </p:stCondLst>
                                  <p:childTnLst>
                                    <p:set>
                                      <p:cBhvr>
                                        <p:cTn id="76" dur="1" fill="hold">
                                          <p:stCondLst>
                                            <p:cond delay="0"/>
                                          </p:stCondLst>
                                        </p:cTn>
                                        <p:tgtEl>
                                          <p:spTgt spid="94"/>
                                        </p:tgtEl>
                                        <p:attrNameLst>
                                          <p:attrName>style.visibility</p:attrName>
                                        </p:attrNameLst>
                                      </p:cBhvr>
                                      <p:to>
                                        <p:strVal val="visible"/>
                                      </p:to>
                                    </p:set>
                                    <p:animEffect transition="in" filter="fade">
                                      <p:cBhvr>
                                        <p:cTn id="77" dur="500"/>
                                        <p:tgtEl>
                                          <p:spTgt spid="94"/>
                                        </p:tgtEl>
                                      </p:cBhvr>
                                    </p:animEffect>
                                  </p:childTnLst>
                                </p:cTn>
                              </p:par>
                              <p:par>
                                <p:cTn id="78" presetID="42" presetClass="path" presetSubtype="0" decel="100000" fill="hold" nodeType="withEffect">
                                  <p:stCondLst>
                                    <p:cond delay="500"/>
                                  </p:stCondLst>
                                  <p:childTnLst>
                                    <p:animMotion origin="layout" path="M 4.77183E-6 2.2619E-6 L 4.77183E-6 0.03543 " pathEditMode="relative" rAng="0" ptsTypes="AA">
                                      <p:cBhvr>
                                        <p:cTn id="79" dur="700" spd="-100000" fill="hold"/>
                                        <p:tgtEl>
                                          <p:spTgt spid="94"/>
                                        </p:tgtEl>
                                        <p:attrNameLst>
                                          <p:attrName>ppt_x</p:attrName>
                                          <p:attrName>ppt_y</p:attrName>
                                        </p:attrNameLst>
                                      </p:cBhvr>
                                      <p:rCtr x="0" y="1767"/>
                                    </p:animMotion>
                                  </p:childTnLst>
                                </p:cTn>
                              </p:par>
                              <p:par>
                                <p:cTn id="80" presetID="10" presetClass="entr" presetSubtype="0" fill="hold" grpId="0" nodeType="withEffect">
                                  <p:stCondLst>
                                    <p:cond delay="500"/>
                                  </p:stCondLst>
                                  <p:childTnLst>
                                    <p:set>
                                      <p:cBhvr>
                                        <p:cTn id="81" dur="1" fill="hold">
                                          <p:stCondLst>
                                            <p:cond delay="0"/>
                                          </p:stCondLst>
                                        </p:cTn>
                                        <p:tgtEl>
                                          <p:spTgt spid="93"/>
                                        </p:tgtEl>
                                        <p:attrNameLst>
                                          <p:attrName>style.visibility</p:attrName>
                                        </p:attrNameLst>
                                      </p:cBhvr>
                                      <p:to>
                                        <p:strVal val="visible"/>
                                      </p:to>
                                    </p:set>
                                    <p:animEffect transition="in" filter="fade">
                                      <p:cBhvr>
                                        <p:cTn id="82" dur="500"/>
                                        <p:tgtEl>
                                          <p:spTgt spid="93"/>
                                        </p:tgtEl>
                                      </p:cBhvr>
                                    </p:animEffect>
                                  </p:childTnLst>
                                </p:cTn>
                              </p:par>
                              <p:par>
                                <p:cTn id="83" presetID="42" presetClass="path" presetSubtype="0" decel="100000" fill="hold" grpId="1" nodeType="withEffect">
                                  <p:stCondLst>
                                    <p:cond delay="500"/>
                                  </p:stCondLst>
                                  <p:childTnLst>
                                    <p:animMotion origin="layout" path="M -4.22619E-6 -3.92857E-6 L -4.22619E-6 0.03544 " pathEditMode="relative" rAng="0" ptsTypes="AA">
                                      <p:cBhvr>
                                        <p:cTn id="84" dur="700" spd="-100000" fill="hold"/>
                                        <p:tgtEl>
                                          <p:spTgt spid="93"/>
                                        </p:tgtEl>
                                        <p:attrNameLst>
                                          <p:attrName>ppt_x</p:attrName>
                                          <p:attrName>ppt_y</p:attrName>
                                        </p:attrNameLst>
                                      </p:cBhvr>
                                      <p:rCtr x="0" y="1767"/>
                                    </p:animMotion>
                                  </p:childTnLst>
                                </p:cTn>
                              </p:par>
                              <p:par>
                                <p:cTn id="85" presetID="10" presetClass="entr" presetSubtype="0" fill="hold" grpId="0" nodeType="withEffect">
                                  <p:stCondLst>
                                    <p:cond delay="600"/>
                                  </p:stCondLst>
                                  <p:childTnLst>
                                    <p:set>
                                      <p:cBhvr>
                                        <p:cTn id="86" dur="1" fill="hold">
                                          <p:stCondLst>
                                            <p:cond delay="0"/>
                                          </p:stCondLst>
                                        </p:cTn>
                                        <p:tgtEl>
                                          <p:spTgt spid="65"/>
                                        </p:tgtEl>
                                        <p:attrNameLst>
                                          <p:attrName>style.visibility</p:attrName>
                                        </p:attrNameLst>
                                      </p:cBhvr>
                                      <p:to>
                                        <p:strVal val="visible"/>
                                      </p:to>
                                    </p:set>
                                    <p:animEffect transition="in" filter="fade">
                                      <p:cBhvr>
                                        <p:cTn id="87" dur="500"/>
                                        <p:tgtEl>
                                          <p:spTgt spid="65"/>
                                        </p:tgtEl>
                                      </p:cBhvr>
                                    </p:animEffect>
                                  </p:childTnLst>
                                </p:cTn>
                              </p:par>
                              <p:par>
                                <p:cTn id="88" presetID="42" presetClass="path" presetSubtype="0" decel="100000" fill="hold" grpId="1" nodeType="withEffect">
                                  <p:stCondLst>
                                    <p:cond delay="600"/>
                                  </p:stCondLst>
                                  <p:childTnLst>
                                    <p:animMotion origin="layout" path="M 1.78571E-7 -2.7381E-6 L 1.78571E-7 0.03544 " pathEditMode="relative" rAng="0" ptsTypes="AA">
                                      <p:cBhvr>
                                        <p:cTn id="89" dur="700" spd="-100000" fill="hold"/>
                                        <p:tgtEl>
                                          <p:spTgt spid="65"/>
                                        </p:tgtEl>
                                        <p:attrNameLst>
                                          <p:attrName>ppt_x</p:attrName>
                                          <p:attrName>ppt_y</p:attrName>
                                        </p:attrNameLst>
                                      </p:cBhvr>
                                      <p:rCtr x="0" y="1767"/>
                                    </p:animMotion>
                                  </p:childTnLst>
                                </p:cTn>
                              </p:par>
                              <p:par>
                                <p:cTn id="90" presetID="10" presetClass="entr" presetSubtype="0" fill="hold" nodeType="withEffect">
                                  <p:stCondLst>
                                    <p:cond delay="600"/>
                                  </p:stCondLst>
                                  <p:childTnLst>
                                    <p:set>
                                      <p:cBhvr>
                                        <p:cTn id="91" dur="1" fill="hold">
                                          <p:stCondLst>
                                            <p:cond delay="0"/>
                                          </p:stCondLst>
                                        </p:cTn>
                                        <p:tgtEl>
                                          <p:spTgt spid="90"/>
                                        </p:tgtEl>
                                        <p:attrNameLst>
                                          <p:attrName>style.visibility</p:attrName>
                                        </p:attrNameLst>
                                      </p:cBhvr>
                                      <p:to>
                                        <p:strVal val="visible"/>
                                      </p:to>
                                    </p:set>
                                    <p:animEffect transition="in" filter="fade">
                                      <p:cBhvr>
                                        <p:cTn id="92" dur="500"/>
                                        <p:tgtEl>
                                          <p:spTgt spid="90"/>
                                        </p:tgtEl>
                                      </p:cBhvr>
                                    </p:animEffect>
                                  </p:childTnLst>
                                </p:cTn>
                              </p:par>
                              <p:par>
                                <p:cTn id="93" presetID="42" presetClass="path" presetSubtype="0" decel="100000" fill="hold" nodeType="withEffect">
                                  <p:stCondLst>
                                    <p:cond delay="600"/>
                                  </p:stCondLst>
                                  <p:childTnLst>
                                    <p:animMotion origin="layout" path="M -3.80952E-6 1.19048E-7 L -3.80952E-6 0.03544 " pathEditMode="relative" rAng="0" ptsTypes="AA">
                                      <p:cBhvr>
                                        <p:cTn id="94" dur="700" spd="-100000" fill="hold"/>
                                        <p:tgtEl>
                                          <p:spTgt spid="90"/>
                                        </p:tgtEl>
                                        <p:attrNameLst>
                                          <p:attrName>ppt_x</p:attrName>
                                          <p:attrName>ppt_y</p:attrName>
                                        </p:attrNameLst>
                                      </p:cBhvr>
                                      <p:rCtr x="0" y="1767"/>
                                    </p:animMotion>
                                  </p:childTnLst>
                                </p:cTn>
                              </p:par>
                              <p:par>
                                <p:cTn id="95" presetID="10" presetClass="entr" presetSubtype="0" fill="hold" grpId="0" nodeType="withEffect">
                                  <p:stCondLst>
                                    <p:cond delay="600"/>
                                  </p:stCondLst>
                                  <p:childTnLst>
                                    <p:set>
                                      <p:cBhvr>
                                        <p:cTn id="96" dur="1" fill="hold">
                                          <p:stCondLst>
                                            <p:cond delay="0"/>
                                          </p:stCondLst>
                                        </p:cTn>
                                        <p:tgtEl>
                                          <p:spTgt spid="89"/>
                                        </p:tgtEl>
                                        <p:attrNameLst>
                                          <p:attrName>style.visibility</p:attrName>
                                        </p:attrNameLst>
                                      </p:cBhvr>
                                      <p:to>
                                        <p:strVal val="visible"/>
                                      </p:to>
                                    </p:set>
                                    <p:animEffect transition="in" filter="fade">
                                      <p:cBhvr>
                                        <p:cTn id="97" dur="500"/>
                                        <p:tgtEl>
                                          <p:spTgt spid="89"/>
                                        </p:tgtEl>
                                      </p:cBhvr>
                                    </p:animEffect>
                                  </p:childTnLst>
                                </p:cTn>
                              </p:par>
                              <p:par>
                                <p:cTn id="98" presetID="42" presetClass="path" presetSubtype="0" decel="100000" fill="hold" grpId="1" nodeType="withEffect">
                                  <p:stCondLst>
                                    <p:cond delay="600"/>
                                  </p:stCondLst>
                                  <p:childTnLst>
                                    <p:animMotion origin="layout" path="M -3.80952E-6 -3.92857E-6 L -3.80952E-6 0.03544 " pathEditMode="relative" rAng="0" ptsTypes="AA">
                                      <p:cBhvr>
                                        <p:cTn id="99" dur="700" spd="-100000" fill="hold"/>
                                        <p:tgtEl>
                                          <p:spTgt spid="89"/>
                                        </p:tgtEl>
                                        <p:attrNameLst>
                                          <p:attrName>ppt_x</p:attrName>
                                          <p:attrName>ppt_y</p:attrName>
                                        </p:attrNameLst>
                                      </p:cBhvr>
                                      <p:rCtr x="0" y="1767"/>
                                    </p:animMotion>
                                  </p:childTnLst>
                                </p:cTn>
                              </p:par>
                              <p:par>
                                <p:cTn id="100" presetID="10" presetClass="entr" presetSubtype="0" fill="hold" nodeType="withEffect">
                                  <p:stCondLst>
                                    <p:cond delay="700"/>
                                  </p:stCondLst>
                                  <p:childTnLst>
                                    <p:set>
                                      <p:cBhvr>
                                        <p:cTn id="101" dur="1" fill="hold">
                                          <p:stCondLst>
                                            <p:cond delay="0"/>
                                          </p:stCondLst>
                                        </p:cTn>
                                        <p:tgtEl>
                                          <p:spTgt spid="111"/>
                                        </p:tgtEl>
                                        <p:attrNameLst>
                                          <p:attrName>style.visibility</p:attrName>
                                        </p:attrNameLst>
                                      </p:cBhvr>
                                      <p:to>
                                        <p:strVal val="visible"/>
                                      </p:to>
                                    </p:set>
                                    <p:animEffect transition="in" filter="fade">
                                      <p:cBhvr>
                                        <p:cTn id="102" dur="500"/>
                                        <p:tgtEl>
                                          <p:spTgt spid="111"/>
                                        </p:tgtEl>
                                      </p:cBhvr>
                                    </p:animEffect>
                                  </p:childTnLst>
                                </p:cTn>
                              </p:par>
                              <p:par>
                                <p:cTn id="103" presetID="42" presetClass="path" presetSubtype="0" decel="100000" fill="hold" nodeType="withEffect">
                                  <p:stCondLst>
                                    <p:cond delay="700"/>
                                  </p:stCondLst>
                                  <p:childTnLst>
                                    <p:animMotion origin="layout" path="M -2.91667E-6 3.7037E-6 L -2.91667E-6 0.03541 " pathEditMode="relative" rAng="0" ptsTypes="AA">
                                      <p:cBhvr>
                                        <p:cTn id="104" dur="700" spd="-100000" fill="hold"/>
                                        <p:tgtEl>
                                          <p:spTgt spid="1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2" grpId="1" animBg="1"/>
      <p:bldP spid="63" grpId="0" animBg="1"/>
      <p:bldP spid="63" grpId="1" animBg="1"/>
      <p:bldP spid="64" grpId="0" animBg="1"/>
      <p:bldP spid="64" grpId="1" animBg="1"/>
      <p:bldP spid="65" grpId="0" animBg="1"/>
      <p:bldP spid="65" grpId="1" animBg="1"/>
      <p:bldP spid="77" grpId="0"/>
      <p:bldP spid="77" grpId="1"/>
      <p:bldP spid="76" grpId="0" animBg="1"/>
      <p:bldP spid="76" grpId="1" animBg="1"/>
      <p:bldP spid="95" grpId="0"/>
      <p:bldP spid="95" grpId="1"/>
      <p:bldP spid="91" grpId="0"/>
      <p:bldP spid="91" grpId="1"/>
      <p:bldP spid="93" grpId="0"/>
      <p:bldP spid="93" grpId="1"/>
      <p:bldP spid="89" grpId="0"/>
      <p:bldP spid="89"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6359A-7CE8-21BB-9A47-606E1623438E}"/>
            </a:ext>
          </a:extLst>
        </p:cNvPr>
        <p:cNvGrpSpPr/>
        <p:nvPr/>
      </p:nvGrpSpPr>
      <p:grpSpPr>
        <a:xfrm>
          <a:off x="0" y="0"/>
          <a:ext cx="0" cy="0"/>
          <a:chOff x="0" y="0"/>
          <a:chExt cx="0" cy="0"/>
        </a:xfrm>
      </p:grpSpPr>
      <p:sp>
        <p:nvSpPr>
          <p:cNvPr id="144" name="Text Placeholder 20">
            <a:extLst>
              <a:ext uri="{FF2B5EF4-FFF2-40B4-BE49-F238E27FC236}">
                <a16:creationId xmlns:a16="http://schemas.microsoft.com/office/drawing/2014/main" id="{D5A0F17C-931E-8304-0E00-845E44F8027E}"/>
              </a:ext>
              <a:ext uri="{C183D7F6-B498-43B3-948B-1728B52AA6E4}">
                <adec:decorative xmlns:adec="http://schemas.microsoft.com/office/drawing/2017/decorative" val="0"/>
              </a:ext>
            </a:extLst>
          </p:cNvPr>
          <p:cNvSpPr txBox="1">
            <a:spLocks noGrp="1"/>
          </p:cNvSpPr>
          <p:nvPr>
            <p:ph type="title" idx="4294967295"/>
          </p:nvPr>
        </p:nvSpPr>
        <p:spPr>
          <a:xfrm>
            <a:off x="5100206" y="312161"/>
            <a:ext cx="2865588" cy="698354"/>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800" b="0" i="0" u="none" strike="noStrike" kern="0" cap="none" spc="0" normalizeH="0" baseline="0" noProof="0">
                <a:ln>
                  <a:noFill/>
                </a:ln>
                <a:solidFill>
                  <a:srgbClr val="FFFFFF"/>
                </a:solidFill>
                <a:effectLst/>
                <a:uLnTx/>
                <a:uFillTx/>
                <a:latin typeface="Segoe UI Semibold"/>
                <a:ea typeface="+mn-ea"/>
                <a:cs typeface="Segoe UI Semibold"/>
              </a:rPr>
              <a:t>Azure AI Foundry</a:t>
            </a:r>
            <a:endParaRPr kumimoji="0" lang="en-US" sz="2800" b="0" i="0" u="none" strike="noStrike" kern="1200" cap="none" spc="0" normalizeH="0" baseline="0" noProof="0">
              <a:ln>
                <a:noFill/>
              </a:ln>
              <a:solidFill>
                <a:srgbClr val="FFFFFF"/>
              </a:solidFill>
              <a:effectLst/>
              <a:uLnTx/>
              <a:uFillTx/>
              <a:latin typeface="Segoe UI Semibold"/>
              <a:ea typeface="+mn-ea"/>
              <a:cs typeface="Segoe UI Light" panose="020B0502040204020203" pitchFamily="34" charset="0"/>
            </a:endParaRPr>
          </a:p>
        </p:txBody>
      </p:sp>
      <p:pic>
        <p:nvPicPr>
          <p:cNvPr id="145" name="Graphic 144">
            <a:extLst>
              <a:ext uri="{FF2B5EF4-FFF2-40B4-BE49-F238E27FC236}">
                <a16:creationId xmlns:a16="http://schemas.microsoft.com/office/drawing/2014/main" id="{1B52B9F1-07AB-26EF-CF4A-B7B0EFDEFA8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26206" y="411864"/>
            <a:ext cx="621656" cy="598651"/>
          </a:xfrm>
          <a:prstGeom prst="rect">
            <a:avLst/>
          </a:prstGeom>
        </p:spPr>
      </p:pic>
      <p:sp>
        <p:nvSpPr>
          <p:cNvPr id="75" name="Rectangle: Rounded Corners 74">
            <a:extLst>
              <a:ext uri="{FF2B5EF4-FFF2-40B4-BE49-F238E27FC236}">
                <a16:creationId xmlns:a16="http://schemas.microsoft.com/office/drawing/2014/main" id="{948363C2-4F10-8E76-DB66-66DDB41AD786}"/>
              </a:ext>
              <a:ext uri="{C183D7F6-B498-43B3-948B-1728B52AA6E4}">
                <adec:decorative xmlns:adec="http://schemas.microsoft.com/office/drawing/2017/decorative" val="1"/>
              </a:ext>
            </a:extLst>
          </p:cNvPr>
          <p:cNvSpPr/>
          <p:nvPr/>
        </p:nvSpPr>
        <p:spPr bwMode="auto">
          <a:xfrm>
            <a:off x="428360" y="1172569"/>
            <a:ext cx="11338524" cy="4921147"/>
          </a:xfrm>
          <a:prstGeom prst="roundRect">
            <a:avLst>
              <a:gd name="adj" fmla="val 3023"/>
            </a:avLst>
          </a:prstGeom>
          <a:ln w="12700"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aphicFrame>
        <p:nvGraphicFramePr>
          <p:cNvPr id="151" name="Table 150">
            <a:extLst>
              <a:ext uri="{FF2B5EF4-FFF2-40B4-BE49-F238E27FC236}">
                <a16:creationId xmlns:a16="http://schemas.microsoft.com/office/drawing/2014/main" id="{AB61B56A-9B28-CC7A-76FC-57E7232D16C3}"/>
              </a:ext>
            </a:extLst>
          </p:cNvPr>
          <p:cNvGraphicFramePr>
            <a:graphicFrameLocks noGrp="1"/>
          </p:cNvGraphicFramePr>
          <p:nvPr/>
        </p:nvGraphicFramePr>
        <p:xfrm>
          <a:off x="736640" y="1335840"/>
          <a:ext cx="2267316" cy="2334491"/>
        </p:xfrm>
        <a:graphic>
          <a:graphicData uri="http://schemas.openxmlformats.org/drawingml/2006/table">
            <a:tbl>
              <a:tblPr firstRow="1" bandRow="1">
                <a:effectLst>
                  <a:outerShdw blurRad="152400" dist="38100" dir="2700000" algn="tl" rotWithShape="0">
                    <a:prstClr val="black">
                      <a:alpha val="20000"/>
                    </a:prstClr>
                  </a:outerShdw>
                </a:effectLst>
                <a:tableStyleId>{2D5ABB26-0587-4C30-8999-92F81FD0307C}</a:tableStyleId>
              </a:tblPr>
              <a:tblGrid>
                <a:gridCol w="335757">
                  <a:extLst>
                    <a:ext uri="{9D8B030D-6E8A-4147-A177-3AD203B41FA5}">
                      <a16:colId xmlns:a16="http://schemas.microsoft.com/office/drawing/2014/main" val="899803852"/>
                    </a:ext>
                  </a:extLst>
                </a:gridCol>
                <a:gridCol w="797901">
                  <a:extLst>
                    <a:ext uri="{9D8B030D-6E8A-4147-A177-3AD203B41FA5}">
                      <a16:colId xmlns:a16="http://schemas.microsoft.com/office/drawing/2014/main" val="3493185966"/>
                    </a:ext>
                  </a:extLst>
                </a:gridCol>
                <a:gridCol w="326762">
                  <a:extLst>
                    <a:ext uri="{9D8B030D-6E8A-4147-A177-3AD203B41FA5}">
                      <a16:colId xmlns:a16="http://schemas.microsoft.com/office/drawing/2014/main" val="1803358789"/>
                    </a:ext>
                  </a:extLst>
                </a:gridCol>
                <a:gridCol w="806896">
                  <a:extLst>
                    <a:ext uri="{9D8B030D-6E8A-4147-A177-3AD203B41FA5}">
                      <a16:colId xmlns:a16="http://schemas.microsoft.com/office/drawing/2014/main" val="2297252493"/>
                    </a:ext>
                  </a:extLst>
                </a:gridCol>
              </a:tblGrid>
              <a:tr h="369488">
                <a:tc gridSpan="4">
                  <a:txBody>
                    <a:bodyPr/>
                    <a:lstStyle/>
                    <a:p>
                      <a:pPr algn="ctr"/>
                      <a:r>
                        <a:rPr lang="en-US" sz="1000">
                          <a:solidFill>
                            <a:schemeClr val="tx2"/>
                          </a:solidFill>
                          <a:latin typeface="+mj-lt"/>
                        </a:rPr>
                        <a:t>Ingest data</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hMerge="1">
                  <a:txBody>
                    <a:bodyPr/>
                    <a:lstStyle/>
                    <a:p>
                      <a:pPr algn="ctr"/>
                      <a:endParaRPr lang="en-US" sz="1000"/>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pPr algn="ctr"/>
                      <a:endParaRPr lang="en-US" sz="1000">
                        <a:solidFill>
                          <a:schemeClr val="tx2"/>
                        </a:solidFill>
                        <a:latin typeface="+mj-lt"/>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hMerge="1">
                  <a:txBody>
                    <a:bodyPr/>
                    <a:lstStyle/>
                    <a:p>
                      <a:pPr algn="ctr"/>
                      <a:endParaRPr lang="en-US" sz="1000">
                        <a:solidFill>
                          <a:schemeClr val="tx2"/>
                        </a:solidFill>
                        <a:latin typeface="+mj-lt"/>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2231785524"/>
                  </a:ext>
                </a:extLst>
              </a:tr>
              <a:tr h="503847">
                <a:tc>
                  <a:txBody>
                    <a:bodyPr/>
                    <a:lstStyle/>
                    <a:p>
                      <a:pPr algn="l"/>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a:t>Microsoft Fabric</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endParaRPr lang="en-US" sz="800"/>
                    </a:p>
                  </a:txBody>
                  <a:tcPr marL="0" marR="0" marT="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a:t>Azure SQL Database</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3698261653"/>
                  </a:ext>
                </a:extLst>
              </a:tr>
              <a:tr h="503847">
                <a:tc>
                  <a:txBody>
                    <a:bodyPr/>
                    <a:lstStyle/>
                    <a:p>
                      <a:pPr algn="l"/>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a:t>Cosmos DB</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endParaRPr lang="en-US" sz="800"/>
                    </a:p>
                  </a:txBody>
                  <a:tcPr marL="0" marR="0" marT="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a:t>Azure AI Search</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3767706648"/>
                  </a:ext>
                </a:extLst>
              </a:tr>
              <a:tr h="352693">
                <a:tc>
                  <a:txBody>
                    <a:bodyPr/>
                    <a:lstStyle/>
                    <a:p>
                      <a:pPr algn="l"/>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a:t>Azure Redis</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endParaRPr lang="en-US" sz="800"/>
                    </a:p>
                  </a:txBody>
                  <a:tcPr marL="0" marR="0" marT="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a:t>SharePoint</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2265073569"/>
                  </a:ext>
                </a:extLst>
              </a:tr>
              <a:tr h="604616">
                <a:tc>
                  <a:txBody>
                    <a:bodyPr/>
                    <a:lstStyle/>
                    <a:p>
                      <a:pPr algn="l">
                        <a:spcAft>
                          <a:spcPts val="1200"/>
                        </a:spcAft>
                      </a:pPr>
                      <a:endParaRPr lang="en-US" sz="900"/>
                    </a:p>
                  </a:txBody>
                  <a:tcPr marT="9144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spcAft>
                          <a:spcPts val="1200"/>
                        </a:spcAft>
                      </a:pPr>
                      <a:r>
                        <a:rPr lang="en-US" sz="900"/>
                        <a:t>Bing</a:t>
                      </a:r>
                    </a:p>
                  </a:txBody>
                  <a:tcPr marT="9144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spcAft>
                          <a:spcPts val="1200"/>
                        </a:spcAft>
                      </a:pPr>
                      <a:endParaRPr lang="en-US" sz="800"/>
                    </a:p>
                  </a:txBody>
                  <a:tcPr marL="0" marR="0" marT="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marL="0" marR="0" lvl="0" indent="0" algn="l" defTabSz="932742" rtl="0" eaLnBrk="1" fontAlgn="auto" latinLnBrk="0" hangingPunct="1">
                        <a:lnSpc>
                          <a:spcPct val="100000"/>
                        </a:lnSpc>
                        <a:spcBef>
                          <a:spcPts val="0"/>
                        </a:spcBef>
                        <a:spcAft>
                          <a:spcPts val="1200"/>
                        </a:spcAft>
                        <a:buClrTx/>
                        <a:buSzTx/>
                        <a:buFontTx/>
                        <a:buNone/>
                        <a:tabLst/>
                        <a:defRPr/>
                      </a:pPr>
                      <a:r>
                        <a:rPr lang="en-US" sz="900"/>
                        <a:t>OSS Databases</a:t>
                      </a:r>
                    </a:p>
                  </a:txBody>
                  <a:tcPr marT="9144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1430588377"/>
                  </a:ext>
                </a:extLst>
              </a:tr>
            </a:tbl>
          </a:graphicData>
        </a:graphic>
      </p:graphicFrame>
      <p:pic>
        <p:nvPicPr>
          <p:cNvPr id="153" name="Graphic 152">
            <a:extLst>
              <a:ext uri="{FF2B5EF4-FFF2-40B4-BE49-F238E27FC236}">
                <a16:creationId xmlns:a16="http://schemas.microsoft.com/office/drawing/2014/main" id="{FC3E9A64-EF8D-A0E7-D21A-C2727C7B925A}"/>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2163" y="1828306"/>
            <a:ext cx="228600" cy="228600"/>
          </a:xfrm>
          <a:prstGeom prst="rect">
            <a:avLst/>
          </a:prstGeom>
        </p:spPr>
      </p:pic>
      <p:pic>
        <p:nvPicPr>
          <p:cNvPr id="154" name="Graphic 153">
            <a:extLst>
              <a:ext uri="{FF2B5EF4-FFF2-40B4-BE49-F238E27FC236}">
                <a16:creationId xmlns:a16="http://schemas.microsoft.com/office/drawing/2014/main" id="{65B9CB25-DF94-B754-96FB-3889D1102BB8}"/>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71755" y="1828306"/>
            <a:ext cx="228600" cy="228600"/>
          </a:xfrm>
          <a:prstGeom prst="rect">
            <a:avLst/>
          </a:prstGeom>
        </p:spPr>
      </p:pic>
      <p:pic>
        <p:nvPicPr>
          <p:cNvPr id="155" name="Graphic 154">
            <a:extLst>
              <a:ext uri="{FF2B5EF4-FFF2-40B4-BE49-F238E27FC236}">
                <a16:creationId xmlns:a16="http://schemas.microsoft.com/office/drawing/2014/main" id="{CDAB2E05-9AF0-FA30-B8C6-0A49A4D5D676}"/>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2163" y="2333687"/>
            <a:ext cx="228600" cy="228600"/>
          </a:xfrm>
          <a:prstGeom prst="rect">
            <a:avLst/>
          </a:prstGeom>
        </p:spPr>
      </p:pic>
      <p:pic>
        <p:nvPicPr>
          <p:cNvPr id="156" name="Graphic 155">
            <a:extLst>
              <a:ext uri="{FF2B5EF4-FFF2-40B4-BE49-F238E27FC236}">
                <a16:creationId xmlns:a16="http://schemas.microsoft.com/office/drawing/2014/main" id="{C87247FD-276C-5199-F1AC-441E96F82CC3}"/>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72163" y="2762556"/>
            <a:ext cx="228600" cy="228600"/>
          </a:xfrm>
          <a:prstGeom prst="rect">
            <a:avLst/>
          </a:prstGeom>
        </p:spPr>
      </p:pic>
      <p:pic>
        <p:nvPicPr>
          <p:cNvPr id="178" name="Graphic 177">
            <a:extLst>
              <a:ext uri="{FF2B5EF4-FFF2-40B4-BE49-F238E27FC236}">
                <a16:creationId xmlns:a16="http://schemas.microsoft.com/office/drawing/2014/main" id="{5D45861D-C1A8-CDF0-736B-002C9879790F}"/>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10784" y="3204659"/>
            <a:ext cx="151358" cy="228600"/>
          </a:xfrm>
          <a:prstGeom prst="rect">
            <a:avLst/>
          </a:prstGeom>
        </p:spPr>
      </p:pic>
      <p:pic>
        <p:nvPicPr>
          <p:cNvPr id="179" name="Picture 178">
            <a:extLst>
              <a:ext uri="{FF2B5EF4-FFF2-40B4-BE49-F238E27FC236}">
                <a16:creationId xmlns:a16="http://schemas.microsoft.com/office/drawing/2014/main" id="{735F804D-90EA-3F43-9A46-7F374314DD9B}"/>
              </a:ext>
              <a:ext uri="{C183D7F6-B498-43B3-948B-1728B52AA6E4}">
                <adec:decorative xmlns:adec="http://schemas.microsoft.com/office/drawing/2017/decorative" val="1"/>
              </a:ext>
            </a:extLst>
          </p:cNvPr>
          <p:cNvPicPr>
            <a:picLocks noChangeAspect="1"/>
          </p:cNvPicPr>
          <p:nvPr/>
        </p:nvPicPr>
        <p:blipFill rotWithShape="1">
          <a:blip r:embed="rId15">
            <a:extLst>
              <a:ext uri="{28A0092B-C50C-407E-A947-70E740481C1C}">
                <a14:useLocalDpi xmlns:a14="http://schemas.microsoft.com/office/drawing/2010/main" val="0"/>
              </a:ext>
            </a:extLst>
          </a:blip>
          <a:srcRect l="23376" t="24055" r="24743" b="23997"/>
          <a:stretch/>
        </p:blipFill>
        <p:spPr>
          <a:xfrm>
            <a:off x="1971755" y="2762406"/>
            <a:ext cx="228600" cy="228900"/>
          </a:xfrm>
          <a:prstGeom prst="rect">
            <a:avLst/>
          </a:prstGeom>
        </p:spPr>
      </p:pic>
      <p:pic>
        <p:nvPicPr>
          <p:cNvPr id="181" name="Graphic 180">
            <a:extLst>
              <a:ext uri="{FF2B5EF4-FFF2-40B4-BE49-F238E27FC236}">
                <a16:creationId xmlns:a16="http://schemas.microsoft.com/office/drawing/2014/main" id="{D1A9A9B8-7024-3830-379C-1B8953C4D19A}"/>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71755" y="3204659"/>
            <a:ext cx="228600" cy="228600"/>
          </a:xfrm>
          <a:prstGeom prst="rect">
            <a:avLst/>
          </a:prstGeom>
        </p:spPr>
      </p:pic>
      <p:sp>
        <p:nvSpPr>
          <p:cNvPr id="10" name="Rounded Rectangle 9">
            <a:extLst>
              <a:ext uri="{FF2B5EF4-FFF2-40B4-BE49-F238E27FC236}">
                <a16:creationId xmlns:a16="http://schemas.microsoft.com/office/drawing/2014/main" id="{8ECF1804-B410-9A62-7058-8EB8E46128AD}"/>
              </a:ext>
              <a:ext uri="{C183D7F6-B498-43B3-948B-1728B52AA6E4}">
                <adec:decorative xmlns:adec="http://schemas.microsoft.com/office/drawing/2017/decorative" val="1"/>
              </a:ext>
            </a:extLst>
          </p:cNvPr>
          <p:cNvSpPr/>
          <p:nvPr/>
        </p:nvSpPr>
        <p:spPr bwMode="auto">
          <a:xfrm>
            <a:off x="680685" y="1332210"/>
            <a:ext cx="2333978" cy="2406571"/>
          </a:xfrm>
          <a:prstGeom prst="roundRect">
            <a:avLst>
              <a:gd name="adj" fmla="val 6873"/>
            </a:avLst>
          </a:prstGeom>
          <a:noFill/>
          <a:ln w="12700" cap="rnd">
            <a:solidFill>
              <a:srgbClr val="65707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3" name="Picture 2">
            <a:extLst>
              <a:ext uri="{FF2B5EF4-FFF2-40B4-BE49-F238E27FC236}">
                <a16:creationId xmlns:a16="http://schemas.microsoft.com/office/drawing/2014/main" id="{50CC63B5-36B3-ABA0-72A1-DB8763AA5E3F}"/>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967752" y="2312822"/>
            <a:ext cx="260035" cy="260035"/>
          </a:xfrm>
          <a:prstGeom prst="rect">
            <a:avLst/>
          </a:prstGeom>
        </p:spPr>
      </p:pic>
      <p:graphicFrame>
        <p:nvGraphicFramePr>
          <p:cNvPr id="152" name="Table 151">
            <a:extLst>
              <a:ext uri="{FF2B5EF4-FFF2-40B4-BE49-F238E27FC236}">
                <a16:creationId xmlns:a16="http://schemas.microsoft.com/office/drawing/2014/main" id="{444DC97E-C175-5DD2-D861-3DBEAF314D63}"/>
              </a:ext>
            </a:extLst>
          </p:cNvPr>
          <p:cNvGraphicFramePr>
            <a:graphicFrameLocks noGrp="1"/>
          </p:cNvGraphicFramePr>
          <p:nvPr/>
        </p:nvGraphicFramePr>
        <p:xfrm>
          <a:off x="729497" y="3898932"/>
          <a:ext cx="2269716" cy="1707091"/>
        </p:xfrm>
        <a:graphic>
          <a:graphicData uri="http://schemas.openxmlformats.org/drawingml/2006/table">
            <a:tbl>
              <a:tblPr firstRow="1" bandRow="1">
                <a:effectLst>
                  <a:outerShdw blurRad="152400" dist="38100" dir="2700000" algn="tl" rotWithShape="0">
                    <a:prstClr val="black">
                      <a:alpha val="20000"/>
                    </a:prstClr>
                  </a:outerShdw>
                </a:effectLst>
                <a:tableStyleId>{2D5ABB26-0587-4C30-8999-92F81FD0307C}</a:tableStyleId>
              </a:tblPr>
              <a:tblGrid>
                <a:gridCol w="329252">
                  <a:extLst>
                    <a:ext uri="{9D8B030D-6E8A-4147-A177-3AD203B41FA5}">
                      <a16:colId xmlns:a16="http://schemas.microsoft.com/office/drawing/2014/main" val="1758445865"/>
                    </a:ext>
                  </a:extLst>
                </a:gridCol>
                <a:gridCol w="814317">
                  <a:extLst>
                    <a:ext uri="{9D8B030D-6E8A-4147-A177-3AD203B41FA5}">
                      <a16:colId xmlns:a16="http://schemas.microsoft.com/office/drawing/2014/main" val="899803852"/>
                    </a:ext>
                  </a:extLst>
                </a:gridCol>
                <a:gridCol w="327546">
                  <a:extLst>
                    <a:ext uri="{9D8B030D-6E8A-4147-A177-3AD203B41FA5}">
                      <a16:colId xmlns:a16="http://schemas.microsoft.com/office/drawing/2014/main" val="1339659713"/>
                    </a:ext>
                  </a:extLst>
                </a:gridCol>
                <a:gridCol w="798601">
                  <a:extLst>
                    <a:ext uri="{9D8B030D-6E8A-4147-A177-3AD203B41FA5}">
                      <a16:colId xmlns:a16="http://schemas.microsoft.com/office/drawing/2014/main" val="3493185966"/>
                    </a:ext>
                  </a:extLst>
                </a:gridCol>
              </a:tblGrid>
              <a:tr h="375560">
                <a:tc gridSpan="4">
                  <a:txBody>
                    <a:bodyPr/>
                    <a:lstStyle/>
                    <a:p>
                      <a:pPr algn="ctr"/>
                      <a:r>
                        <a:rPr lang="en-US" sz="1000">
                          <a:solidFill>
                            <a:schemeClr val="tx2"/>
                          </a:solidFill>
                          <a:latin typeface="+mj-lt"/>
                        </a:rPr>
                        <a:t>Provision cloud resources </a:t>
                      </a:r>
                    </a:p>
                  </a:txBody>
                  <a:tcPr marT="91440" marB="9144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hMerge="1">
                  <a:txBody>
                    <a:bodyPr/>
                    <a:lstStyle/>
                    <a:p>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hMerge="1">
                  <a:txBody>
                    <a:bodyPr/>
                    <a:lstStyle/>
                    <a:p>
                      <a:endParaRPr lang="en-US"/>
                    </a:p>
                  </a:txBody>
                  <a:tcPr/>
                </a:tc>
                <a:tc hMerge="1">
                  <a:txBody>
                    <a:bodyPr/>
                    <a:lstStyle/>
                    <a:p>
                      <a:pPr algn="ctr"/>
                      <a:endParaRPr lang="en-US" sz="1000"/>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7707143"/>
                  </a:ext>
                </a:extLst>
              </a:tr>
              <a:tr h="358489">
                <a:tc>
                  <a:txBody>
                    <a:bodyPr/>
                    <a:lstStyle/>
                    <a:p>
                      <a:pPr algn="ctr"/>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a:t>Compute</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a:t>Storage</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3698261653"/>
                  </a:ext>
                </a:extLst>
              </a:tr>
              <a:tr h="358489">
                <a:tc>
                  <a:txBody>
                    <a:bodyPr/>
                    <a:lstStyle/>
                    <a:p>
                      <a:pPr algn="ctr"/>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a:t>Data</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a:t>Identity</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3767706648"/>
                  </a:ext>
                </a:extLst>
              </a:tr>
              <a:tr h="614553">
                <a:tc>
                  <a:txBody>
                    <a:bodyPr/>
                    <a:lstStyle/>
                    <a:p>
                      <a:pPr algn="ctr"/>
                      <a:endParaRPr lang="en-US" sz="900"/>
                    </a:p>
                  </a:txBody>
                  <a:tcPr marT="9144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a:t>App Hosting</a:t>
                      </a:r>
                    </a:p>
                  </a:txBody>
                  <a:tcPr marT="9144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endParaRPr lang="en-US" sz="900"/>
                    </a:p>
                  </a:txBody>
                  <a:tcPr marT="9144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a:t>AI Services</a:t>
                      </a:r>
                    </a:p>
                  </a:txBody>
                  <a:tcPr marT="9144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2265073569"/>
                  </a:ext>
                </a:extLst>
              </a:tr>
            </a:tbl>
          </a:graphicData>
        </a:graphic>
      </p:graphicFrame>
      <p:pic>
        <p:nvPicPr>
          <p:cNvPr id="157" name="Graphic 156">
            <a:extLst>
              <a:ext uri="{FF2B5EF4-FFF2-40B4-BE49-F238E27FC236}">
                <a16:creationId xmlns:a16="http://schemas.microsoft.com/office/drawing/2014/main" id="{C8279D8E-38F4-2BA3-EF94-0436433C0C8A}"/>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59611" y="5144042"/>
            <a:ext cx="228600" cy="228600"/>
          </a:xfrm>
          <a:prstGeom prst="rect">
            <a:avLst/>
          </a:prstGeom>
        </p:spPr>
      </p:pic>
      <p:pic>
        <p:nvPicPr>
          <p:cNvPr id="161" name="Graphic 160">
            <a:extLst>
              <a:ext uri="{FF2B5EF4-FFF2-40B4-BE49-F238E27FC236}">
                <a16:creationId xmlns:a16="http://schemas.microsoft.com/office/drawing/2014/main" id="{89665F43-C404-F38B-FA03-733C7D770987}"/>
              </a:ext>
              <a:ext uri="{C183D7F6-B498-43B3-948B-1728B52AA6E4}">
                <adec:decorative xmlns:adec="http://schemas.microsoft.com/office/drawing/2017/decorative" val="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001479" y="5144042"/>
            <a:ext cx="228600" cy="228600"/>
          </a:xfrm>
          <a:prstGeom prst="rect">
            <a:avLst/>
          </a:prstGeom>
        </p:spPr>
      </p:pic>
      <p:pic>
        <p:nvPicPr>
          <p:cNvPr id="163" name="Graphic 162">
            <a:extLst>
              <a:ext uri="{FF2B5EF4-FFF2-40B4-BE49-F238E27FC236}">
                <a16:creationId xmlns:a16="http://schemas.microsoft.com/office/drawing/2014/main" id="{33489457-36B8-AC34-281C-8FD8F551370E}"/>
              </a:ext>
              <a:ext uri="{C183D7F6-B498-43B3-948B-1728B52AA6E4}">
                <adec:decorative xmlns:adec="http://schemas.microsoft.com/office/drawing/2017/decorative" val="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001479" y="4701473"/>
            <a:ext cx="228600" cy="228600"/>
          </a:xfrm>
          <a:prstGeom prst="rect">
            <a:avLst/>
          </a:prstGeom>
        </p:spPr>
      </p:pic>
      <p:pic>
        <p:nvPicPr>
          <p:cNvPr id="165" name="Graphic 164">
            <a:extLst>
              <a:ext uri="{FF2B5EF4-FFF2-40B4-BE49-F238E27FC236}">
                <a16:creationId xmlns:a16="http://schemas.microsoft.com/office/drawing/2014/main" id="{66786187-900C-D2F0-FE2A-459CD3A3E3FF}"/>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59611" y="4701473"/>
            <a:ext cx="228600" cy="228600"/>
          </a:xfrm>
          <a:prstGeom prst="rect">
            <a:avLst/>
          </a:prstGeom>
        </p:spPr>
      </p:pic>
      <p:pic>
        <p:nvPicPr>
          <p:cNvPr id="167" name="Graphic 166">
            <a:extLst>
              <a:ext uri="{FF2B5EF4-FFF2-40B4-BE49-F238E27FC236}">
                <a16:creationId xmlns:a16="http://schemas.microsoft.com/office/drawing/2014/main" id="{EEFED8F7-31C0-D8AD-5AE2-650F1236C450}"/>
              </a:ext>
              <a:ext uri="{C183D7F6-B498-43B3-948B-1728B52AA6E4}">
                <adec:decorative xmlns:adec="http://schemas.microsoft.com/office/drawing/2017/decorative" val="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59611" y="4341704"/>
            <a:ext cx="228600" cy="228600"/>
          </a:xfrm>
          <a:prstGeom prst="rect">
            <a:avLst/>
          </a:prstGeom>
        </p:spPr>
      </p:pic>
      <p:pic>
        <p:nvPicPr>
          <p:cNvPr id="172" name="Graphic 171">
            <a:extLst>
              <a:ext uri="{FF2B5EF4-FFF2-40B4-BE49-F238E27FC236}">
                <a16:creationId xmlns:a16="http://schemas.microsoft.com/office/drawing/2014/main" id="{FF6524B4-F1AD-FD8F-A693-BE63D22E3E58}"/>
              </a:ext>
              <a:ext uri="{C183D7F6-B498-43B3-948B-1728B52AA6E4}">
                <adec:decorative xmlns:adec="http://schemas.microsoft.com/office/drawing/2017/decorative" val="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2001479" y="4341704"/>
            <a:ext cx="228600" cy="228600"/>
          </a:xfrm>
          <a:prstGeom prst="rect">
            <a:avLst/>
          </a:prstGeom>
        </p:spPr>
      </p:pic>
      <p:sp>
        <p:nvSpPr>
          <p:cNvPr id="12" name="Rounded Rectangle 11">
            <a:extLst>
              <a:ext uri="{FF2B5EF4-FFF2-40B4-BE49-F238E27FC236}">
                <a16:creationId xmlns:a16="http://schemas.microsoft.com/office/drawing/2014/main" id="{35777A3F-2A33-6ED8-E186-B4A5537A370B}"/>
              </a:ext>
              <a:ext uri="{C183D7F6-B498-43B3-948B-1728B52AA6E4}">
                <adec:decorative xmlns:adec="http://schemas.microsoft.com/office/drawing/2017/decorative" val="1"/>
              </a:ext>
            </a:extLst>
          </p:cNvPr>
          <p:cNvSpPr/>
          <p:nvPr/>
        </p:nvSpPr>
        <p:spPr bwMode="auto">
          <a:xfrm>
            <a:off x="680685" y="3870451"/>
            <a:ext cx="2333978" cy="1862472"/>
          </a:xfrm>
          <a:prstGeom prst="roundRect">
            <a:avLst>
              <a:gd name="adj" fmla="val 6873"/>
            </a:avLst>
          </a:prstGeom>
          <a:noFill/>
          <a:ln w="12700" cap="rnd">
            <a:solidFill>
              <a:srgbClr val="65707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FB05CBF-2652-2E49-8AD0-DB87BAB13919}"/>
              </a:ext>
            </a:extLst>
          </p:cNvPr>
          <p:cNvSpPr>
            <a:spLocks/>
          </p:cNvSpPr>
          <p:nvPr/>
        </p:nvSpPr>
        <p:spPr>
          <a:xfrm>
            <a:off x="3565494" y="3285626"/>
            <a:ext cx="4993466" cy="4308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FFFFFF"/>
                </a:solidFill>
                <a:effectLst/>
                <a:uLnTx/>
                <a:uFillTx/>
                <a:latin typeface="Segoe UI Semibold"/>
                <a:ea typeface="+mn-ea"/>
                <a:cs typeface="Segoe UI"/>
              </a:rPr>
              <a:t>Open and Modular Platform</a:t>
            </a:r>
            <a:endParaRPr kumimoji="0" lang="en-US" sz="1800" b="0" i="0" u="none" strike="noStrike" kern="1200" cap="none" spc="0" normalizeH="0" baseline="0" noProof="0">
              <a:ln w="3175">
                <a:noFill/>
              </a:ln>
              <a:gradFill>
                <a:gsLst>
                  <a:gs pos="0">
                    <a:srgbClr val="FFA38B"/>
                  </a:gs>
                  <a:gs pos="80000">
                    <a:srgbClr val="D59ED7"/>
                  </a:gs>
                </a:gsLst>
                <a:path path="circle">
                  <a:fillToRect l="100000" t="100000"/>
                </a:path>
              </a:gradFill>
              <a:effectLst/>
              <a:uLnTx/>
              <a:uFillTx/>
              <a:latin typeface="Segoe UI Semibold"/>
              <a:ea typeface="+mn-ea"/>
              <a:cs typeface="Segoe UI" pitchFamily="34" charset="0"/>
            </a:endParaRPr>
          </a:p>
        </p:txBody>
      </p:sp>
      <p:graphicFrame>
        <p:nvGraphicFramePr>
          <p:cNvPr id="148" name="Table 147">
            <a:extLst>
              <a:ext uri="{FF2B5EF4-FFF2-40B4-BE49-F238E27FC236}">
                <a16:creationId xmlns:a16="http://schemas.microsoft.com/office/drawing/2014/main" id="{4AED169F-EEC5-2F00-626C-43D5A252F607}"/>
              </a:ext>
            </a:extLst>
          </p:cNvPr>
          <p:cNvGraphicFramePr>
            <a:graphicFrameLocks noGrp="1"/>
          </p:cNvGraphicFramePr>
          <p:nvPr/>
        </p:nvGraphicFramePr>
        <p:xfrm>
          <a:off x="9148647" y="1335841"/>
          <a:ext cx="2265728" cy="1180983"/>
        </p:xfrm>
        <a:graphic>
          <a:graphicData uri="http://schemas.openxmlformats.org/drawingml/2006/table">
            <a:tbl>
              <a:tblPr firstRow="1" bandRow="1">
                <a:effectLst>
                  <a:outerShdw blurRad="152400" dist="38100" dir="2700000" algn="tl" rotWithShape="0">
                    <a:prstClr val="black">
                      <a:alpha val="20000"/>
                    </a:prstClr>
                  </a:outerShdw>
                </a:effectLst>
                <a:tableStyleId>{2D5ABB26-0587-4C30-8999-92F81FD0307C}</a:tableStyleId>
              </a:tblPr>
              <a:tblGrid>
                <a:gridCol w="341380">
                  <a:extLst>
                    <a:ext uri="{9D8B030D-6E8A-4147-A177-3AD203B41FA5}">
                      <a16:colId xmlns:a16="http://schemas.microsoft.com/office/drawing/2014/main" val="2353794166"/>
                    </a:ext>
                  </a:extLst>
                </a:gridCol>
                <a:gridCol w="663091">
                  <a:extLst>
                    <a:ext uri="{9D8B030D-6E8A-4147-A177-3AD203B41FA5}">
                      <a16:colId xmlns:a16="http://schemas.microsoft.com/office/drawing/2014/main" val="899803852"/>
                    </a:ext>
                  </a:extLst>
                </a:gridCol>
                <a:gridCol w="493380">
                  <a:extLst>
                    <a:ext uri="{9D8B030D-6E8A-4147-A177-3AD203B41FA5}">
                      <a16:colId xmlns:a16="http://schemas.microsoft.com/office/drawing/2014/main" val="3822473543"/>
                    </a:ext>
                  </a:extLst>
                </a:gridCol>
                <a:gridCol w="767877">
                  <a:extLst>
                    <a:ext uri="{9D8B030D-6E8A-4147-A177-3AD203B41FA5}">
                      <a16:colId xmlns:a16="http://schemas.microsoft.com/office/drawing/2014/main" val="3493185966"/>
                    </a:ext>
                  </a:extLst>
                </a:gridCol>
              </a:tblGrid>
              <a:tr h="237419">
                <a:tc gridSpan="4">
                  <a:txBody>
                    <a:bodyPr/>
                    <a:lstStyle/>
                    <a:p>
                      <a:pPr algn="ctr"/>
                      <a:r>
                        <a:rPr lang="en-US" sz="1000">
                          <a:solidFill>
                            <a:schemeClr val="tx2"/>
                          </a:solidFill>
                          <a:latin typeface="+mj-lt"/>
                        </a:rPr>
                        <a:t>Orchestrate with OSS frameworks</a:t>
                      </a:r>
                    </a:p>
                  </a:txBody>
                  <a:tcPr marT="91440" marB="9144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hMerge="1">
                  <a:txBody>
                    <a:bodyPr/>
                    <a:lstStyle/>
                    <a:p>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hMerge="1">
                  <a:txBody>
                    <a:bodyPr/>
                    <a:lstStyle/>
                    <a:p>
                      <a:endParaRPr lang="en-US"/>
                    </a:p>
                  </a:txBody>
                  <a:tcPr/>
                </a:tc>
                <a:tc hMerge="1">
                  <a:txBody>
                    <a:bodyPr/>
                    <a:lstStyle/>
                    <a:p>
                      <a:pPr algn="ctr"/>
                      <a:endParaRPr lang="en-US" sz="1000"/>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5533975"/>
                  </a:ext>
                </a:extLst>
              </a:tr>
              <a:tr h="226627">
                <a:tc>
                  <a:txBody>
                    <a:bodyPr/>
                    <a:lstStyle/>
                    <a:p>
                      <a:pPr algn="ctr"/>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lvl="0" algn="l">
                        <a:buNone/>
                      </a:pPr>
                      <a:r>
                        <a:rPr lang="en-US" sz="900" b="0" i="0" u="none" strike="noStrike" noProof="0">
                          <a:solidFill>
                            <a:schemeClr val="tx1"/>
                          </a:solidFill>
                          <a:latin typeface="Segoe Sans Text"/>
                        </a:rPr>
                        <a:t>Semantic Kernel</a:t>
                      </a:r>
                      <a:endParaRPr lang="en-US">
                        <a:solidFill>
                          <a:schemeClr val="tx1"/>
                        </a:solidFill>
                      </a:endParaRP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err="1"/>
                        <a:t>LangChain</a:t>
                      </a:r>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3698261653"/>
                  </a:ext>
                </a:extLst>
              </a:tr>
              <a:tr h="388503">
                <a:tc>
                  <a:txBody>
                    <a:bodyPr/>
                    <a:lstStyle/>
                    <a:p>
                      <a:pPr algn="ctr"/>
                      <a:endParaRPr lang="en-US" sz="900"/>
                    </a:p>
                  </a:txBody>
                  <a:tcPr marT="91440" marB="1371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err="1"/>
                        <a:t>AutoGen</a:t>
                      </a:r>
                      <a:endParaRPr lang="en-US" sz="900"/>
                    </a:p>
                  </a:txBody>
                  <a:tcPr marT="91440" marB="1371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endParaRPr lang="en-US" sz="900"/>
                    </a:p>
                  </a:txBody>
                  <a:tcPr marT="91440" marB="1371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err="1"/>
                        <a:t>LlamaIndex</a:t>
                      </a:r>
                      <a:endParaRPr lang="en-US" sz="900"/>
                    </a:p>
                  </a:txBody>
                  <a:tcPr marT="91440" marB="1371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3767706648"/>
                  </a:ext>
                </a:extLst>
              </a:tr>
            </a:tbl>
          </a:graphicData>
        </a:graphic>
      </p:graphicFrame>
      <p:pic>
        <p:nvPicPr>
          <p:cNvPr id="170" name="Picture 6">
            <a:extLst>
              <a:ext uri="{FF2B5EF4-FFF2-40B4-BE49-F238E27FC236}">
                <a16:creationId xmlns:a16="http://schemas.microsoft.com/office/drawing/2014/main" id="{C91F8108-0EFE-9B03-C5DC-AD85632FB21B}"/>
              </a:ext>
              <a:ext uri="{C183D7F6-B498-43B3-948B-1728B52AA6E4}">
                <adec:decorative xmlns:adec="http://schemas.microsoft.com/office/drawing/2017/decorative" val="1"/>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272402" y="1781118"/>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8">
            <a:extLst>
              <a:ext uri="{FF2B5EF4-FFF2-40B4-BE49-F238E27FC236}">
                <a16:creationId xmlns:a16="http://schemas.microsoft.com/office/drawing/2014/main" id="{F5D266DC-1ED5-65E0-A83E-B868E1332902}"/>
              </a:ext>
              <a:ext uri="{C183D7F6-B498-43B3-948B-1728B52AA6E4}">
                <adec:decorative xmlns:adec="http://schemas.microsoft.com/office/drawing/2017/decorative" val="1"/>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0432749" y="1831558"/>
            <a:ext cx="228600" cy="142875"/>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174">
            <a:extLst>
              <a:ext uri="{FF2B5EF4-FFF2-40B4-BE49-F238E27FC236}">
                <a16:creationId xmlns:a16="http://schemas.microsoft.com/office/drawing/2014/main" id="{58CC45E0-ED6A-910B-183E-1A3AE33BDF8E}"/>
              </a:ext>
              <a:ext uri="{C183D7F6-B498-43B3-948B-1728B52AA6E4}">
                <adec:decorative xmlns:adec="http://schemas.microsoft.com/office/drawing/2017/decorative" val="1"/>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9262242" y="2160942"/>
            <a:ext cx="228600" cy="228600"/>
          </a:xfrm>
          <a:prstGeom prst="rect">
            <a:avLst/>
          </a:prstGeom>
        </p:spPr>
      </p:pic>
      <p:pic>
        <p:nvPicPr>
          <p:cNvPr id="176" name="Graphic 175">
            <a:extLst>
              <a:ext uri="{FF2B5EF4-FFF2-40B4-BE49-F238E27FC236}">
                <a16:creationId xmlns:a16="http://schemas.microsoft.com/office/drawing/2014/main" id="{606EDC8C-FE18-600C-4D29-4918BF62153E}"/>
              </a:ext>
              <a:ext uri="{C183D7F6-B498-43B3-948B-1728B52AA6E4}">
                <adec:decorative xmlns:adec="http://schemas.microsoft.com/office/drawing/2017/decorative" val="1"/>
              </a:ext>
            </a:extLst>
          </p:cNvPr>
          <p:cNvPicPr>
            <a:picLocks noChangeAspect="1"/>
          </p:cNvPicPr>
          <p:nvPr/>
        </p:nvPicPr>
        <p:blipFill rotWithShape="1">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rcRect l="-127" t="2" r="80330" b="-369"/>
          <a:stretch/>
        </p:blipFill>
        <p:spPr>
          <a:xfrm>
            <a:off x="10432749" y="2157038"/>
            <a:ext cx="228600" cy="227449"/>
          </a:xfrm>
          <a:prstGeom prst="rect">
            <a:avLst/>
          </a:prstGeom>
        </p:spPr>
      </p:pic>
      <p:sp>
        <p:nvSpPr>
          <p:cNvPr id="15" name="Rounded Rectangle 14">
            <a:extLst>
              <a:ext uri="{FF2B5EF4-FFF2-40B4-BE49-F238E27FC236}">
                <a16:creationId xmlns:a16="http://schemas.microsoft.com/office/drawing/2014/main" id="{253D3D85-B998-57B8-4648-25C4BEAA2218}"/>
              </a:ext>
              <a:ext uri="{C183D7F6-B498-43B3-948B-1728B52AA6E4}">
                <adec:decorative xmlns:adec="http://schemas.microsoft.com/office/drawing/2017/decorative" val="1"/>
              </a:ext>
            </a:extLst>
          </p:cNvPr>
          <p:cNvSpPr/>
          <p:nvPr/>
        </p:nvSpPr>
        <p:spPr bwMode="auto">
          <a:xfrm>
            <a:off x="9148647" y="1332211"/>
            <a:ext cx="2333978" cy="1182128"/>
          </a:xfrm>
          <a:prstGeom prst="roundRect">
            <a:avLst>
              <a:gd name="adj" fmla="val 10944"/>
            </a:avLst>
          </a:prstGeom>
          <a:noFill/>
          <a:ln w="12700" cap="rnd">
            <a:solidFill>
              <a:srgbClr val="65707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graphicFrame>
        <p:nvGraphicFramePr>
          <p:cNvPr id="150" name="Table 149">
            <a:extLst>
              <a:ext uri="{FF2B5EF4-FFF2-40B4-BE49-F238E27FC236}">
                <a16:creationId xmlns:a16="http://schemas.microsoft.com/office/drawing/2014/main" id="{F7CC734C-C9BC-15FF-4047-8F947BEF25FF}"/>
              </a:ext>
            </a:extLst>
          </p:cNvPr>
          <p:cNvGraphicFramePr>
            <a:graphicFrameLocks noGrp="1"/>
          </p:cNvGraphicFramePr>
          <p:nvPr/>
        </p:nvGraphicFramePr>
        <p:xfrm>
          <a:off x="9155790" y="2612943"/>
          <a:ext cx="2265728" cy="1593808"/>
        </p:xfrm>
        <a:graphic>
          <a:graphicData uri="http://schemas.openxmlformats.org/drawingml/2006/table">
            <a:tbl>
              <a:tblPr firstRow="1" bandRow="1">
                <a:effectLst>
                  <a:outerShdw blurRad="152400" dist="38100" dir="2700000" algn="tl" rotWithShape="0">
                    <a:prstClr val="black">
                      <a:alpha val="20000"/>
                    </a:prstClr>
                  </a:outerShdw>
                </a:effectLst>
                <a:tableStyleId>{2D5ABB26-0587-4C30-8999-92F81FD0307C}</a:tableStyleId>
              </a:tblPr>
              <a:tblGrid>
                <a:gridCol w="331841">
                  <a:extLst>
                    <a:ext uri="{9D8B030D-6E8A-4147-A177-3AD203B41FA5}">
                      <a16:colId xmlns:a16="http://schemas.microsoft.com/office/drawing/2014/main" val="945353485"/>
                    </a:ext>
                  </a:extLst>
                </a:gridCol>
                <a:gridCol w="801023">
                  <a:extLst>
                    <a:ext uri="{9D8B030D-6E8A-4147-A177-3AD203B41FA5}">
                      <a16:colId xmlns:a16="http://schemas.microsoft.com/office/drawing/2014/main" val="899803852"/>
                    </a:ext>
                  </a:extLst>
                </a:gridCol>
                <a:gridCol w="377590">
                  <a:extLst>
                    <a:ext uri="{9D8B030D-6E8A-4147-A177-3AD203B41FA5}">
                      <a16:colId xmlns:a16="http://schemas.microsoft.com/office/drawing/2014/main" val="2231721167"/>
                    </a:ext>
                  </a:extLst>
                </a:gridCol>
                <a:gridCol w="755274">
                  <a:extLst>
                    <a:ext uri="{9D8B030D-6E8A-4147-A177-3AD203B41FA5}">
                      <a16:colId xmlns:a16="http://schemas.microsoft.com/office/drawing/2014/main" val="3493185966"/>
                    </a:ext>
                  </a:extLst>
                </a:gridCol>
              </a:tblGrid>
              <a:tr h="294120">
                <a:tc gridSpan="4">
                  <a:txBody>
                    <a:bodyPr/>
                    <a:lstStyle/>
                    <a:p>
                      <a:pPr algn="ctr"/>
                      <a:r>
                        <a:rPr lang="en-US" sz="1000">
                          <a:solidFill>
                            <a:schemeClr val="tx2"/>
                          </a:solidFill>
                          <a:latin typeface="+mj-lt"/>
                        </a:rPr>
                        <a:t>Leverage Azure App Services</a:t>
                      </a:r>
                    </a:p>
                  </a:txBody>
                  <a:tcPr marT="91440" marB="9144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hMerge="1">
                  <a:txBody>
                    <a:bodyPr/>
                    <a:lstStyle/>
                    <a:p>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hMerge="1">
                  <a:txBody>
                    <a:bodyPr/>
                    <a:lstStyle/>
                    <a:p>
                      <a:endParaRPr lang="en-US"/>
                    </a:p>
                  </a:txBody>
                  <a:tcPr/>
                </a:tc>
                <a:tc hMerge="1">
                  <a:txBody>
                    <a:bodyPr/>
                    <a:lstStyle/>
                    <a:p>
                      <a:pPr algn="ctr"/>
                      <a:endParaRPr lang="en-US" sz="1000"/>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609941"/>
                  </a:ext>
                </a:extLst>
              </a:tr>
              <a:tr h="280751">
                <a:tc>
                  <a:txBody>
                    <a:bodyPr/>
                    <a:lstStyle/>
                    <a:p>
                      <a:pPr algn="l"/>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a:t>Functions</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a:t>Kubernetes</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3698261653"/>
                  </a:ext>
                </a:extLst>
              </a:tr>
              <a:tr h="401073">
                <a:tc>
                  <a:txBody>
                    <a:bodyPr/>
                    <a:lstStyle/>
                    <a:p>
                      <a:pPr algn="l"/>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a:t>Container Apps</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a:t>Logic Apps</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3767706648"/>
                  </a:ext>
                </a:extLst>
              </a:tr>
              <a:tr h="481288">
                <a:tc>
                  <a:txBody>
                    <a:bodyPr/>
                    <a:lstStyle/>
                    <a:p>
                      <a:pPr algn="l"/>
                      <a:endParaRPr lang="en-US" sz="900"/>
                    </a:p>
                  </a:txBody>
                  <a:tcPr marT="91440" marB="1097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a:t>Dynamic Sessions</a:t>
                      </a:r>
                    </a:p>
                  </a:txBody>
                  <a:tcPr marT="91440" marB="1097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endParaRPr lang="en-US" sz="900"/>
                    </a:p>
                  </a:txBody>
                  <a:tcPr marT="91440" marB="1097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err="1"/>
                        <a:t>PubSub</a:t>
                      </a:r>
                      <a:endParaRPr lang="en-US" sz="900"/>
                    </a:p>
                  </a:txBody>
                  <a:tcPr marT="91440" marB="1097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2265073569"/>
                  </a:ext>
                </a:extLst>
              </a:tr>
            </a:tbl>
          </a:graphicData>
        </a:graphic>
      </p:graphicFrame>
      <p:pic>
        <p:nvPicPr>
          <p:cNvPr id="158" name="Graphic 157">
            <a:extLst>
              <a:ext uri="{FF2B5EF4-FFF2-40B4-BE49-F238E27FC236}">
                <a16:creationId xmlns:a16="http://schemas.microsoft.com/office/drawing/2014/main" id="{AC1FE547-CB29-46DD-38BA-861DC60D5009}"/>
              </a:ext>
              <a:ext uri="{C183D7F6-B498-43B3-948B-1728B52AA6E4}">
                <adec:decorative xmlns:adec="http://schemas.microsoft.com/office/drawing/2017/decorative" val="1"/>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0461267" y="2994301"/>
            <a:ext cx="228600" cy="228600"/>
          </a:xfrm>
          <a:prstGeom prst="rect">
            <a:avLst/>
          </a:prstGeom>
        </p:spPr>
      </p:pic>
      <p:pic>
        <p:nvPicPr>
          <p:cNvPr id="159" name="Graphic 158">
            <a:extLst>
              <a:ext uri="{FF2B5EF4-FFF2-40B4-BE49-F238E27FC236}">
                <a16:creationId xmlns:a16="http://schemas.microsoft.com/office/drawing/2014/main" id="{C2C76823-F0F0-D3A9-2961-6211F62B12D7}"/>
              </a:ext>
              <a:ext uri="{C183D7F6-B498-43B3-948B-1728B52AA6E4}">
                <adec:decorative xmlns:adec="http://schemas.microsoft.com/office/drawing/2017/decorative" val="1"/>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9276284" y="3387880"/>
            <a:ext cx="228600" cy="228600"/>
          </a:xfrm>
          <a:prstGeom prst="rect">
            <a:avLst/>
          </a:prstGeom>
        </p:spPr>
      </p:pic>
      <p:pic>
        <p:nvPicPr>
          <p:cNvPr id="160" name="Graphic 159">
            <a:extLst>
              <a:ext uri="{FF2B5EF4-FFF2-40B4-BE49-F238E27FC236}">
                <a16:creationId xmlns:a16="http://schemas.microsoft.com/office/drawing/2014/main" id="{C2850047-DE6B-81BC-CD83-CD87D3FF2572}"/>
              </a:ext>
              <a:ext uri="{C183D7F6-B498-43B3-948B-1728B52AA6E4}">
                <adec:decorative xmlns:adec="http://schemas.microsoft.com/office/drawing/2017/decorative" val="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9276284" y="3005437"/>
            <a:ext cx="228600" cy="228600"/>
          </a:xfrm>
          <a:prstGeom prst="rect">
            <a:avLst/>
          </a:prstGeom>
        </p:spPr>
      </p:pic>
      <p:pic>
        <p:nvPicPr>
          <p:cNvPr id="166" name="Graphic 165">
            <a:extLst>
              <a:ext uri="{FF2B5EF4-FFF2-40B4-BE49-F238E27FC236}">
                <a16:creationId xmlns:a16="http://schemas.microsoft.com/office/drawing/2014/main" id="{3680940F-0DD2-0D87-D476-E7FC64576085}"/>
              </a:ext>
              <a:ext uri="{C183D7F6-B498-43B3-948B-1728B52AA6E4}">
                <adec:decorative xmlns:adec="http://schemas.microsoft.com/office/drawing/2017/decorative" val="1"/>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0461267" y="3386770"/>
            <a:ext cx="228600" cy="228600"/>
          </a:xfrm>
          <a:prstGeom prst="rect">
            <a:avLst/>
          </a:prstGeom>
        </p:spPr>
      </p:pic>
      <p:sp>
        <p:nvSpPr>
          <p:cNvPr id="14" name="Rounded Rectangle 13">
            <a:extLst>
              <a:ext uri="{FF2B5EF4-FFF2-40B4-BE49-F238E27FC236}">
                <a16:creationId xmlns:a16="http://schemas.microsoft.com/office/drawing/2014/main" id="{60B26303-09F1-747F-6453-7DC8EDEF1175}"/>
              </a:ext>
              <a:ext uri="{C183D7F6-B498-43B3-948B-1728B52AA6E4}">
                <adec:decorative xmlns:adec="http://schemas.microsoft.com/office/drawing/2017/decorative" val="1"/>
              </a:ext>
            </a:extLst>
          </p:cNvPr>
          <p:cNvSpPr/>
          <p:nvPr/>
        </p:nvSpPr>
        <p:spPr bwMode="auto">
          <a:xfrm>
            <a:off x="9148647" y="2593469"/>
            <a:ext cx="2333978" cy="1587381"/>
          </a:xfrm>
          <a:prstGeom prst="roundRect">
            <a:avLst>
              <a:gd name="adj" fmla="val 6873"/>
            </a:avLst>
          </a:prstGeom>
          <a:noFill/>
          <a:ln w="12700" cap="rnd">
            <a:solidFill>
              <a:srgbClr val="65707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graphicFrame>
        <p:nvGraphicFramePr>
          <p:cNvPr id="149" name="Table 148">
            <a:extLst>
              <a:ext uri="{FF2B5EF4-FFF2-40B4-BE49-F238E27FC236}">
                <a16:creationId xmlns:a16="http://schemas.microsoft.com/office/drawing/2014/main" id="{2491C199-B28B-44F6-EE2A-F06DCAB5BBB8}"/>
              </a:ext>
            </a:extLst>
          </p:cNvPr>
          <p:cNvGraphicFramePr>
            <a:graphicFrameLocks noGrp="1"/>
          </p:cNvGraphicFramePr>
          <p:nvPr/>
        </p:nvGraphicFramePr>
        <p:xfrm>
          <a:off x="9148647" y="4322658"/>
          <a:ext cx="2265728" cy="1267968"/>
        </p:xfrm>
        <a:graphic>
          <a:graphicData uri="http://schemas.openxmlformats.org/drawingml/2006/table">
            <a:tbl>
              <a:tblPr firstRow="1" bandRow="1">
                <a:effectLst>
                  <a:outerShdw blurRad="152400" dist="38100" dir="2700000" algn="tl" rotWithShape="0">
                    <a:prstClr val="black">
                      <a:alpha val="20000"/>
                    </a:prstClr>
                  </a:outerShdw>
                </a:effectLst>
                <a:tableStyleId>{2D5ABB26-0587-4C30-8999-92F81FD0307C}</a:tableStyleId>
              </a:tblPr>
              <a:tblGrid>
                <a:gridCol w="351958">
                  <a:extLst>
                    <a:ext uri="{9D8B030D-6E8A-4147-A177-3AD203B41FA5}">
                      <a16:colId xmlns:a16="http://schemas.microsoft.com/office/drawing/2014/main" val="3209345655"/>
                    </a:ext>
                  </a:extLst>
                </a:gridCol>
                <a:gridCol w="780906">
                  <a:extLst>
                    <a:ext uri="{9D8B030D-6E8A-4147-A177-3AD203B41FA5}">
                      <a16:colId xmlns:a16="http://schemas.microsoft.com/office/drawing/2014/main" val="899803852"/>
                    </a:ext>
                  </a:extLst>
                </a:gridCol>
                <a:gridCol w="341838">
                  <a:extLst>
                    <a:ext uri="{9D8B030D-6E8A-4147-A177-3AD203B41FA5}">
                      <a16:colId xmlns:a16="http://schemas.microsoft.com/office/drawing/2014/main" val="2445421426"/>
                    </a:ext>
                  </a:extLst>
                </a:gridCol>
                <a:gridCol w="791026">
                  <a:extLst>
                    <a:ext uri="{9D8B030D-6E8A-4147-A177-3AD203B41FA5}">
                      <a16:colId xmlns:a16="http://schemas.microsoft.com/office/drawing/2014/main" val="3493185966"/>
                    </a:ext>
                  </a:extLst>
                </a:gridCol>
              </a:tblGrid>
              <a:tr h="256382">
                <a:tc gridSpan="4">
                  <a:txBody>
                    <a:bodyPr/>
                    <a:lstStyle/>
                    <a:p>
                      <a:pPr algn="ctr"/>
                      <a:r>
                        <a:rPr lang="en-US" sz="1000">
                          <a:solidFill>
                            <a:schemeClr val="tx2"/>
                          </a:solidFill>
                          <a:latin typeface="+mj-lt"/>
                        </a:rPr>
                        <a:t>Monitor in production</a:t>
                      </a:r>
                    </a:p>
                  </a:txBody>
                  <a:tcPr marT="91440" marB="9144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hMerge="1">
                  <a:txBody>
                    <a:bodyPr/>
                    <a:lstStyle/>
                    <a:p>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hMerge="1">
                  <a:txBody>
                    <a:bodyPr/>
                    <a:lstStyle/>
                    <a:p>
                      <a:endParaRPr lang="en-US"/>
                    </a:p>
                  </a:txBody>
                  <a:tcPr/>
                </a:tc>
                <a:tc hMerge="1">
                  <a:txBody>
                    <a:bodyPr/>
                    <a:lstStyle/>
                    <a:p>
                      <a:pPr algn="ctr"/>
                      <a:endParaRPr lang="en-US" sz="1000"/>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1339439"/>
                  </a:ext>
                </a:extLst>
              </a:tr>
              <a:tr h="349612">
                <a:tc>
                  <a:txBody>
                    <a:bodyPr/>
                    <a:lstStyle/>
                    <a:p>
                      <a:pPr algn="ctr"/>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a:t>Azure Monitor</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err="1"/>
                        <a:t>Arize</a:t>
                      </a:r>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3698261653"/>
                  </a:ext>
                </a:extLst>
              </a:tr>
              <a:tr h="419534">
                <a:tc>
                  <a:txBody>
                    <a:bodyPr/>
                    <a:lstStyle/>
                    <a:p>
                      <a:pPr algn="ctr"/>
                      <a:endParaRPr lang="en-US" sz="900"/>
                    </a:p>
                  </a:txBody>
                  <a:tcPr marT="91440" marB="1097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a:t>Azure App Config</a:t>
                      </a:r>
                    </a:p>
                  </a:txBody>
                  <a:tcPr marT="91440" marB="1097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endParaRPr lang="en-US" sz="900"/>
                    </a:p>
                  </a:txBody>
                  <a:tcPr marT="91440" marB="1097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a:t>Weights &amp; Biases</a:t>
                      </a:r>
                    </a:p>
                  </a:txBody>
                  <a:tcPr marT="91440" marB="1097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3767706648"/>
                  </a:ext>
                </a:extLst>
              </a:tr>
            </a:tbl>
          </a:graphicData>
        </a:graphic>
      </p:graphicFrame>
      <p:pic>
        <p:nvPicPr>
          <p:cNvPr id="164" name="Graphic 163">
            <a:extLst>
              <a:ext uri="{FF2B5EF4-FFF2-40B4-BE49-F238E27FC236}">
                <a16:creationId xmlns:a16="http://schemas.microsoft.com/office/drawing/2014/main" id="{8EBFA08D-58A4-67A7-2689-1722CC407680}"/>
              </a:ext>
              <a:ext uri="{C183D7F6-B498-43B3-948B-1728B52AA6E4}">
                <adec:decorative xmlns:adec="http://schemas.microsoft.com/office/drawing/2017/decorative" val="1"/>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9283377" y="5232754"/>
            <a:ext cx="228600" cy="228600"/>
          </a:xfrm>
          <a:prstGeom prst="rect">
            <a:avLst/>
          </a:prstGeom>
        </p:spPr>
      </p:pic>
      <p:pic>
        <p:nvPicPr>
          <p:cNvPr id="173" name="Graphic 172">
            <a:extLst>
              <a:ext uri="{FF2B5EF4-FFF2-40B4-BE49-F238E27FC236}">
                <a16:creationId xmlns:a16="http://schemas.microsoft.com/office/drawing/2014/main" id="{05CECDE4-BCB7-1F8A-0D7E-45FE0CAF6A34}"/>
              </a:ext>
              <a:ext uri="{C183D7F6-B498-43B3-948B-1728B52AA6E4}">
                <adec:decorative xmlns:adec="http://schemas.microsoft.com/office/drawing/2017/decorative" val="1"/>
              </a:ext>
            </a:extLst>
          </p:cNvPr>
          <p:cNvPicPr>
            <a:picLocks noChangeAspect="1"/>
          </p:cNvPicPr>
          <p:nvPr/>
        </p:nvPicPr>
        <p:blipFill rotWithShape="1">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rcRect r="86096"/>
          <a:stretch/>
        </p:blipFill>
        <p:spPr>
          <a:xfrm>
            <a:off x="10408952" y="5232754"/>
            <a:ext cx="228600" cy="221970"/>
          </a:xfrm>
          <a:prstGeom prst="rect">
            <a:avLst/>
          </a:prstGeom>
        </p:spPr>
      </p:pic>
      <p:pic>
        <p:nvPicPr>
          <p:cNvPr id="174" name="Graphic 173">
            <a:extLst>
              <a:ext uri="{FF2B5EF4-FFF2-40B4-BE49-F238E27FC236}">
                <a16:creationId xmlns:a16="http://schemas.microsoft.com/office/drawing/2014/main" id="{1093270C-7480-0C1D-2AB4-97A97F67A000}"/>
              </a:ext>
              <a:ext uri="{C183D7F6-B498-43B3-948B-1728B52AA6E4}">
                <adec:decorative xmlns:adec="http://schemas.microsoft.com/office/drawing/2017/decorative" val="1"/>
              </a:ext>
            </a:extLst>
          </p:cNvPr>
          <p:cNvPicPr>
            <a:picLocks noChangeAspect="1"/>
          </p:cNvPicPr>
          <p:nvPr/>
        </p:nvPicPr>
        <p:blipFill rotWithShape="1">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rcRect r="75258"/>
          <a:stretch/>
        </p:blipFill>
        <p:spPr>
          <a:xfrm>
            <a:off x="10426537" y="4777608"/>
            <a:ext cx="211015" cy="228600"/>
          </a:xfrm>
          <a:prstGeom prst="rect">
            <a:avLst/>
          </a:prstGeom>
        </p:spPr>
      </p:pic>
      <p:pic>
        <p:nvPicPr>
          <p:cNvPr id="177" name="Graphic 176">
            <a:extLst>
              <a:ext uri="{FF2B5EF4-FFF2-40B4-BE49-F238E27FC236}">
                <a16:creationId xmlns:a16="http://schemas.microsoft.com/office/drawing/2014/main" id="{31F92CE9-3CD2-5A68-626C-2C99569EDD04}"/>
              </a:ext>
              <a:ext uri="{C183D7F6-B498-43B3-948B-1728B52AA6E4}">
                <adec:decorative xmlns:adec="http://schemas.microsoft.com/office/drawing/2017/decorative" val="1"/>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9292167" y="4777608"/>
            <a:ext cx="228600" cy="228600"/>
          </a:xfrm>
          <a:prstGeom prst="rect">
            <a:avLst/>
          </a:prstGeom>
        </p:spPr>
      </p:pic>
      <p:sp>
        <p:nvSpPr>
          <p:cNvPr id="13" name="Rounded Rectangle 12">
            <a:extLst>
              <a:ext uri="{FF2B5EF4-FFF2-40B4-BE49-F238E27FC236}">
                <a16:creationId xmlns:a16="http://schemas.microsoft.com/office/drawing/2014/main" id="{07E35320-F2D7-F27F-C0D1-345AF06BE1A2}"/>
              </a:ext>
              <a:ext uri="{C183D7F6-B498-43B3-948B-1728B52AA6E4}">
                <adec:decorative xmlns:adec="http://schemas.microsoft.com/office/drawing/2017/decorative" val="1"/>
              </a:ext>
            </a:extLst>
          </p:cNvPr>
          <p:cNvSpPr/>
          <p:nvPr/>
        </p:nvSpPr>
        <p:spPr bwMode="auto">
          <a:xfrm>
            <a:off x="9148647" y="4259981"/>
            <a:ext cx="2333978" cy="1472942"/>
          </a:xfrm>
          <a:prstGeom prst="roundRect">
            <a:avLst>
              <a:gd name="adj" fmla="val 9090"/>
            </a:avLst>
          </a:prstGeom>
          <a:noFill/>
          <a:ln w="12700" cap="rnd">
            <a:solidFill>
              <a:srgbClr val="65707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68" name="Picture 2">
            <a:extLst>
              <a:ext uri="{FF2B5EF4-FFF2-40B4-BE49-F238E27FC236}">
                <a16:creationId xmlns:a16="http://schemas.microsoft.com/office/drawing/2014/main" id="{33E612A7-7C91-984C-6370-E33B5AFC9E6D}"/>
              </a:ext>
              <a:ext uri="{C183D7F6-B498-43B3-948B-1728B52AA6E4}">
                <adec:decorative xmlns:adec="http://schemas.microsoft.com/office/drawing/2017/decorative" val="1"/>
              </a:ext>
            </a:extLst>
          </p:cNvPr>
          <p:cNvPicPr>
            <a:picLocks noChangeAspect="1" noChangeArrowheads="1"/>
          </p:cNvPicPr>
          <p:nvPr/>
        </p:nvPicPr>
        <p:blipFill rotWithShape="1">
          <a:blip r:embed="rId50">
            <a:extLst>
              <a:ext uri="{28A0092B-C50C-407E-A947-70E740481C1C}">
                <a14:useLocalDpi xmlns:a14="http://schemas.microsoft.com/office/drawing/2010/main" val="0"/>
              </a:ext>
            </a:extLst>
          </a:blip>
          <a:srcRect l="22917" r="23817"/>
          <a:stretch/>
        </p:blipFill>
        <p:spPr bwMode="auto">
          <a:xfrm>
            <a:off x="10461267" y="3846667"/>
            <a:ext cx="228600" cy="225312"/>
          </a:xfrm>
          <a:prstGeom prst="rect">
            <a:avLst/>
          </a:prstGeom>
          <a:noFill/>
          <a:extLst>
            <a:ext uri="{909E8E84-426E-40DD-AFC4-6F175D3DCCD1}">
              <a14:hiddenFill xmlns:a14="http://schemas.microsoft.com/office/drawing/2010/main">
                <a:solidFill>
                  <a:srgbClr val="FFFFFF"/>
                </a:solidFill>
              </a14:hiddenFill>
            </a:ext>
          </a:extLst>
        </p:spPr>
      </p:pic>
      <p:pic>
        <p:nvPicPr>
          <p:cNvPr id="180" name="Graphic 179">
            <a:extLst>
              <a:ext uri="{FF2B5EF4-FFF2-40B4-BE49-F238E27FC236}">
                <a16:creationId xmlns:a16="http://schemas.microsoft.com/office/drawing/2014/main" id="{2876AA81-F254-99EF-D73C-1AE56C837316}"/>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276284" y="3841576"/>
            <a:ext cx="228600" cy="228600"/>
          </a:xfrm>
          <a:prstGeom prst="rect">
            <a:avLst/>
          </a:prstGeom>
        </p:spPr>
      </p:pic>
      <p:grpSp>
        <p:nvGrpSpPr>
          <p:cNvPr id="4" name="Group 3" descr="Logos of Microsoft copilot studio, Microsoft power platform, Azure AI Foundry Portal, Azure Machine Learning, Github enterprise, Visual studio code, Azure DevOps, and Microsoft Azure Portal.">
            <a:extLst>
              <a:ext uri="{FF2B5EF4-FFF2-40B4-BE49-F238E27FC236}">
                <a16:creationId xmlns:a16="http://schemas.microsoft.com/office/drawing/2014/main" id="{DB6E5516-55E8-1ADB-B463-352027E14B40}"/>
              </a:ext>
            </a:extLst>
          </p:cNvPr>
          <p:cNvGrpSpPr/>
          <p:nvPr/>
        </p:nvGrpSpPr>
        <p:grpSpPr>
          <a:xfrm>
            <a:off x="553379" y="5933826"/>
            <a:ext cx="11043342" cy="704765"/>
            <a:chOff x="553379" y="5933826"/>
            <a:chExt cx="11043342" cy="704765"/>
          </a:xfrm>
        </p:grpSpPr>
        <p:sp>
          <p:nvSpPr>
            <p:cNvPr id="140" name="Oval 139">
              <a:extLst>
                <a:ext uri="{FF2B5EF4-FFF2-40B4-BE49-F238E27FC236}">
                  <a16:creationId xmlns:a16="http://schemas.microsoft.com/office/drawing/2014/main" id="{9EF2F598-AF58-524C-AE93-1228CC6711A3}"/>
                </a:ext>
                <a:ext uri="{C183D7F6-B498-43B3-948B-1728B52AA6E4}">
                  <adec:decorative xmlns:adec="http://schemas.microsoft.com/office/drawing/2017/decorative" val="1"/>
                </a:ext>
              </a:extLst>
            </p:cNvPr>
            <p:cNvSpPr/>
            <p:nvPr/>
          </p:nvSpPr>
          <p:spPr bwMode="auto">
            <a:xfrm>
              <a:off x="892559" y="5933826"/>
              <a:ext cx="320040" cy="320040"/>
            </a:xfrm>
            <a:prstGeom prst="ellipse">
              <a:avLst/>
            </a:prstGeom>
            <a:solidFill>
              <a:schemeClr val="bg1"/>
            </a:solidFill>
            <a:ln>
              <a:solidFill>
                <a:srgbClr val="FFFFFF"/>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pic>
          <p:nvPicPr>
            <p:cNvPr id="141" name="Graphic 140">
              <a:extLst>
                <a:ext uri="{FF2B5EF4-FFF2-40B4-BE49-F238E27FC236}">
                  <a16:creationId xmlns:a16="http://schemas.microsoft.com/office/drawing/2014/main" id="{5C6A811D-EF1B-A63B-9A7B-C7F3463F504A}"/>
                </a:ext>
                <a:ext uri="{C183D7F6-B498-43B3-948B-1728B52AA6E4}">
                  <adec:decorative xmlns:adec="http://schemas.microsoft.com/office/drawing/2017/decorative" val="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957360" y="6006561"/>
              <a:ext cx="190440" cy="174570"/>
            </a:xfrm>
            <a:prstGeom prst="rect">
              <a:avLst/>
            </a:prstGeom>
          </p:spPr>
        </p:pic>
        <p:sp>
          <p:nvSpPr>
            <p:cNvPr id="81" name="TextBox 80">
              <a:extLst>
                <a:ext uri="{FF2B5EF4-FFF2-40B4-BE49-F238E27FC236}">
                  <a16:creationId xmlns:a16="http://schemas.microsoft.com/office/drawing/2014/main" id="{092EF4FC-A0B4-9E0E-5568-EA8532646359}"/>
                </a:ext>
                <a:ext uri="{C183D7F6-B498-43B3-948B-1728B52AA6E4}">
                  <adec:decorative xmlns:adec="http://schemas.microsoft.com/office/drawing/2017/decorative" val="1"/>
                </a:ext>
              </a:extLst>
            </p:cNvPr>
            <p:cNvSpPr txBox="1"/>
            <p:nvPr/>
          </p:nvSpPr>
          <p:spPr>
            <a:xfrm>
              <a:off x="553379" y="6361592"/>
              <a:ext cx="989351"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mn-cs"/>
                </a:rPr>
                <a:t>Microsoft</a:t>
              </a:r>
              <a:br>
                <a:rPr kumimoji="0" lang="en-US" sz="900" b="0" i="0" u="none" strike="noStrike" kern="1200" cap="none" spc="0" normalizeH="0" baseline="0" noProof="0">
                  <a:ln>
                    <a:noFill/>
                  </a:ln>
                  <a:solidFill>
                    <a:srgbClr val="FFFFFF"/>
                  </a:solidFill>
                  <a:effectLst/>
                  <a:uLnTx/>
                  <a:uFillTx/>
                  <a:latin typeface="Segoe UI Semibold"/>
                  <a:ea typeface="+mn-ea"/>
                  <a:cs typeface="+mn-cs"/>
                </a:rPr>
              </a:br>
              <a:r>
                <a:rPr kumimoji="0" lang="en-US" sz="900" b="0" i="0" u="none" strike="noStrike" kern="1200" cap="none" spc="0" normalizeH="0" baseline="0" noProof="0">
                  <a:ln>
                    <a:noFill/>
                  </a:ln>
                  <a:solidFill>
                    <a:srgbClr val="FFFFFF"/>
                  </a:solidFill>
                  <a:effectLst/>
                  <a:uLnTx/>
                  <a:uFillTx/>
                  <a:latin typeface="Segoe UI Semibold"/>
                  <a:ea typeface="+mn-ea"/>
                  <a:cs typeface="+mn-cs"/>
                </a:rPr>
                <a:t>Copilot Studio</a:t>
              </a:r>
            </a:p>
          </p:txBody>
        </p:sp>
        <p:sp>
          <p:nvSpPr>
            <p:cNvPr id="138" name="Oval 137">
              <a:extLst>
                <a:ext uri="{FF2B5EF4-FFF2-40B4-BE49-F238E27FC236}">
                  <a16:creationId xmlns:a16="http://schemas.microsoft.com/office/drawing/2014/main" id="{86C2FB87-CD53-30BB-0CBD-A2F3FA3155B5}"/>
                </a:ext>
                <a:ext uri="{C183D7F6-B498-43B3-948B-1728B52AA6E4}">
                  <adec:decorative xmlns:adec="http://schemas.microsoft.com/office/drawing/2017/decorative" val="1"/>
                </a:ext>
              </a:extLst>
            </p:cNvPr>
            <p:cNvSpPr/>
            <p:nvPr/>
          </p:nvSpPr>
          <p:spPr bwMode="auto">
            <a:xfrm>
              <a:off x="2324318" y="5940404"/>
              <a:ext cx="320040" cy="320040"/>
            </a:xfrm>
            <a:prstGeom prst="ellipse">
              <a:avLst/>
            </a:prstGeom>
            <a:solidFill>
              <a:schemeClr val="bg1"/>
            </a:soli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pic>
          <p:nvPicPr>
            <p:cNvPr id="139" name="Graphic 138">
              <a:extLst>
                <a:ext uri="{FF2B5EF4-FFF2-40B4-BE49-F238E27FC236}">
                  <a16:creationId xmlns:a16="http://schemas.microsoft.com/office/drawing/2014/main" id="{B5FF08CA-9C41-93A0-7EC9-A28D86128D24}"/>
                </a:ext>
                <a:ext uri="{C183D7F6-B498-43B3-948B-1728B52AA6E4}">
                  <adec:decorative xmlns:adec="http://schemas.microsoft.com/office/drawing/2017/decorative" val="1"/>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2384712" y="6000798"/>
              <a:ext cx="199253" cy="199253"/>
            </a:xfrm>
            <a:prstGeom prst="rect">
              <a:avLst/>
            </a:prstGeom>
          </p:spPr>
        </p:pic>
        <p:sp>
          <p:nvSpPr>
            <p:cNvPr id="83" name="TextBox 82">
              <a:extLst>
                <a:ext uri="{FF2B5EF4-FFF2-40B4-BE49-F238E27FC236}">
                  <a16:creationId xmlns:a16="http://schemas.microsoft.com/office/drawing/2014/main" id="{158898CE-9DC6-C9C6-0036-F35DFF35311A}"/>
                </a:ext>
                <a:ext uri="{C183D7F6-B498-43B3-948B-1728B52AA6E4}">
                  <adec:decorative xmlns:adec="http://schemas.microsoft.com/office/drawing/2017/decorative" val="1"/>
                </a:ext>
              </a:extLst>
            </p:cNvPr>
            <p:cNvSpPr txBox="1"/>
            <p:nvPr/>
          </p:nvSpPr>
          <p:spPr>
            <a:xfrm>
              <a:off x="1989663" y="6361592"/>
              <a:ext cx="989351"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mn-cs"/>
                </a:rPr>
                <a:t>Microsoft</a:t>
              </a:r>
              <a:br>
                <a:rPr kumimoji="0" lang="en-US" sz="900" b="0" i="0" u="none" strike="noStrike" kern="1200" cap="none" spc="0" normalizeH="0" baseline="0" noProof="0">
                  <a:ln>
                    <a:noFill/>
                  </a:ln>
                  <a:solidFill>
                    <a:srgbClr val="FFFFFF"/>
                  </a:solidFill>
                  <a:effectLst/>
                  <a:uLnTx/>
                  <a:uFillTx/>
                  <a:latin typeface="Segoe UI Semibold"/>
                  <a:ea typeface="+mn-ea"/>
                  <a:cs typeface="+mn-cs"/>
                </a:rPr>
              </a:br>
              <a:r>
                <a:rPr kumimoji="0" lang="en-US" sz="900" b="0" i="0" u="none" strike="noStrike" kern="1200" cap="none" spc="0" normalizeH="0" baseline="0" noProof="0">
                  <a:ln>
                    <a:noFill/>
                  </a:ln>
                  <a:solidFill>
                    <a:srgbClr val="FFFFFF"/>
                  </a:solidFill>
                  <a:effectLst/>
                  <a:uLnTx/>
                  <a:uFillTx/>
                  <a:latin typeface="Segoe UI Semibold"/>
                  <a:ea typeface="+mn-ea"/>
                  <a:cs typeface="+mn-cs"/>
                </a:rPr>
                <a:t>Power Platform</a:t>
              </a:r>
            </a:p>
          </p:txBody>
        </p:sp>
        <p:sp>
          <p:nvSpPr>
            <p:cNvPr id="136" name="Oval 135">
              <a:extLst>
                <a:ext uri="{FF2B5EF4-FFF2-40B4-BE49-F238E27FC236}">
                  <a16:creationId xmlns:a16="http://schemas.microsoft.com/office/drawing/2014/main" id="{87CD6AC6-BCD8-D804-A7C6-A0E4EA7B080C}"/>
                </a:ext>
                <a:ext uri="{C183D7F6-B498-43B3-948B-1728B52AA6E4}">
                  <adec:decorative xmlns:adec="http://schemas.microsoft.com/office/drawing/2017/decorative" val="1"/>
                </a:ext>
              </a:extLst>
            </p:cNvPr>
            <p:cNvSpPr/>
            <p:nvPr/>
          </p:nvSpPr>
          <p:spPr bwMode="auto">
            <a:xfrm>
              <a:off x="3761499" y="5940404"/>
              <a:ext cx="320040" cy="320040"/>
            </a:xfrm>
            <a:prstGeom prst="ellipse">
              <a:avLst/>
            </a:prstGeom>
            <a:solidFill>
              <a:schemeClr val="bg1"/>
            </a:soli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mn-ea"/>
                <a:cs typeface="Segoe UI" pitchFamily="34" charset="0"/>
              </a:endParaRPr>
            </a:p>
          </p:txBody>
        </p:sp>
        <p:pic>
          <p:nvPicPr>
            <p:cNvPr id="137" name="Graphic 136">
              <a:extLst>
                <a:ext uri="{FF2B5EF4-FFF2-40B4-BE49-F238E27FC236}">
                  <a16:creationId xmlns:a16="http://schemas.microsoft.com/office/drawing/2014/main" id="{802332FF-D6D1-4D69-0091-5FF8298B020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809490" y="5988395"/>
              <a:ext cx="224059" cy="224059"/>
            </a:xfrm>
            <a:prstGeom prst="rect">
              <a:avLst/>
            </a:prstGeom>
          </p:spPr>
        </p:pic>
        <p:sp>
          <p:nvSpPr>
            <p:cNvPr id="85" name="TextBox 84">
              <a:extLst>
                <a:ext uri="{FF2B5EF4-FFF2-40B4-BE49-F238E27FC236}">
                  <a16:creationId xmlns:a16="http://schemas.microsoft.com/office/drawing/2014/main" id="{E71FBD7F-6334-4CF6-22E4-36C935B79852}"/>
                </a:ext>
                <a:ext uri="{C183D7F6-B498-43B3-948B-1728B52AA6E4}">
                  <adec:decorative xmlns:adec="http://schemas.microsoft.com/office/drawing/2017/decorative" val="1"/>
                </a:ext>
              </a:extLst>
            </p:cNvPr>
            <p:cNvSpPr txBox="1"/>
            <p:nvPr/>
          </p:nvSpPr>
          <p:spPr>
            <a:xfrm>
              <a:off x="3425947" y="6361592"/>
              <a:ext cx="989351" cy="276999"/>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mn-cs"/>
                </a:rPr>
                <a:t>Azure AI</a:t>
              </a:r>
              <a:br>
                <a:rPr kumimoji="0" lang="en-US" sz="900" b="0" i="0" u="none" strike="noStrike" kern="1200" cap="none" spc="0" normalizeH="0" baseline="0" noProof="0">
                  <a:ln>
                    <a:noFill/>
                  </a:ln>
                  <a:solidFill>
                    <a:srgbClr val="FFFFFF"/>
                  </a:solidFill>
                  <a:effectLst/>
                  <a:uLnTx/>
                  <a:uFillTx/>
                  <a:latin typeface="Segoe UI Semibold"/>
                  <a:ea typeface="+mn-ea"/>
                  <a:cs typeface="+mn-cs"/>
                </a:rPr>
              </a:br>
              <a:r>
                <a:rPr kumimoji="0" lang="en-US" sz="900" b="0" i="0" u="none" strike="noStrike" kern="1200" cap="none" spc="0" normalizeH="0" baseline="0" noProof="0">
                  <a:ln>
                    <a:noFill/>
                  </a:ln>
                  <a:solidFill>
                    <a:srgbClr val="FFFFFF"/>
                  </a:solidFill>
                  <a:effectLst/>
                  <a:uLnTx/>
                  <a:uFillTx/>
                  <a:latin typeface="Segoe UI Semibold"/>
                  <a:ea typeface="+mn-ea"/>
                  <a:cs typeface="Segoe Sans Text Semibold"/>
                </a:rPr>
                <a:t>Foundry portal</a:t>
              </a:r>
            </a:p>
          </p:txBody>
        </p:sp>
        <p:sp>
          <p:nvSpPr>
            <p:cNvPr id="134" name="Oval 133">
              <a:extLst>
                <a:ext uri="{FF2B5EF4-FFF2-40B4-BE49-F238E27FC236}">
                  <a16:creationId xmlns:a16="http://schemas.microsoft.com/office/drawing/2014/main" id="{5A340DB5-D6FC-461E-254A-86B14D179EE0}"/>
                </a:ext>
                <a:ext uri="{C183D7F6-B498-43B3-948B-1728B52AA6E4}">
                  <adec:decorative xmlns:adec="http://schemas.microsoft.com/office/drawing/2017/decorative" val="1"/>
                </a:ext>
              </a:extLst>
            </p:cNvPr>
            <p:cNvSpPr/>
            <p:nvPr/>
          </p:nvSpPr>
          <p:spPr bwMode="auto">
            <a:xfrm>
              <a:off x="5196389" y="5940404"/>
              <a:ext cx="320040" cy="320040"/>
            </a:xfrm>
            <a:prstGeom prst="ellipse">
              <a:avLst/>
            </a:prstGeom>
            <a:solidFill>
              <a:schemeClr val="bg1"/>
            </a:soli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mn-ea"/>
                <a:cs typeface="Segoe UI" pitchFamily="34" charset="0"/>
              </a:endParaRPr>
            </a:p>
          </p:txBody>
        </p:sp>
        <p:sp>
          <p:nvSpPr>
            <p:cNvPr id="87" name="TextBox 86">
              <a:extLst>
                <a:ext uri="{FF2B5EF4-FFF2-40B4-BE49-F238E27FC236}">
                  <a16:creationId xmlns:a16="http://schemas.microsoft.com/office/drawing/2014/main" id="{7E20B2AF-C03F-6DF6-F51A-6C01AEF34197}"/>
                </a:ext>
                <a:ext uri="{C183D7F6-B498-43B3-948B-1728B52AA6E4}">
                  <adec:decorative xmlns:adec="http://schemas.microsoft.com/office/drawing/2017/decorative" val="1"/>
                </a:ext>
              </a:extLst>
            </p:cNvPr>
            <p:cNvSpPr txBox="1"/>
            <p:nvPr/>
          </p:nvSpPr>
          <p:spPr>
            <a:xfrm>
              <a:off x="4862231" y="6361592"/>
              <a:ext cx="989351"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mn-cs"/>
                </a:rPr>
                <a:t>Azure Machine Learning</a:t>
              </a:r>
            </a:p>
          </p:txBody>
        </p:sp>
        <p:sp>
          <p:nvSpPr>
            <p:cNvPr id="132" name="Oval 131">
              <a:extLst>
                <a:ext uri="{FF2B5EF4-FFF2-40B4-BE49-F238E27FC236}">
                  <a16:creationId xmlns:a16="http://schemas.microsoft.com/office/drawing/2014/main" id="{F597443C-E0D5-51E6-B0CD-BFE5E1652517}"/>
                </a:ext>
                <a:ext uri="{C183D7F6-B498-43B3-948B-1728B52AA6E4}">
                  <adec:decorative xmlns:adec="http://schemas.microsoft.com/office/drawing/2017/decorative" val="1"/>
                </a:ext>
              </a:extLst>
            </p:cNvPr>
            <p:cNvSpPr/>
            <p:nvPr/>
          </p:nvSpPr>
          <p:spPr bwMode="auto">
            <a:xfrm>
              <a:off x="6634564" y="5940404"/>
              <a:ext cx="320040" cy="320040"/>
            </a:xfrm>
            <a:prstGeom prst="ellipse">
              <a:avLst/>
            </a:prstGeom>
            <a:solidFill>
              <a:schemeClr val="bg1"/>
            </a:soli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mn-ea"/>
                <a:cs typeface="Segoe UI" pitchFamily="34" charset="0"/>
              </a:endParaRPr>
            </a:p>
          </p:txBody>
        </p:sp>
        <p:pic>
          <p:nvPicPr>
            <p:cNvPr id="133" name="Graphic 132">
              <a:extLst>
                <a:ext uri="{FF2B5EF4-FFF2-40B4-BE49-F238E27FC236}">
                  <a16:creationId xmlns:a16="http://schemas.microsoft.com/office/drawing/2014/main" id="{0FF72624-03CC-5560-701E-5E92C245E7B4}"/>
                </a:ext>
                <a:ext uri="{C183D7F6-B498-43B3-948B-1728B52AA6E4}">
                  <adec:decorative xmlns:adec="http://schemas.microsoft.com/office/drawing/2017/decorative" val="1"/>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6694958" y="6000798"/>
              <a:ext cx="199253" cy="199253"/>
            </a:xfrm>
            <a:prstGeom prst="rect">
              <a:avLst/>
            </a:prstGeom>
          </p:spPr>
        </p:pic>
        <p:sp>
          <p:nvSpPr>
            <p:cNvPr id="89" name="TextBox 88">
              <a:extLst>
                <a:ext uri="{FF2B5EF4-FFF2-40B4-BE49-F238E27FC236}">
                  <a16:creationId xmlns:a16="http://schemas.microsoft.com/office/drawing/2014/main" id="{DB2B2055-214B-32EE-DC08-08F6C50D7499}"/>
                </a:ext>
                <a:ext uri="{C183D7F6-B498-43B3-948B-1728B52AA6E4}">
                  <adec:decorative xmlns:adec="http://schemas.microsoft.com/office/drawing/2017/decorative" val="1"/>
                </a:ext>
              </a:extLst>
            </p:cNvPr>
            <p:cNvSpPr txBox="1"/>
            <p:nvPr/>
          </p:nvSpPr>
          <p:spPr>
            <a:xfrm>
              <a:off x="6298515" y="6361592"/>
              <a:ext cx="989351"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mn-cs"/>
                </a:rPr>
                <a:t>GitHub</a:t>
              </a:r>
              <a:br>
                <a:rPr kumimoji="0" lang="en-US" sz="900" b="0" i="0" u="none" strike="noStrike" kern="1200" cap="none" spc="0" normalizeH="0" baseline="0" noProof="0">
                  <a:ln>
                    <a:noFill/>
                  </a:ln>
                  <a:solidFill>
                    <a:srgbClr val="FFFFFF"/>
                  </a:solidFill>
                  <a:effectLst/>
                  <a:uLnTx/>
                  <a:uFillTx/>
                  <a:latin typeface="Segoe UI Semibold"/>
                  <a:ea typeface="+mn-ea"/>
                  <a:cs typeface="+mn-cs"/>
                </a:rPr>
              </a:br>
              <a:r>
                <a:rPr kumimoji="0" lang="en-US" sz="900" b="0" i="0" u="none" strike="noStrike" kern="1200" cap="none" spc="0" normalizeH="0" baseline="0" noProof="0">
                  <a:ln>
                    <a:noFill/>
                  </a:ln>
                  <a:solidFill>
                    <a:srgbClr val="FFFFFF"/>
                  </a:solidFill>
                  <a:effectLst/>
                  <a:uLnTx/>
                  <a:uFillTx/>
                  <a:latin typeface="Segoe UI Semibold"/>
                  <a:ea typeface="+mn-ea"/>
                  <a:cs typeface="+mn-cs"/>
                </a:rPr>
                <a:t>Enterprise</a:t>
              </a:r>
            </a:p>
          </p:txBody>
        </p:sp>
        <p:sp>
          <p:nvSpPr>
            <p:cNvPr id="130" name="Oval 129">
              <a:extLst>
                <a:ext uri="{FF2B5EF4-FFF2-40B4-BE49-F238E27FC236}">
                  <a16:creationId xmlns:a16="http://schemas.microsoft.com/office/drawing/2014/main" id="{EB18DA45-0754-98BD-4A12-5B7D6BCDB6CC}"/>
                </a:ext>
                <a:ext uri="{C183D7F6-B498-43B3-948B-1728B52AA6E4}">
                  <adec:decorative xmlns:adec="http://schemas.microsoft.com/office/drawing/2017/decorative" val="1"/>
                </a:ext>
              </a:extLst>
            </p:cNvPr>
            <p:cNvSpPr/>
            <p:nvPr/>
          </p:nvSpPr>
          <p:spPr bwMode="auto">
            <a:xfrm>
              <a:off x="8069454" y="5933827"/>
              <a:ext cx="320040" cy="320040"/>
            </a:xfrm>
            <a:prstGeom prst="ellipse">
              <a:avLst/>
            </a:prstGeom>
            <a:solidFill>
              <a:schemeClr val="bg1"/>
            </a:soli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mn-ea"/>
                <a:cs typeface="Segoe UI" pitchFamily="34" charset="0"/>
              </a:endParaRPr>
            </a:p>
          </p:txBody>
        </p:sp>
        <p:pic>
          <p:nvPicPr>
            <p:cNvPr id="131" name="Graphic 130">
              <a:extLst>
                <a:ext uri="{FF2B5EF4-FFF2-40B4-BE49-F238E27FC236}">
                  <a16:creationId xmlns:a16="http://schemas.microsoft.com/office/drawing/2014/main" id="{A600DF21-C915-CD49-3C5F-E31FC2683BFF}"/>
                </a:ext>
                <a:ext uri="{C183D7F6-B498-43B3-948B-1728B52AA6E4}">
                  <adec:decorative xmlns:adec="http://schemas.microsoft.com/office/drawing/2017/decorative" val="1"/>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8142189" y="6006562"/>
              <a:ext cx="174570" cy="174570"/>
            </a:xfrm>
            <a:prstGeom prst="rect">
              <a:avLst/>
            </a:prstGeom>
          </p:spPr>
        </p:pic>
        <p:sp>
          <p:nvSpPr>
            <p:cNvPr id="91" name="TextBox 90">
              <a:extLst>
                <a:ext uri="{FF2B5EF4-FFF2-40B4-BE49-F238E27FC236}">
                  <a16:creationId xmlns:a16="http://schemas.microsoft.com/office/drawing/2014/main" id="{AFF85C1D-5363-459F-1FDD-82DB635A0B5B}"/>
                </a:ext>
                <a:ext uri="{C183D7F6-B498-43B3-948B-1728B52AA6E4}">
                  <adec:decorative xmlns:adec="http://schemas.microsoft.com/office/drawing/2017/decorative" val="1"/>
                </a:ext>
              </a:extLst>
            </p:cNvPr>
            <p:cNvSpPr txBox="1"/>
            <p:nvPr/>
          </p:nvSpPr>
          <p:spPr>
            <a:xfrm>
              <a:off x="7734799" y="6361592"/>
              <a:ext cx="989351"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mn-cs"/>
                </a:rPr>
                <a:t>Visual</a:t>
              </a:r>
              <a:br>
                <a:rPr kumimoji="0" lang="en-US" sz="900" b="0" i="0" u="none" strike="noStrike" kern="1200" cap="none" spc="0" normalizeH="0" baseline="0" noProof="0">
                  <a:ln>
                    <a:noFill/>
                  </a:ln>
                  <a:solidFill>
                    <a:srgbClr val="FFFFFF"/>
                  </a:solidFill>
                  <a:effectLst/>
                  <a:uLnTx/>
                  <a:uFillTx/>
                  <a:latin typeface="Segoe UI Semibold"/>
                  <a:ea typeface="+mn-ea"/>
                  <a:cs typeface="+mn-cs"/>
                </a:rPr>
              </a:br>
              <a:r>
                <a:rPr kumimoji="0" lang="en-US" sz="900" b="0" i="0" u="none" strike="noStrike" kern="1200" cap="none" spc="0" normalizeH="0" baseline="0" noProof="0">
                  <a:ln>
                    <a:noFill/>
                  </a:ln>
                  <a:solidFill>
                    <a:srgbClr val="FFFFFF"/>
                  </a:solidFill>
                  <a:effectLst/>
                  <a:uLnTx/>
                  <a:uFillTx/>
                  <a:latin typeface="Segoe UI Semibold"/>
                  <a:ea typeface="+mn-ea"/>
                  <a:cs typeface="+mn-cs"/>
                </a:rPr>
                <a:t>Studio Code</a:t>
              </a:r>
            </a:p>
          </p:txBody>
        </p:sp>
        <p:sp>
          <p:nvSpPr>
            <p:cNvPr id="124" name="Oval 123">
              <a:extLst>
                <a:ext uri="{FF2B5EF4-FFF2-40B4-BE49-F238E27FC236}">
                  <a16:creationId xmlns:a16="http://schemas.microsoft.com/office/drawing/2014/main" id="{8ECF15B1-52AF-72FF-9E43-7C03799BEC32}"/>
                </a:ext>
                <a:ext uri="{C183D7F6-B498-43B3-948B-1728B52AA6E4}">
                  <adec:decorative xmlns:adec="http://schemas.microsoft.com/office/drawing/2017/decorative" val="1"/>
                </a:ext>
              </a:extLst>
            </p:cNvPr>
            <p:cNvSpPr/>
            <p:nvPr/>
          </p:nvSpPr>
          <p:spPr bwMode="auto">
            <a:xfrm>
              <a:off x="9492989" y="5933827"/>
              <a:ext cx="320040" cy="320040"/>
            </a:xfrm>
            <a:prstGeom prst="ellipse">
              <a:avLst/>
            </a:prstGeom>
            <a:solidFill>
              <a:schemeClr val="bg1"/>
            </a:soli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mn-ea"/>
                <a:cs typeface="Segoe UI" pitchFamily="34" charset="0"/>
              </a:endParaRPr>
            </a:p>
          </p:txBody>
        </p:sp>
        <p:pic>
          <p:nvPicPr>
            <p:cNvPr id="126" name="Graphic 125">
              <a:extLst>
                <a:ext uri="{FF2B5EF4-FFF2-40B4-BE49-F238E27FC236}">
                  <a16:creationId xmlns:a16="http://schemas.microsoft.com/office/drawing/2014/main" id="{75AEB25E-371F-15E3-5158-365A2896389F}"/>
                </a:ext>
                <a:ext uri="{C183D7F6-B498-43B3-948B-1728B52AA6E4}">
                  <adec:decorative xmlns:adec="http://schemas.microsoft.com/office/drawing/2017/decorative" val="1"/>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9546219" y="5987057"/>
              <a:ext cx="213579" cy="213579"/>
            </a:xfrm>
            <a:prstGeom prst="rect">
              <a:avLst/>
            </a:prstGeom>
          </p:spPr>
        </p:pic>
        <p:sp>
          <p:nvSpPr>
            <p:cNvPr id="93" name="TextBox 92">
              <a:extLst>
                <a:ext uri="{FF2B5EF4-FFF2-40B4-BE49-F238E27FC236}">
                  <a16:creationId xmlns:a16="http://schemas.microsoft.com/office/drawing/2014/main" id="{BDA54CE0-9B11-7BD8-E715-2C7A25122AE0}"/>
                </a:ext>
                <a:ext uri="{C183D7F6-B498-43B3-948B-1728B52AA6E4}">
                  <adec:decorative xmlns:adec="http://schemas.microsoft.com/office/drawing/2017/decorative" val="1"/>
                </a:ext>
              </a:extLst>
            </p:cNvPr>
            <p:cNvSpPr txBox="1"/>
            <p:nvPr/>
          </p:nvSpPr>
          <p:spPr>
            <a:xfrm>
              <a:off x="9171083" y="6361592"/>
              <a:ext cx="989351"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mn-cs"/>
                </a:rPr>
                <a:t>Azure</a:t>
              </a:r>
              <a:br>
                <a:rPr kumimoji="0" lang="en-US" sz="900" b="0" i="0" u="none" strike="noStrike" kern="1200" cap="none" spc="0" normalizeH="0" baseline="0" noProof="0">
                  <a:ln>
                    <a:noFill/>
                  </a:ln>
                  <a:solidFill>
                    <a:srgbClr val="FFFFFF"/>
                  </a:solidFill>
                  <a:effectLst/>
                  <a:uLnTx/>
                  <a:uFillTx/>
                  <a:latin typeface="Segoe UI Semibold"/>
                  <a:ea typeface="+mn-ea"/>
                  <a:cs typeface="+mn-cs"/>
                </a:rPr>
              </a:br>
              <a:r>
                <a:rPr kumimoji="0" lang="en-US" sz="900" b="0" i="0" u="none" strike="noStrike" kern="1200" cap="none" spc="0" normalizeH="0" baseline="0" noProof="0">
                  <a:ln>
                    <a:noFill/>
                  </a:ln>
                  <a:solidFill>
                    <a:srgbClr val="FFFFFF"/>
                  </a:solidFill>
                  <a:effectLst/>
                  <a:uLnTx/>
                  <a:uFillTx/>
                  <a:latin typeface="Segoe UI Semibold"/>
                  <a:ea typeface="+mn-ea"/>
                  <a:cs typeface="+mn-cs"/>
                </a:rPr>
                <a:t>DevOps</a:t>
              </a:r>
            </a:p>
          </p:txBody>
        </p:sp>
        <p:sp>
          <p:nvSpPr>
            <p:cNvPr id="122" name="Oval 121">
              <a:extLst>
                <a:ext uri="{FF2B5EF4-FFF2-40B4-BE49-F238E27FC236}">
                  <a16:creationId xmlns:a16="http://schemas.microsoft.com/office/drawing/2014/main" id="{D1AEA3F4-4FFB-4D0E-553D-9B3D6B9D2255}"/>
                </a:ext>
                <a:ext uri="{C183D7F6-B498-43B3-948B-1728B52AA6E4}">
                  <adec:decorative xmlns:adec="http://schemas.microsoft.com/office/drawing/2017/decorative" val="1"/>
                </a:ext>
              </a:extLst>
            </p:cNvPr>
            <p:cNvSpPr/>
            <p:nvPr/>
          </p:nvSpPr>
          <p:spPr bwMode="auto">
            <a:xfrm>
              <a:off x="10945804" y="5936850"/>
              <a:ext cx="320040" cy="320040"/>
            </a:xfrm>
            <a:prstGeom prst="ellipse">
              <a:avLst/>
            </a:prstGeom>
            <a:solidFill>
              <a:schemeClr val="bg1"/>
            </a:soli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mn-ea"/>
                <a:cs typeface="Segoe UI" pitchFamily="34" charset="0"/>
              </a:endParaRPr>
            </a:p>
          </p:txBody>
        </p:sp>
        <p:pic>
          <p:nvPicPr>
            <p:cNvPr id="123" name="Graphic 122">
              <a:extLst>
                <a:ext uri="{FF2B5EF4-FFF2-40B4-BE49-F238E27FC236}">
                  <a16:creationId xmlns:a16="http://schemas.microsoft.com/office/drawing/2014/main" id="{62BE1FC9-9033-FF17-ADA4-5B24F2B2B75D}"/>
                </a:ext>
                <a:ext uri="{C183D7F6-B498-43B3-948B-1728B52AA6E4}">
                  <adec:decorative xmlns:adec="http://schemas.microsoft.com/office/drawing/2017/decorative" val="1"/>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11000988" y="5992034"/>
              <a:ext cx="209673" cy="209673"/>
            </a:xfrm>
            <a:prstGeom prst="rect">
              <a:avLst/>
            </a:prstGeom>
          </p:spPr>
        </p:pic>
        <p:sp>
          <p:nvSpPr>
            <p:cNvPr id="110" name="TextBox 109">
              <a:extLst>
                <a:ext uri="{FF2B5EF4-FFF2-40B4-BE49-F238E27FC236}">
                  <a16:creationId xmlns:a16="http://schemas.microsoft.com/office/drawing/2014/main" id="{4DED9D65-DDE3-57A7-495F-E9164CDAC7BA}"/>
                </a:ext>
                <a:ext uri="{C183D7F6-B498-43B3-948B-1728B52AA6E4}">
                  <adec:decorative xmlns:adec="http://schemas.microsoft.com/office/drawing/2017/decorative" val="1"/>
                </a:ext>
              </a:extLst>
            </p:cNvPr>
            <p:cNvSpPr txBox="1"/>
            <p:nvPr/>
          </p:nvSpPr>
          <p:spPr>
            <a:xfrm>
              <a:off x="10607370" y="6361592"/>
              <a:ext cx="989351"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mn-ea"/>
                  <a:cs typeface="+mn-cs"/>
                </a:rPr>
                <a:t>Microsoft</a:t>
              </a:r>
              <a:br>
                <a:rPr kumimoji="0" lang="en-US" sz="900" b="0" i="0" u="none" strike="noStrike" kern="1200" cap="none" spc="0" normalizeH="0" baseline="0" noProof="0">
                  <a:ln>
                    <a:noFill/>
                  </a:ln>
                  <a:solidFill>
                    <a:srgbClr val="FFFFFF"/>
                  </a:solidFill>
                  <a:effectLst/>
                  <a:uLnTx/>
                  <a:uFillTx/>
                  <a:latin typeface="Segoe UI Semibold"/>
                  <a:ea typeface="+mn-ea"/>
                  <a:cs typeface="+mn-cs"/>
                </a:rPr>
              </a:br>
              <a:r>
                <a:rPr kumimoji="0" lang="en-US" sz="900" b="0" i="0" u="none" strike="noStrike" kern="1200" cap="none" spc="0" normalizeH="0" baseline="0" noProof="0">
                  <a:ln>
                    <a:noFill/>
                  </a:ln>
                  <a:solidFill>
                    <a:srgbClr val="FFFFFF"/>
                  </a:solidFill>
                  <a:effectLst/>
                  <a:uLnTx/>
                  <a:uFillTx/>
                  <a:latin typeface="Segoe UI Semibold"/>
                  <a:ea typeface="+mn-ea"/>
                  <a:cs typeface="+mn-cs"/>
                </a:rPr>
                <a:t>Azure Portal</a:t>
              </a:r>
            </a:p>
          </p:txBody>
        </p:sp>
        <p:pic>
          <p:nvPicPr>
            <p:cNvPr id="22" name="Picture 21" descr="A blue and green logo&#10;&#10;Description automatically generated">
              <a:extLst>
                <a:ext uri="{FF2B5EF4-FFF2-40B4-BE49-F238E27FC236}">
                  <a16:creationId xmlns:a16="http://schemas.microsoft.com/office/drawing/2014/main" id="{0B0E467E-B5E6-D3F2-60CE-CF79A6C44157}"/>
                </a:ext>
              </a:extLst>
            </p:cNvPr>
            <p:cNvPicPr>
              <a:picLocks noChangeAspect="1"/>
            </p:cNvPicPr>
            <p:nvPr/>
          </p:nvPicPr>
          <p:blipFill>
            <a:blip r:embed="rId64"/>
            <a:stretch>
              <a:fillRect/>
            </a:stretch>
          </p:blipFill>
          <p:spPr>
            <a:xfrm>
              <a:off x="5251114" y="5990872"/>
              <a:ext cx="226835" cy="226835"/>
            </a:xfrm>
            <a:prstGeom prst="rect">
              <a:avLst/>
            </a:prstGeom>
          </p:spPr>
        </p:pic>
      </p:grpSp>
    </p:spTree>
    <p:extLst>
      <p:ext uri="{BB962C8B-B14F-4D97-AF65-F5344CB8AC3E}">
        <p14:creationId xmlns:p14="http://schemas.microsoft.com/office/powerpoint/2010/main" val="2079537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42" presetClass="path" presetSubtype="0" decel="100000" fill="hold" grpId="1" nodeType="withEffect">
                                  <p:stCondLst>
                                    <p:cond delay="0"/>
                                  </p:stCondLst>
                                  <p:childTnLst>
                                    <p:animMotion origin="layout" path="M -8.33333E-7 -2.96296E-6 L -8.33333E-7 0.03542 " pathEditMode="relative" rAng="0" ptsTypes="AA">
                                      <p:cBhvr>
                                        <p:cTn id="9" dur="700" spd="-100000" fill="hold"/>
                                        <p:tgtEl>
                                          <p:spTgt spid="75"/>
                                        </p:tgtEl>
                                        <p:attrNameLst>
                                          <p:attrName>ppt_x</p:attrName>
                                          <p:attrName>ppt_y</p:attrName>
                                        </p:attrNameLst>
                                      </p:cBhvr>
                                      <p:rCtr x="0" y="1759"/>
                                    </p:animMotion>
                                  </p:childTnLst>
                                </p:cTn>
                              </p:par>
                              <p:par>
                                <p:cTn id="10" presetID="10" presetClass="entr" presetSubtype="0" fill="hold" nodeType="withEffect">
                                  <p:stCondLst>
                                    <p:cond delay="0"/>
                                  </p:stCondLst>
                                  <p:childTnLst>
                                    <p:set>
                                      <p:cBhvr>
                                        <p:cTn id="11" dur="1" fill="hold">
                                          <p:stCondLst>
                                            <p:cond delay="0"/>
                                          </p:stCondLst>
                                        </p:cTn>
                                        <p:tgtEl>
                                          <p:spTgt spid="151"/>
                                        </p:tgtEl>
                                        <p:attrNameLst>
                                          <p:attrName>style.visibility</p:attrName>
                                        </p:attrNameLst>
                                      </p:cBhvr>
                                      <p:to>
                                        <p:strVal val="visible"/>
                                      </p:to>
                                    </p:set>
                                    <p:animEffect transition="in" filter="fade">
                                      <p:cBhvr>
                                        <p:cTn id="12" dur="500"/>
                                        <p:tgtEl>
                                          <p:spTgt spid="151"/>
                                        </p:tgtEl>
                                      </p:cBhvr>
                                    </p:animEffect>
                                  </p:childTnLst>
                                </p:cTn>
                              </p:par>
                              <p:par>
                                <p:cTn id="13" presetID="42" presetClass="path" presetSubtype="0" decel="100000" fill="hold" nodeType="withEffect">
                                  <p:stCondLst>
                                    <p:cond delay="0"/>
                                  </p:stCondLst>
                                  <p:childTnLst>
                                    <p:animMotion origin="layout" path="M -8.33333E-7 -2.96296E-6 L -8.33333E-7 0.03542 " pathEditMode="relative" rAng="0" ptsTypes="AA">
                                      <p:cBhvr>
                                        <p:cTn id="14" dur="700" spd="-100000" fill="hold"/>
                                        <p:tgtEl>
                                          <p:spTgt spid="151"/>
                                        </p:tgtEl>
                                        <p:attrNameLst>
                                          <p:attrName>ppt_x</p:attrName>
                                          <p:attrName>ppt_y</p:attrName>
                                        </p:attrNameLst>
                                      </p:cBhvr>
                                      <p:rCtr x="0" y="1759"/>
                                    </p:animMotion>
                                  </p:childTnLst>
                                </p:cTn>
                              </p:par>
                              <p:par>
                                <p:cTn id="15" presetID="10" presetClass="entr" presetSubtype="0" fill="hold" nodeType="withEffect">
                                  <p:stCondLst>
                                    <p:cond delay="0"/>
                                  </p:stCondLst>
                                  <p:childTnLst>
                                    <p:set>
                                      <p:cBhvr>
                                        <p:cTn id="16" dur="1" fill="hold">
                                          <p:stCondLst>
                                            <p:cond delay="0"/>
                                          </p:stCondLst>
                                        </p:cTn>
                                        <p:tgtEl>
                                          <p:spTgt spid="153"/>
                                        </p:tgtEl>
                                        <p:attrNameLst>
                                          <p:attrName>style.visibility</p:attrName>
                                        </p:attrNameLst>
                                      </p:cBhvr>
                                      <p:to>
                                        <p:strVal val="visible"/>
                                      </p:to>
                                    </p:set>
                                    <p:animEffect transition="in" filter="fade">
                                      <p:cBhvr>
                                        <p:cTn id="17" dur="500"/>
                                        <p:tgtEl>
                                          <p:spTgt spid="153"/>
                                        </p:tgtEl>
                                      </p:cBhvr>
                                    </p:animEffect>
                                  </p:childTnLst>
                                </p:cTn>
                              </p:par>
                              <p:par>
                                <p:cTn id="18" presetID="42" presetClass="path" presetSubtype="0" decel="100000" fill="hold" nodeType="withEffect">
                                  <p:stCondLst>
                                    <p:cond delay="0"/>
                                  </p:stCondLst>
                                  <p:childTnLst>
                                    <p:animMotion origin="layout" path="M -8.33333E-7 -2.96296E-6 L -8.33333E-7 0.03542 " pathEditMode="relative" rAng="0" ptsTypes="AA">
                                      <p:cBhvr>
                                        <p:cTn id="19" dur="700" spd="-100000" fill="hold"/>
                                        <p:tgtEl>
                                          <p:spTgt spid="153"/>
                                        </p:tgtEl>
                                        <p:attrNameLst>
                                          <p:attrName>ppt_x</p:attrName>
                                          <p:attrName>ppt_y</p:attrName>
                                        </p:attrNameLst>
                                      </p:cBhvr>
                                      <p:rCtr x="0" y="1759"/>
                                    </p:animMotion>
                                  </p:childTnLst>
                                </p:cTn>
                              </p:par>
                              <p:par>
                                <p:cTn id="20" presetID="10" presetClass="entr" presetSubtype="0" fill="hold" nodeType="withEffect">
                                  <p:stCondLst>
                                    <p:cond delay="0"/>
                                  </p:stCondLst>
                                  <p:childTnLst>
                                    <p:set>
                                      <p:cBhvr>
                                        <p:cTn id="21" dur="1" fill="hold">
                                          <p:stCondLst>
                                            <p:cond delay="0"/>
                                          </p:stCondLst>
                                        </p:cTn>
                                        <p:tgtEl>
                                          <p:spTgt spid="154"/>
                                        </p:tgtEl>
                                        <p:attrNameLst>
                                          <p:attrName>style.visibility</p:attrName>
                                        </p:attrNameLst>
                                      </p:cBhvr>
                                      <p:to>
                                        <p:strVal val="visible"/>
                                      </p:to>
                                    </p:set>
                                    <p:animEffect transition="in" filter="fade">
                                      <p:cBhvr>
                                        <p:cTn id="22" dur="500"/>
                                        <p:tgtEl>
                                          <p:spTgt spid="154"/>
                                        </p:tgtEl>
                                      </p:cBhvr>
                                    </p:animEffect>
                                  </p:childTnLst>
                                </p:cTn>
                              </p:par>
                              <p:par>
                                <p:cTn id="23" presetID="42" presetClass="path" presetSubtype="0" decel="100000" fill="hold" nodeType="withEffect">
                                  <p:stCondLst>
                                    <p:cond delay="0"/>
                                  </p:stCondLst>
                                  <p:childTnLst>
                                    <p:animMotion origin="layout" path="M -8.33333E-7 -2.96296E-6 L -8.33333E-7 0.03542 " pathEditMode="relative" rAng="0" ptsTypes="AA">
                                      <p:cBhvr>
                                        <p:cTn id="24" dur="700" spd="-100000" fill="hold"/>
                                        <p:tgtEl>
                                          <p:spTgt spid="154"/>
                                        </p:tgtEl>
                                        <p:attrNameLst>
                                          <p:attrName>ppt_x</p:attrName>
                                          <p:attrName>ppt_y</p:attrName>
                                        </p:attrNameLst>
                                      </p:cBhvr>
                                      <p:rCtr x="0" y="1759"/>
                                    </p:animMotion>
                                  </p:childTnLst>
                                </p:cTn>
                              </p:par>
                              <p:par>
                                <p:cTn id="25" presetID="10" presetClass="entr" presetSubtype="0" fill="hold" nodeType="withEffect">
                                  <p:stCondLst>
                                    <p:cond delay="0"/>
                                  </p:stCondLst>
                                  <p:childTnLst>
                                    <p:set>
                                      <p:cBhvr>
                                        <p:cTn id="26" dur="1" fill="hold">
                                          <p:stCondLst>
                                            <p:cond delay="0"/>
                                          </p:stCondLst>
                                        </p:cTn>
                                        <p:tgtEl>
                                          <p:spTgt spid="155"/>
                                        </p:tgtEl>
                                        <p:attrNameLst>
                                          <p:attrName>style.visibility</p:attrName>
                                        </p:attrNameLst>
                                      </p:cBhvr>
                                      <p:to>
                                        <p:strVal val="visible"/>
                                      </p:to>
                                    </p:set>
                                    <p:animEffect transition="in" filter="fade">
                                      <p:cBhvr>
                                        <p:cTn id="27" dur="500"/>
                                        <p:tgtEl>
                                          <p:spTgt spid="155"/>
                                        </p:tgtEl>
                                      </p:cBhvr>
                                    </p:animEffect>
                                  </p:childTnLst>
                                </p:cTn>
                              </p:par>
                              <p:par>
                                <p:cTn id="28" presetID="42" presetClass="path" presetSubtype="0" decel="100000" fill="hold" nodeType="withEffect">
                                  <p:stCondLst>
                                    <p:cond delay="0"/>
                                  </p:stCondLst>
                                  <p:childTnLst>
                                    <p:animMotion origin="layout" path="M -8.33333E-7 -2.96296E-6 L -8.33333E-7 0.03542 " pathEditMode="relative" rAng="0" ptsTypes="AA">
                                      <p:cBhvr>
                                        <p:cTn id="29" dur="700" spd="-100000" fill="hold"/>
                                        <p:tgtEl>
                                          <p:spTgt spid="155"/>
                                        </p:tgtEl>
                                        <p:attrNameLst>
                                          <p:attrName>ppt_x</p:attrName>
                                          <p:attrName>ppt_y</p:attrName>
                                        </p:attrNameLst>
                                      </p:cBhvr>
                                      <p:rCtr x="0" y="1759"/>
                                    </p:animMotion>
                                  </p:childTnLst>
                                </p:cTn>
                              </p:par>
                              <p:par>
                                <p:cTn id="30" presetID="10" presetClass="entr" presetSubtype="0" fill="hold" nodeType="withEffect">
                                  <p:stCondLst>
                                    <p:cond delay="0"/>
                                  </p:stCondLst>
                                  <p:childTnLst>
                                    <p:set>
                                      <p:cBhvr>
                                        <p:cTn id="31" dur="1" fill="hold">
                                          <p:stCondLst>
                                            <p:cond delay="0"/>
                                          </p:stCondLst>
                                        </p:cTn>
                                        <p:tgtEl>
                                          <p:spTgt spid="156"/>
                                        </p:tgtEl>
                                        <p:attrNameLst>
                                          <p:attrName>style.visibility</p:attrName>
                                        </p:attrNameLst>
                                      </p:cBhvr>
                                      <p:to>
                                        <p:strVal val="visible"/>
                                      </p:to>
                                    </p:set>
                                    <p:animEffect transition="in" filter="fade">
                                      <p:cBhvr>
                                        <p:cTn id="32" dur="500"/>
                                        <p:tgtEl>
                                          <p:spTgt spid="156"/>
                                        </p:tgtEl>
                                      </p:cBhvr>
                                    </p:animEffect>
                                  </p:childTnLst>
                                </p:cTn>
                              </p:par>
                              <p:par>
                                <p:cTn id="33" presetID="42" presetClass="path" presetSubtype="0" decel="100000" fill="hold" nodeType="withEffect">
                                  <p:stCondLst>
                                    <p:cond delay="0"/>
                                  </p:stCondLst>
                                  <p:childTnLst>
                                    <p:animMotion origin="layout" path="M -8.33333E-7 -2.96296E-6 L -8.33333E-7 0.03542 " pathEditMode="relative" rAng="0" ptsTypes="AA">
                                      <p:cBhvr>
                                        <p:cTn id="34" dur="700" spd="-100000" fill="hold"/>
                                        <p:tgtEl>
                                          <p:spTgt spid="156"/>
                                        </p:tgtEl>
                                        <p:attrNameLst>
                                          <p:attrName>ppt_x</p:attrName>
                                          <p:attrName>ppt_y</p:attrName>
                                        </p:attrNameLst>
                                      </p:cBhvr>
                                      <p:rCtr x="0" y="1759"/>
                                    </p:animMotion>
                                  </p:childTnLst>
                                </p:cTn>
                              </p:par>
                              <p:par>
                                <p:cTn id="35" presetID="10" presetClass="entr" presetSubtype="0" fill="hold" nodeType="withEffect">
                                  <p:stCondLst>
                                    <p:cond delay="0"/>
                                  </p:stCondLst>
                                  <p:childTnLst>
                                    <p:set>
                                      <p:cBhvr>
                                        <p:cTn id="36" dur="1" fill="hold">
                                          <p:stCondLst>
                                            <p:cond delay="0"/>
                                          </p:stCondLst>
                                        </p:cTn>
                                        <p:tgtEl>
                                          <p:spTgt spid="178"/>
                                        </p:tgtEl>
                                        <p:attrNameLst>
                                          <p:attrName>style.visibility</p:attrName>
                                        </p:attrNameLst>
                                      </p:cBhvr>
                                      <p:to>
                                        <p:strVal val="visible"/>
                                      </p:to>
                                    </p:set>
                                    <p:animEffect transition="in" filter="fade">
                                      <p:cBhvr>
                                        <p:cTn id="37" dur="500"/>
                                        <p:tgtEl>
                                          <p:spTgt spid="178"/>
                                        </p:tgtEl>
                                      </p:cBhvr>
                                    </p:animEffect>
                                  </p:childTnLst>
                                </p:cTn>
                              </p:par>
                              <p:par>
                                <p:cTn id="38" presetID="42" presetClass="path" presetSubtype="0" decel="100000" fill="hold" nodeType="withEffect">
                                  <p:stCondLst>
                                    <p:cond delay="0"/>
                                  </p:stCondLst>
                                  <p:childTnLst>
                                    <p:animMotion origin="layout" path="M -8.33333E-7 -2.96296E-6 L -8.33333E-7 0.03542 " pathEditMode="relative" rAng="0" ptsTypes="AA">
                                      <p:cBhvr>
                                        <p:cTn id="39" dur="700" spd="-100000" fill="hold"/>
                                        <p:tgtEl>
                                          <p:spTgt spid="178"/>
                                        </p:tgtEl>
                                        <p:attrNameLst>
                                          <p:attrName>ppt_x</p:attrName>
                                          <p:attrName>ppt_y</p:attrName>
                                        </p:attrNameLst>
                                      </p:cBhvr>
                                      <p:rCtr x="0" y="1759"/>
                                    </p:animMotion>
                                  </p:childTnLst>
                                </p:cTn>
                              </p:par>
                              <p:par>
                                <p:cTn id="40" presetID="10" presetClass="entr" presetSubtype="0" fill="hold" nodeType="withEffect">
                                  <p:stCondLst>
                                    <p:cond delay="0"/>
                                  </p:stCondLst>
                                  <p:childTnLst>
                                    <p:set>
                                      <p:cBhvr>
                                        <p:cTn id="41" dur="1" fill="hold">
                                          <p:stCondLst>
                                            <p:cond delay="0"/>
                                          </p:stCondLst>
                                        </p:cTn>
                                        <p:tgtEl>
                                          <p:spTgt spid="179"/>
                                        </p:tgtEl>
                                        <p:attrNameLst>
                                          <p:attrName>style.visibility</p:attrName>
                                        </p:attrNameLst>
                                      </p:cBhvr>
                                      <p:to>
                                        <p:strVal val="visible"/>
                                      </p:to>
                                    </p:set>
                                    <p:animEffect transition="in" filter="fade">
                                      <p:cBhvr>
                                        <p:cTn id="42" dur="500"/>
                                        <p:tgtEl>
                                          <p:spTgt spid="179"/>
                                        </p:tgtEl>
                                      </p:cBhvr>
                                    </p:animEffect>
                                  </p:childTnLst>
                                </p:cTn>
                              </p:par>
                              <p:par>
                                <p:cTn id="43" presetID="42" presetClass="path" presetSubtype="0" decel="100000" fill="hold" nodeType="withEffect">
                                  <p:stCondLst>
                                    <p:cond delay="0"/>
                                  </p:stCondLst>
                                  <p:childTnLst>
                                    <p:animMotion origin="layout" path="M -8.33333E-7 -2.96296E-6 L -8.33333E-7 0.03542 " pathEditMode="relative" rAng="0" ptsTypes="AA">
                                      <p:cBhvr>
                                        <p:cTn id="44" dur="700" spd="-100000" fill="hold"/>
                                        <p:tgtEl>
                                          <p:spTgt spid="179"/>
                                        </p:tgtEl>
                                        <p:attrNameLst>
                                          <p:attrName>ppt_x</p:attrName>
                                          <p:attrName>ppt_y</p:attrName>
                                        </p:attrNameLst>
                                      </p:cBhvr>
                                      <p:rCtr x="0" y="1759"/>
                                    </p:animMotion>
                                  </p:childTnLst>
                                </p:cTn>
                              </p:par>
                              <p:par>
                                <p:cTn id="45" presetID="10" presetClass="entr" presetSubtype="0" fill="hold" nodeType="withEffect">
                                  <p:stCondLst>
                                    <p:cond delay="0"/>
                                  </p:stCondLst>
                                  <p:childTnLst>
                                    <p:set>
                                      <p:cBhvr>
                                        <p:cTn id="46" dur="1" fill="hold">
                                          <p:stCondLst>
                                            <p:cond delay="0"/>
                                          </p:stCondLst>
                                        </p:cTn>
                                        <p:tgtEl>
                                          <p:spTgt spid="181"/>
                                        </p:tgtEl>
                                        <p:attrNameLst>
                                          <p:attrName>style.visibility</p:attrName>
                                        </p:attrNameLst>
                                      </p:cBhvr>
                                      <p:to>
                                        <p:strVal val="visible"/>
                                      </p:to>
                                    </p:set>
                                    <p:animEffect transition="in" filter="fade">
                                      <p:cBhvr>
                                        <p:cTn id="47" dur="500"/>
                                        <p:tgtEl>
                                          <p:spTgt spid="181"/>
                                        </p:tgtEl>
                                      </p:cBhvr>
                                    </p:animEffect>
                                  </p:childTnLst>
                                </p:cTn>
                              </p:par>
                              <p:par>
                                <p:cTn id="48" presetID="42" presetClass="path" presetSubtype="0" decel="100000" fill="hold" nodeType="withEffect">
                                  <p:stCondLst>
                                    <p:cond delay="0"/>
                                  </p:stCondLst>
                                  <p:childTnLst>
                                    <p:animMotion origin="layout" path="M -8.33333E-7 -2.96296E-6 L -8.33333E-7 0.03542 " pathEditMode="relative" rAng="0" ptsTypes="AA">
                                      <p:cBhvr>
                                        <p:cTn id="49" dur="700" spd="-100000" fill="hold"/>
                                        <p:tgtEl>
                                          <p:spTgt spid="181"/>
                                        </p:tgtEl>
                                        <p:attrNameLst>
                                          <p:attrName>ppt_x</p:attrName>
                                          <p:attrName>ppt_y</p:attrName>
                                        </p:attrNameLst>
                                      </p:cBhvr>
                                      <p:rCtr x="0" y="1759"/>
                                    </p:animMotion>
                                  </p:childTnLst>
                                </p:cTn>
                              </p:par>
                              <p:par>
                                <p:cTn id="50" presetID="10" presetClass="entr" presetSubtype="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par>
                                <p:cTn id="53" presetID="42" presetClass="path" presetSubtype="0" decel="100000" fill="hold" grpId="1" nodeType="withEffect">
                                  <p:stCondLst>
                                    <p:cond delay="0"/>
                                  </p:stCondLst>
                                  <p:childTnLst>
                                    <p:animMotion origin="layout" path="M -8.33333E-7 -2.96296E-6 L -8.33333E-7 0.03542 " pathEditMode="relative" rAng="0" ptsTypes="AA">
                                      <p:cBhvr>
                                        <p:cTn id="54" dur="700" spd="-100000" fill="hold"/>
                                        <p:tgtEl>
                                          <p:spTgt spid="10"/>
                                        </p:tgtEl>
                                        <p:attrNameLst>
                                          <p:attrName>ppt_x</p:attrName>
                                          <p:attrName>ppt_y</p:attrName>
                                        </p:attrNameLst>
                                      </p:cBhvr>
                                      <p:rCtr x="0" y="1759"/>
                                    </p:animMotion>
                                  </p:childTnLst>
                                </p:cTn>
                              </p:par>
                              <p:par>
                                <p:cTn id="55" presetID="10" presetClass="entr" presetSubtype="0" fill="hold"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500"/>
                                        <p:tgtEl>
                                          <p:spTgt spid="3"/>
                                        </p:tgtEl>
                                      </p:cBhvr>
                                    </p:animEffect>
                                  </p:childTnLst>
                                </p:cTn>
                              </p:par>
                              <p:par>
                                <p:cTn id="58" presetID="42" presetClass="path" presetSubtype="0" decel="100000" fill="hold" nodeType="withEffect">
                                  <p:stCondLst>
                                    <p:cond delay="0"/>
                                  </p:stCondLst>
                                  <p:childTnLst>
                                    <p:animMotion origin="layout" path="M -8.33333E-7 -2.96296E-6 L -8.33333E-7 0.03542 " pathEditMode="relative" rAng="0" ptsTypes="AA">
                                      <p:cBhvr>
                                        <p:cTn id="59" dur="700" spd="-100000" fill="hold"/>
                                        <p:tgtEl>
                                          <p:spTgt spid="3"/>
                                        </p:tgtEl>
                                        <p:attrNameLst>
                                          <p:attrName>ppt_x</p:attrName>
                                          <p:attrName>ppt_y</p:attrName>
                                        </p:attrNameLst>
                                      </p:cBhvr>
                                      <p:rCtr x="0" y="1759"/>
                                    </p:animMotion>
                                  </p:childTnLst>
                                </p:cTn>
                              </p:par>
                              <p:par>
                                <p:cTn id="60" presetID="10" presetClass="entr" presetSubtype="0" fill="hold" nodeType="withEffect">
                                  <p:stCondLst>
                                    <p:cond delay="0"/>
                                  </p:stCondLst>
                                  <p:childTnLst>
                                    <p:set>
                                      <p:cBhvr>
                                        <p:cTn id="61" dur="1" fill="hold">
                                          <p:stCondLst>
                                            <p:cond delay="0"/>
                                          </p:stCondLst>
                                        </p:cTn>
                                        <p:tgtEl>
                                          <p:spTgt spid="152"/>
                                        </p:tgtEl>
                                        <p:attrNameLst>
                                          <p:attrName>style.visibility</p:attrName>
                                        </p:attrNameLst>
                                      </p:cBhvr>
                                      <p:to>
                                        <p:strVal val="visible"/>
                                      </p:to>
                                    </p:set>
                                    <p:animEffect transition="in" filter="fade">
                                      <p:cBhvr>
                                        <p:cTn id="62" dur="500"/>
                                        <p:tgtEl>
                                          <p:spTgt spid="152"/>
                                        </p:tgtEl>
                                      </p:cBhvr>
                                    </p:animEffect>
                                  </p:childTnLst>
                                </p:cTn>
                              </p:par>
                              <p:par>
                                <p:cTn id="63" presetID="42" presetClass="path" presetSubtype="0" decel="100000" fill="hold" nodeType="withEffect">
                                  <p:stCondLst>
                                    <p:cond delay="0"/>
                                  </p:stCondLst>
                                  <p:childTnLst>
                                    <p:animMotion origin="layout" path="M -8.33333E-7 -2.96296E-6 L -8.33333E-7 0.03542 " pathEditMode="relative" rAng="0" ptsTypes="AA">
                                      <p:cBhvr>
                                        <p:cTn id="64" dur="700" spd="-100000" fill="hold"/>
                                        <p:tgtEl>
                                          <p:spTgt spid="152"/>
                                        </p:tgtEl>
                                        <p:attrNameLst>
                                          <p:attrName>ppt_x</p:attrName>
                                          <p:attrName>ppt_y</p:attrName>
                                        </p:attrNameLst>
                                      </p:cBhvr>
                                      <p:rCtr x="0" y="1759"/>
                                    </p:animMotion>
                                  </p:childTnLst>
                                </p:cTn>
                              </p:par>
                              <p:par>
                                <p:cTn id="65" presetID="10" presetClass="entr" presetSubtype="0" fill="hold" nodeType="withEffect">
                                  <p:stCondLst>
                                    <p:cond delay="0"/>
                                  </p:stCondLst>
                                  <p:childTnLst>
                                    <p:set>
                                      <p:cBhvr>
                                        <p:cTn id="66" dur="1" fill="hold">
                                          <p:stCondLst>
                                            <p:cond delay="0"/>
                                          </p:stCondLst>
                                        </p:cTn>
                                        <p:tgtEl>
                                          <p:spTgt spid="157"/>
                                        </p:tgtEl>
                                        <p:attrNameLst>
                                          <p:attrName>style.visibility</p:attrName>
                                        </p:attrNameLst>
                                      </p:cBhvr>
                                      <p:to>
                                        <p:strVal val="visible"/>
                                      </p:to>
                                    </p:set>
                                    <p:animEffect transition="in" filter="fade">
                                      <p:cBhvr>
                                        <p:cTn id="67" dur="500"/>
                                        <p:tgtEl>
                                          <p:spTgt spid="157"/>
                                        </p:tgtEl>
                                      </p:cBhvr>
                                    </p:animEffect>
                                  </p:childTnLst>
                                </p:cTn>
                              </p:par>
                              <p:par>
                                <p:cTn id="68" presetID="42" presetClass="path" presetSubtype="0" decel="100000" fill="hold" nodeType="withEffect">
                                  <p:stCondLst>
                                    <p:cond delay="0"/>
                                  </p:stCondLst>
                                  <p:childTnLst>
                                    <p:animMotion origin="layout" path="M -8.33333E-7 -2.96296E-6 L -8.33333E-7 0.03542 " pathEditMode="relative" rAng="0" ptsTypes="AA">
                                      <p:cBhvr>
                                        <p:cTn id="69" dur="700" spd="-100000" fill="hold"/>
                                        <p:tgtEl>
                                          <p:spTgt spid="157"/>
                                        </p:tgtEl>
                                        <p:attrNameLst>
                                          <p:attrName>ppt_x</p:attrName>
                                          <p:attrName>ppt_y</p:attrName>
                                        </p:attrNameLst>
                                      </p:cBhvr>
                                      <p:rCtr x="0" y="1759"/>
                                    </p:animMotion>
                                  </p:childTnLst>
                                </p:cTn>
                              </p:par>
                              <p:par>
                                <p:cTn id="70" presetID="10" presetClass="entr" presetSubtype="0" fill="hold" nodeType="withEffect">
                                  <p:stCondLst>
                                    <p:cond delay="0"/>
                                  </p:stCondLst>
                                  <p:childTnLst>
                                    <p:set>
                                      <p:cBhvr>
                                        <p:cTn id="71" dur="1" fill="hold">
                                          <p:stCondLst>
                                            <p:cond delay="0"/>
                                          </p:stCondLst>
                                        </p:cTn>
                                        <p:tgtEl>
                                          <p:spTgt spid="161"/>
                                        </p:tgtEl>
                                        <p:attrNameLst>
                                          <p:attrName>style.visibility</p:attrName>
                                        </p:attrNameLst>
                                      </p:cBhvr>
                                      <p:to>
                                        <p:strVal val="visible"/>
                                      </p:to>
                                    </p:set>
                                    <p:animEffect transition="in" filter="fade">
                                      <p:cBhvr>
                                        <p:cTn id="72" dur="500"/>
                                        <p:tgtEl>
                                          <p:spTgt spid="161"/>
                                        </p:tgtEl>
                                      </p:cBhvr>
                                    </p:animEffect>
                                  </p:childTnLst>
                                </p:cTn>
                              </p:par>
                              <p:par>
                                <p:cTn id="73" presetID="42" presetClass="path" presetSubtype="0" decel="100000" fill="hold" nodeType="withEffect">
                                  <p:stCondLst>
                                    <p:cond delay="0"/>
                                  </p:stCondLst>
                                  <p:childTnLst>
                                    <p:animMotion origin="layout" path="M -8.33333E-7 -2.96296E-6 L -8.33333E-7 0.03542 " pathEditMode="relative" rAng="0" ptsTypes="AA">
                                      <p:cBhvr>
                                        <p:cTn id="74" dur="700" spd="-100000" fill="hold"/>
                                        <p:tgtEl>
                                          <p:spTgt spid="161"/>
                                        </p:tgtEl>
                                        <p:attrNameLst>
                                          <p:attrName>ppt_x</p:attrName>
                                          <p:attrName>ppt_y</p:attrName>
                                        </p:attrNameLst>
                                      </p:cBhvr>
                                      <p:rCtr x="0" y="1759"/>
                                    </p:animMotion>
                                  </p:childTnLst>
                                </p:cTn>
                              </p:par>
                              <p:par>
                                <p:cTn id="75" presetID="10" presetClass="entr" presetSubtype="0" fill="hold" nodeType="withEffect">
                                  <p:stCondLst>
                                    <p:cond delay="0"/>
                                  </p:stCondLst>
                                  <p:childTnLst>
                                    <p:set>
                                      <p:cBhvr>
                                        <p:cTn id="76" dur="1" fill="hold">
                                          <p:stCondLst>
                                            <p:cond delay="0"/>
                                          </p:stCondLst>
                                        </p:cTn>
                                        <p:tgtEl>
                                          <p:spTgt spid="163"/>
                                        </p:tgtEl>
                                        <p:attrNameLst>
                                          <p:attrName>style.visibility</p:attrName>
                                        </p:attrNameLst>
                                      </p:cBhvr>
                                      <p:to>
                                        <p:strVal val="visible"/>
                                      </p:to>
                                    </p:set>
                                    <p:animEffect transition="in" filter="fade">
                                      <p:cBhvr>
                                        <p:cTn id="77" dur="500"/>
                                        <p:tgtEl>
                                          <p:spTgt spid="163"/>
                                        </p:tgtEl>
                                      </p:cBhvr>
                                    </p:animEffect>
                                  </p:childTnLst>
                                </p:cTn>
                              </p:par>
                              <p:par>
                                <p:cTn id="78" presetID="42" presetClass="path" presetSubtype="0" decel="100000" fill="hold" nodeType="withEffect">
                                  <p:stCondLst>
                                    <p:cond delay="0"/>
                                  </p:stCondLst>
                                  <p:childTnLst>
                                    <p:animMotion origin="layout" path="M -8.33333E-7 -2.96296E-6 L -8.33333E-7 0.03542 " pathEditMode="relative" rAng="0" ptsTypes="AA">
                                      <p:cBhvr>
                                        <p:cTn id="79" dur="700" spd="-100000" fill="hold"/>
                                        <p:tgtEl>
                                          <p:spTgt spid="163"/>
                                        </p:tgtEl>
                                        <p:attrNameLst>
                                          <p:attrName>ppt_x</p:attrName>
                                          <p:attrName>ppt_y</p:attrName>
                                        </p:attrNameLst>
                                      </p:cBhvr>
                                      <p:rCtr x="0" y="1759"/>
                                    </p:animMotion>
                                  </p:childTnLst>
                                </p:cTn>
                              </p:par>
                              <p:par>
                                <p:cTn id="80" presetID="10" presetClass="entr" presetSubtype="0" fill="hold" nodeType="withEffect">
                                  <p:stCondLst>
                                    <p:cond delay="0"/>
                                  </p:stCondLst>
                                  <p:childTnLst>
                                    <p:set>
                                      <p:cBhvr>
                                        <p:cTn id="81" dur="1" fill="hold">
                                          <p:stCondLst>
                                            <p:cond delay="0"/>
                                          </p:stCondLst>
                                        </p:cTn>
                                        <p:tgtEl>
                                          <p:spTgt spid="165"/>
                                        </p:tgtEl>
                                        <p:attrNameLst>
                                          <p:attrName>style.visibility</p:attrName>
                                        </p:attrNameLst>
                                      </p:cBhvr>
                                      <p:to>
                                        <p:strVal val="visible"/>
                                      </p:to>
                                    </p:set>
                                    <p:animEffect transition="in" filter="fade">
                                      <p:cBhvr>
                                        <p:cTn id="82" dur="500"/>
                                        <p:tgtEl>
                                          <p:spTgt spid="165"/>
                                        </p:tgtEl>
                                      </p:cBhvr>
                                    </p:animEffect>
                                  </p:childTnLst>
                                </p:cTn>
                              </p:par>
                              <p:par>
                                <p:cTn id="83" presetID="42" presetClass="path" presetSubtype="0" decel="100000" fill="hold" nodeType="withEffect">
                                  <p:stCondLst>
                                    <p:cond delay="0"/>
                                  </p:stCondLst>
                                  <p:childTnLst>
                                    <p:animMotion origin="layout" path="M -8.33333E-7 -2.96296E-6 L -8.33333E-7 0.03542 " pathEditMode="relative" rAng="0" ptsTypes="AA">
                                      <p:cBhvr>
                                        <p:cTn id="84" dur="700" spd="-100000" fill="hold"/>
                                        <p:tgtEl>
                                          <p:spTgt spid="165"/>
                                        </p:tgtEl>
                                        <p:attrNameLst>
                                          <p:attrName>ppt_x</p:attrName>
                                          <p:attrName>ppt_y</p:attrName>
                                        </p:attrNameLst>
                                      </p:cBhvr>
                                      <p:rCtr x="0" y="1759"/>
                                    </p:animMotion>
                                  </p:childTnLst>
                                </p:cTn>
                              </p:par>
                              <p:par>
                                <p:cTn id="85" presetID="10" presetClass="entr" presetSubtype="0" fill="hold" nodeType="withEffect">
                                  <p:stCondLst>
                                    <p:cond delay="0"/>
                                  </p:stCondLst>
                                  <p:childTnLst>
                                    <p:set>
                                      <p:cBhvr>
                                        <p:cTn id="86" dur="1" fill="hold">
                                          <p:stCondLst>
                                            <p:cond delay="0"/>
                                          </p:stCondLst>
                                        </p:cTn>
                                        <p:tgtEl>
                                          <p:spTgt spid="167"/>
                                        </p:tgtEl>
                                        <p:attrNameLst>
                                          <p:attrName>style.visibility</p:attrName>
                                        </p:attrNameLst>
                                      </p:cBhvr>
                                      <p:to>
                                        <p:strVal val="visible"/>
                                      </p:to>
                                    </p:set>
                                    <p:animEffect transition="in" filter="fade">
                                      <p:cBhvr>
                                        <p:cTn id="87" dur="500"/>
                                        <p:tgtEl>
                                          <p:spTgt spid="167"/>
                                        </p:tgtEl>
                                      </p:cBhvr>
                                    </p:animEffect>
                                  </p:childTnLst>
                                </p:cTn>
                              </p:par>
                              <p:par>
                                <p:cTn id="88" presetID="42" presetClass="path" presetSubtype="0" decel="100000" fill="hold" nodeType="withEffect">
                                  <p:stCondLst>
                                    <p:cond delay="0"/>
                                  </p:stCondLst>
                                  <p:childTnLst>
                                    <p:animMotion origin="layout" path="M -8.33333E-7 -2.96296E-6 L -8.33333E-7 0.03542 " pathEditMode="relative" rAng="0" ptsTypes="AA">
                                      <p:cBhvr>
                                        <p:cTn id="89" dur="700" spd="-100000" fill="hold"/>
                                        <p:tgtEl>
                                          <p:spTgt spid="167"/>
                                        </p:tgtEl>
                                        <p:attrNameLst>
                                          <p:attrName>ppt_x</p:attrName>
                                          <p:attrName>ppt_y</p:attrName>
                                        </p:attrNameLst>
                                      </p:cBhvr>
                                      <p:rCtr x="0" y="1759"/>
                                    </p:animMotion>
                                  </p:childTnLst>
                                </p:cTn>
                              </p:par>
                              <p:par>
                                <p:cTn id="90" presetID="10" presetClass="entr" presetSubtype="0" fill="hold" nodeType="withEffect">
                                  <p:stCondLst>
                                    <p:cond delay="0"/>
                                  </p:stCondLst>
                                  <p:childTnLst>
                                    <p:set>
                                      <p:cBhvr>
                                        <p:cTn id="91" dur="1" fill="hold">
                                          <p:stCondLst>
                                            <p:cond delay="0"/>
                                          </p:stCondLst>
                                        </p:cTn>
                                        <p:tgtEl>
                                          <p:spTgt spid="172"/>
                                        </p:tgtEl>
                                        <p:attrNameLst>
                                          <p:attrName>style.visibility</p:attrName>
                                        </p:attrNameLst>
                                      </p:cBhvr>
                                      <p:to>
                                        <p:strVal val="visible"/>
                                      </p:to>
                                    </p:set>
                                    <p:animEffect transition="in" filter="fade">
                                      <p:cBhvr>
                                        <p:cTn id="92" dur="500"/>
                                        <p:tgtEl>
                                          <p:spTgt spid="172"/>
                                        </p:tgtEl>
                                      </p:cBhvr>
                                    </p:animEffect>
                                  </p:childTnLst>
                                </p:cTn>
                              </p:par>
                              <p:par>
                                <p:cTn id="93" presetID="42" presetClass="path" presetSubtype="0" decel="100000" fill="hold" nodeType="withEffect">
                                  <p:stCondLst>
                                    <p:cond delay="0"/>
                                  </p:stCondLst>
                                  <p:childTnLst>
                                    <p:animMotion origin="layout" path="M -8.33333E-7 -2.96296E-6 L -8.33333E-7 0.03542 " pathEditMode="relative" rAng="0" ptsTypes="AA">
                                      <p:cBhvr>
                                        <p:cTn id="94" dur="700" spd="-100000" fill="hold"/>
                                        <p:tgtEl>
                                          <p:spTgt spid="172"/>
                                        </p:tgtEl>
                                        <p:attrNameLst>
                                          <p:attrName>ppt_x</p:attrName>
                                          <p:attrName>ppt_y</p:attrName>
                                        </p:attrNameLst>
                                      </p:cBhvr>
                                      <p:rCtr x="0" y="1759"/>
                                    </p:animMotion>
                                  </p:childTnLst>
                                </p:cTn>
                              </p:par>
                              <p:par>
                                <p:cTn id="95" presetID="10" presetClass="entr" presetSubtype="0" fill="hold" grpId="0" nodeType="withEffect">
                                  <p:stCondLst>
                                    <p:cond delay="0"/>
                                  </p:stCondLst>
                                  <p:childTnLst>
                                    <p:set>
                                      <p:cBhvr>
                                        <p:cTn id="96" dur="1" fill="hold">
                                          <p:stCondLst>
                                            <p:cond delay="0"/>
                                          </p:stCondLst>
                                        </p:cTn>
                                        <p:tgtEl>
                                          <p:spTgt spid="12"/>
                                        </p:tgtEl>
                                        <p:attrNameLst>
                                          <p:attrName>style.visibility</p:attrName>
                                        </p:attrNameLst>
                                      </p:cBhvr>
                                      <p:to>
                                        <p:strVal val="visible"/>
                                      </p:to>
                                    </p:set>
                                    <p:animEffect transition="in" filter="fade">
                                      <p:cBhvr>
                                        <p:cTn id="97" dur="500"/>
                                        <p:tgtEl>
                                          <p:spTgt spid="12"/>
                                        </p:tgtEl>
                                      </p:cBhvr>
                                    </p:animEffect>
                                  </p:childTnLst>
                                </p:cTn>
                              </p:par>
                              <p:par>
                                <p:cTn id="98" presetID="42" presetClass="path" presetSubtype="0" decel="100000" fill="hold" grpId="1" nodeType="withEffect">
                                  <p:stCondLst>
                                    <p:cond delay="0"/>
                                  </p:stCondLst>
                                  <p:childTnLst>
                                    <p:animMotion origin="layout" path="M -8.33333E-7 -2.96296E-6 L -8.33333E-7 0.03542 " pathEditMode="relative" rAng="0" ptsTypes="AA">
                                      <p:cBhvr>
                                        <p:cTn id="99" dur="700" spd="-100000" fill="hold"/>
                                        <p:tgtEl>
                                          <p:spTgt spid="12"/>
                                        </p:tgtEl>
                                        <p:attrNameLst>
                                          <p:attrName>ppt_x</p:attrName>
                                          <p:attrName>ppt_y</p:attrName>
                                        </p:attrNameLst>
                                      </p:cBhvr>
                                      <p:rCtr x="0" y="1759"/>
                                    </p:animMotion>
                                  </p:childTnLst>
                                </p:cTn>
                              </p:par>
                              <p:par>
                                <p:cTn id="100" presetID="10" presetClass="entr" presetSubtype="0" fill="hold" grpId="0" nodeType="withEffect">
                                  <p:stCondLst>
                                    <p:cond delay="0"/>
                                  </p:stCondLst>
                                  <p:childTnLst>
                                    <p:set>
                                      <p:cBhvr>
                                        <p:cTn id="101" dur="1" fill="hold">
                                          <p:stCondLst>
                                            <p:cond delay="0"/>
                                          </p:stCondLst>
                                        </p:cTn>
                                        <p:tgtEl>
                                          <p:spTgt spid="2"/>
                                        </p:tgtEl>
                                        <p:attrNameLst>
                                          <p:attrName>style.visibility</p:attrName>
                                        </p:attrNameLst>
                                      </p:cBhvr>
                                      <p:to>
                                        <p:strVal val="visible"/>
                                      </p:to>
                                    </p:set>
                                    <p:animEffect transition="in" filter="fade">
                                      <p:cBhvr>
                                        <p:cTn id="102" dur="500"/>
                                        <p:tgtEl>
                                          <p:spTgt spid="2"/>
                                        </p:tgtEl>
                                      </p:cBhvr>
                                    </p:animEffect>
                                  </p:childTnLst>
                                </p:cTn>
                              </p:par>
                              <p:par>
                                <p:cTn id="103" presetID="42" presetClass="path" presetSubtype="0" decel="100000" fill="hold" grpId="1" nodeType="withEffect">
                                  <p:stCondLst>
                                    <p:cond delay="0"/>
                                  </p:stCondLst>
                                  <p:childTnLst>
                                    <p:animMotion origin="layout" path="M -1.04167E-6 -4.07407E-6 L -1.04167E-6 0.03542 " pathEditMode="relative" rAng="0" ptsTypes="AA">
                                      <p:cBhvr>
                                        <p:cTn id="104" dur="700" spd="-100000" fill="hold"/>
                                        <p:tgtEl>
                                          <p:spTgt spid="2"/>
                                        </p:tgtEl>
                                        <p:attrNameLst>
                                          <p:attrName>ppt_x</p:attrName>
                                          <p:attrName>ppt_y</p:attrName>
                                        </p:attrNameLst>
                                      </p:cBhvr>
                                      <p:rCtr x="0" y="1759"/>
                                    </p:animMotion>
                                  </p:childTnLst>
                                </p:cTn>
                              </p:par>
                              <p:par>
                                <p:cTn id="105" presetID="10" presetClass="entr" presetSubtype="0" fill="hold" nodeType="withEffect">
                                  <p:stCondLst>
                                    <p:cond delay="0"/>
                                  </p:stCondLst>
                                  <p:childTnLst>
                                    <p:set>
                                      <p:cBhvr>
                                        <p:cTn id="106" dur="1" fill="hold">
                                          <p:stCondLst>
                                            <p:cond delay="0"/>
                                          </p:stCondLst>
                                        </p:cTn>
                                        <p:tgtEl>
                                          <p:spTgt spid="148"/>
                                        </p:tgtEl>
                                        <p:attrNameLst>
                                          <p:attrName>style.visibility</p:attrName>
                                        </p:attrNameLst>
                                      </p:cBhvr>
                                      <p:to>
                                        <p:strVal val="visible"/>
                                      </p:to>
                                    </p:set>
                                    <p:animEffect transition="in" filter="fade">
                                      <p:cBhvr>
                                        <p:cTn id="107" dur="500"/>
                                        <p:tgtEl>
                                          <p:spTgt spid="148"/>
                                        </p:tgtEl>
                                      </p:cBhvr>
                                    </p:animEffect>
                                  </p:childTnLst>
                                </p:cTn>
                              </p:par>
                              <p:par>
                                <p:cTn id="108" presetID="42" presetClass="path" presetSubtype="0" decel="100000" fill="hold" nodeType="withEffect">
                                  <p:stCondLst>
                                    <p:cond delay="0"/>
                                  </p:stCondLst>
                                  <p:childTnLst>
                                    <p:animMotion origin="layout" path="M -8.33333E-7 -2.96296E-6 L -8.33333E-7 0.03542 " pathEditMode="relative" rAng="0" ptsTypes="AA">
                                      <p:cBhvr>
                                        <p:cTn id="109" dur="700" spd="-100000" fill="hold"/>
                                        <p:tgtEl>
                                          <p:spTgt spid="148"/>
                                        </p:tgtEl>
                                        <p:attrNameLst>
                                          <p:attrName>ppt_x</p:attrName>
                                          <p:attrName>ppt_y</p:attrName>
                                        </p:attrNameLst>
                                      </p:cBhvr>
                                      <p:rCtr x="0" y="1759"/>
                                    </p:animMotion>
                                  </p:childTnLst>
                                </p:cTn>
                              </p:par>
                              <p:par>
                                <p:cTn id="110" presetID="10" presetClass="entr" presetSubtype="0" fill="hold" nodeType="withEffect">
                                  <p:stCondLst>
                                    <p:cond delay="0"/>
                                  </p:stCondLst>
                                  <p:childTnLst>
                                    <p:set>
                                      <p:cBhvr>
                                        <p:cTn id="111" dur="1" fill="hold">
                                          <p:stCondLst>
                                            <p:cond delay="0"/>
                                          </p:stCondLst>
                                        </p:cTn>
                                        <p:tgtEl>
                                          <p:spTgt spid="170"/>
                                        </p:tgtEl>
                                        <p:attrNameLst>
                                          <p:attrName>style.visibility</p:attrName>
                                        </p:attrNameLst>
                                      </p:cBhvr>
                                      <p:to>
                                        <p:strVal val="visible"/>
                                      </p:to>
                                    </p:set>
                                    <p:animEffect transition="in" filter="fade">
                                      <p:cBhvr>
                                        <p:cTn id="112" dur="500"/>
                                        <p:tgtEl>
                                          <p:spTgt spid="170"/>
                                        </p:tgtEl>
                                      </p:cBhvr>
                                    </p:animEffect>
                                  </p:childTnLst>
                                </p:cTn>
                              </p:par>
                              <p:par>
                                <p:cTn id="113" presetID="42" presetClass="path" presetSubtype="0" decel="100000" fill="hold" nodeType="withEffect">
                                  <p:stCondLst>
                                    <p:cond delay="0"/>
                                  </p:stCondLst>
                                  <p:childTnLst>
                                    <p:animMotion origin="layout" path="M -8.33333E-7 -2.96296E-6 L -8.33333E-7 0.03542 " pathEditMode="relative" rAng="0" ptsTypes="AA">
                                      <p:cBhvr>
                                        <p:cTn id="114" dur="700" spd="-100000" fill="hold"/>
                                        <p:tgtEl>
                                          <p:spTgt spid="170"/>
                                        </p:tgtEl>
                                        <p:attrNameLst>
                                          <p:attrName>ppt_x</p:attrName>
                                          <p:attrName>ppt_y</p:attrName>
                                        </p:attrNameLst>
                                      </p:cBhvr>
                                      <p:rCtr x="0" y="1759"/>
                                    </p:animMotion>
                                  </p:childTnLst>
                                </p:cTn>
                              </p:par>
                              <p:par>
                                <p:cTn id="115" presetID="10" presetClass="entr" presetSubtype="0" fill="hold" nodeType="withEffect">
                                  <p:stCondLst>
                                    <p:cond delay="0"/>
                                  </p:stCondLst>
                                  <p:childTnLst>
                                    <p:set>
                                      <p:cBhvr>
                                        <p:cTn id="116" dur="1" fill="hold">
                                          <p:stCondLst>
                                            <p:cond delay="0"/>
                                          </p:stCondLst>
                                        </p:cTn>
                                        <p:tgtEl>
                                          <p:spTgt spid="171"/>
                                        </p:tgtEl>
                                        <p:attrNameLst>
                                          <p:attrName>style.visibility</p:attrName>
                                        </p:attrNameLst>
                                      </p:cBhvr>
                                      <p:to>
                                        <p:strVal val="visible"/>
                                      </p:to>
                                    </p:set>
                                    <p:animEffect transition="in" filter="fade">
                                      <p:cBhvr>
                                        <p:cTn id="117" dur="500"/>
                                        <p:tgtEl>
                                          <p:spTgt spid="171"/>
                                        </p:tgtEl>
                                      </p:cBhvr>
                                    </p:animEffect>
                                  </p:childTnLst>
                                </p:cTn>
                              </p:par>
                              <p:par>
                                <p:cTn id="118" presetID="42" presetClass="path" presetSubtype="0" decel="100000" fill="hold" nodeType="withEffect">
                                  <p:stCondLst>
                                    <p:cond delay="0"/>
                                  </p:stCondLst>
                                  <p:childTnLst>
                                    <p:animMotion origin="layout" path="M -8.33333E-7 -2.96296E-6 L -8.33333E-7 0.03542 " pathEditMode="relative" rAng="0" ptsTypes="AA">
                                      <p:cBhvr>
                                        <p:cTn id="119" dur="700" spd="-100000" fill="hold"/>
                                        <p:tgtEl>
                                          <p:spTgt spid="171"/>
                                        </p:tgtEl>
                                        <p:attrNameLst>
                                          <p:attrName>ppt_x</p:attrName>
                                          <p:attrName>ppt_y</p:attrName>
                                        </p:attrNameLst>
                                      </p:cBhvr>
                                      <p:rCtr x="0" y="1759"/>
                                    </p:animMotion>
                                  </p:childTnLst>
                                </p:cTn>
                              </p:par>
                              <p:par>
                                <p:cTn id="120" presetID="10" presetClass="entr" presetSubtype="0" fill="hold" nodeType="withEffect">
                                  <p:stCondLst>
                                    <p:cond delay="0"/>
                                  </p:stCondLst>
                                  <p:childTnLst>
                                    <p:set>
                                      <p:cBhvr>
                                        <p:cTn id="121" dur="1" fill="hold">
                                          <p:stCondLst>
                                            <p:cond delay="0"/>
                                          </p:stCondLst>
                                        </p:cTn>
                                        <p:tgtEl>
                                          <p:spTgt spid="175"/>
                                        </p:tgtEl>
                                        <p:attrNameLst>
                                          <p:attrName>style.visibility</p:attrName>
                                        </p:attrNameLst>
                                      </p:cBhvr>
                                      <p:to>
                                        <p:strVal val="visible"/>
                                      </p:to>
                                    </p:set>
                                    <p:animEffect transition="in" filter="fade">
                                      <p:cBhvr>
                                        <p:cTn id="122" dur="500"/>
                                        <p:tgtEl>
                                          <p:spTgt spid="175"/>
                                        </p:tgtEl>
                                      </p:cBhvr>
                                    </p:animEffect>
                                  </p:childTnLst>
                                </p:cTn>
                              </p:par>
                              <p:par>
                                <p:cTn id="123" presetID="42" presetClass="path" presetSubtype="0" decel="100000" fill="hold" nodeType="withEffect">
                                  <p:stCondLst>
                                    <p:cond delay="0"/>
                                  </p:stCondLst>
                                  <p:childTnLst>
                                    <p:animMotion origin="layout" path="M -8.33333E-7 -2.96296E-6 L -8.33333E-7 0.03542 " pathEditMode="relative" rAng="0" ptsTypes="AA">
                                      <p:cBhvr>
                                        <p:cTn id="124" dur="700" spd="-100000" fill="hold"/>
                                        <p:tgtEl>
                                          <p:spTgt spid="175"/>
                                        </p:tgtEl>
                                        <p:attrNameLst>
                                          <p:attrName>ppt_x</p:attrName>
                                          <p:attrName>ppt_y</p:attrName>
                                        </p:attrNameLst>
                                      </p:cBhvr>
                                      <p:rCtr x="0" y="1759"/>
                                    </p:animMotion>
                                  </p:childTnLst>
                                </p:cTn>
                              </p:par>
                              <p:par>
                                <p:cTn id="125" presetID="10" presetClass="entr" presetSubtype="0" fill="hold" nodeType="withEffect">
                                  <p:stCondLst>
                                    <p:cond delay="0"/>
                                  </p:stCondLst>
                                  <p:childTnLst>
                                    <p:set>
                                      <p:cBhvr>
                                        <p:cTn id="126" dur="1" fill="hold">
                                          <p:stCondLst>
                                            <p:cond delay="0"/>
                                          </p:stCondLst>
                                        </p:cTn>
                                        <p:tgtEl>
                                          <p:spTgt spid="176"/>
                                        </p:tgtEl>
                                        <p:attrNameLst>
                                          <p:attrName>style.visibility</p:attrName>
                                        </p:attrNameLst>
                                      </p:cBhvr>
                                      <p:to>
                                        <p:strVal val="visible"/>
                                      </p:to>
                                    </p:set>
                                    <p:animEffect transition="in" filter="fade">
                                      <p:cBhvr>
                                        <p:cTn id="127" dur="500"/>
                                        <p:tgtEl>
                                          <p:spTgt spid="176"/>
                                        </p:tgtEl>
                                      </p:cBhvr>
                                    </p:animEffect>
                                  </p:childTnLst>
                                </p:cTn>
                              </p:par>
                              <p:par>
                                <p:cTn id="128" presetID="42" presetClass="path" presetSubtype="0" decel="100000" fill="hold" nodeType="withEffect">
                                  <p:stCondLst>
                                    <p:cond delay="0"/>
                                  </p:stCondLst>
                                  <p:childTnLst>
                                    <p:animMotion origin="layout" path="M -8.33333E-7 -2.96296E-6 L -8.33333E-7 0.03542 " pathEditMode="relative" rAng="0" ptsTypes="AA">
                                      <p:cBhvr>
                                        <p:cTn id="129" dur="700" spd="-100000" fill="hold"/>
                                        <p:tgtEl>
                                          <p:spTgt spid="176"/>
                                        </p:tgtEl>
                                        <p:attrNameLst>
                                          <p:attrName>ppt_x</p:attrName>
                                          <p:attrName>ppt_y</p:attrName>
                                        </p:attrNameLst>
                                      </p:cBhvr>
                                      <p:rCtr x="0" y="1759"/>
                                    </p:animMotion>
                                  </p:childTnLst>
                                </p:cTn>
                              </p:par>
                              <p:par>
                                <p:cTn id="130" presetID="10" presetClass="entr" presetSubtype="0" fill="hold" grpId="0" nodeType="withEffect">
                                  <p:stCondLst>
                                    <p:cond delay="0"/>
                                  </p:stCondLst>
                                  <p:childTnLst>
                                    <p:set>
                                      <p:cBhvr>
                                        <p:cTn id="131" dur="1" fill="hold">
                                          <p:stCondLst>
                                            <p:cond delay="0"/>
                                          </p:stCondLst>
                                        </p:cTn>
                                        <p:tgtEl>
                                          <p:spTgt spid="15"/>
                                        </p:tgtEl>
                                        <p:attrNameLst>
                                          <p:attrName>style.visibility</p:attrName>
                                        </p:attrNameLst>
                                      </p:cBhvr>
                                      <p:to>
                                        <p:strVal val="visible"/>
                                      </p:to>
                                    </p:set>
                                    <p:animEffect transition="in" filter="fade">
                                      <p:cBhvr>
                                        <p:cTn id="132" dur="500"/>
                                        <p:tgtEl>
                                          <p:spTgt spid="15"/>
                                        </p:tgtEl>
                                      </p:cBhvr>
                                    </p:animEffect>
                                  </p:childTnLst>
                                </p:cTn>
                              </p:par>
                              <p:par>
                                <p:cTn id="133" presetID="42" presetClass="path" presetSubtype="0" decel="100000" fill="hold" grpId="1" nodeType="withEffect">
                                  <p:stCondLst>
                                    <p:cond delay="0"/>
                                  </p:stCondLst>
                                  <p:childTnLst>
                                    <p:animMotion origin="layout" path="M -8.33333E-7 -2.96296E-6 L -8.33333E-7 0.03542 " pathEditMode="relative" rAng="0" ptsTypes="AA">
                                      <p:cBhvr>
                                        <p:cTn id="134" dur="700" spd="-100000" fill="hold"/>
                                        <p:tgtEl>
                                          <p:spTgt spid="15"/>
                                        </p:tgtEl>
                                        <p:attrNameLst>
                                          <p:attrName>ppt_x</p:attrName>
                                          <p:attrName>ppt_y</p:attrName>
                                        </p:attrNameLst>
                                      </p:cBhvr>
                                      <p:rCtr x="0" y="1759"/>
                                    </p:animMotion>
                                  </p:childTnLst>
                                </p:cTn>
                              </p:par>
                              <p:par>
                                <p:cTn id="135" presetID="10" presetClass="entr" presetSubtype="0" fill="hold" nodeType="withEffect">
                                  <p:stCondLst>
                                    <p:cond delay="0"/>
                                  </p:stCondLst>
                                  <p:childTnLst>
                                    <p:set>
                                      <p:cBhvr>
                                        <p:cTn id="136" dur="1" fill="hold">
                                          <p:stCondLst>
                                            <p:cond delay="0"/>
                                          </p:stCondLst>
                                        </p:cTn>
                                        <p:tgtEl>
                                          <p:spTgt spid="150"/>
                                        </p:tgtEl>
                                        <p:attrNameLst>
                                          <p:attrName>style.visibility</p:attrName>
                                        </p:attrNameLst>
                                      </p:cBhvr>
                                      <p:to>
                                        <p:strVal val="visible"/>
                                      </p:to>
                                    </p:set>
                                    <p:animEffect transition="in" filter="fade">
                                      <p:cBhvr>
                                        <p:cTn id="137" dur="500"/>
                                        <p:tgtEl>
                                          <p:spTgt spid="150"/>
                                        </p:tgtEl>
                                      </p:cBhvr>
                                    </p:animEffect>
                                  </p:childTnLst>
                                </p:cTn>
                              </p:par>
                              <p:par>
                                <p:cTn id="138" presetID="42" presetClass="path" presetSubtype="0" decel="100000" fill="hold" nodeType="withEffect">
                                  <p:stCondLst>
                                    <p:cond delay="0"/>
                                  </p:stCondLst>
                                  <p:childTnLst>
                                    <p:animMotion origin="layout" path="M -8.33333E-7 -2.96296E-6 L -8.33333E-7 0.03542 " pathEditMode="relative" rAng="0" ptsTypes="AA">
                                      <p:cBhvr>
                                        <p:cTn id="139" dur="700" spd="-100000" fill="hold"/>
                                        <p:tgtEl>
                                          <p:spTgt spid="150"/>
                                        </p:tgtEl>
                                        <p:attrNameLst>
                                          <p:attrName>ppt_x</p:attrName>
                                          <p:attrName>ppt_y</p:attrName>
                                        </p:attrNameLst>
                                      </p:cBhvr>
                                      <p:rCtr x="0" y="1759"/>
                                    </p:animMotion>
                                  </p:childTnLst>
                                </p:cTn>
                              </p:par>
                              <p:par>
                                <p:cTn id="140" presetID="10" presetClass="entr" presetSubtype="0" fill="hold" nodeType="withEffect">
                                  <p:stCondLst>
                                    <p:cond delay="0"/>
                                  </p:stCondLst>
                                  <p:childTnLst>
                                    <p:set>
                                      <p:cBhvr>
                                        <p:cTn id="141" dur="1" fill="hold">
                                          <p:stCondLst>
                                            <p:cond delay="0"/>
                                          </p:stCondLst>
                                        </p:cTn>
                                        <p:tgtEl>
                                          <p:spTgt spid="158"/>
                                        </p:tgtEl>
                                        <p:attrNameLst>
                                          <p:attrName>style.visibility</p:attrName>
                                        </p:attrNameLst>
                                      </p:cBhvr>
                                      <p:to>
                                        <p:strVal val="visible"/>
                                      </p:to>
                                    </p:set>
                                    <p:animEffect transition="in" filter="fade">
                                      <p:cBhvr>
                                        <p:cTn id="142" dur="500"/>
                                        <p:tgtEl>
                                          <p:spTgt spid="158"/>
                                        </p:tgtEl>
                                      </p:cBhvr>
                                    </p:animEffect>
                                  </p:childTnLst>
                                </p:cTn>
                              </p:par>
                              <p:par>
                                <p:cTn id="143" presetID="42" presetClass="path" presetSubtype="0" decel="100000" fill="hold" nodeType="withEffect">
                                  <p:stCondLst>
                                    <p:cond delay="0"/>
                                  </p:stCondLst>
                                  <p:childTnLst>
                                    <p:animMotion origin="layout" path="M -8.33333E-7 -2.96296E-6 L -8.33333E-7 0.03542 " pathEditMode="relative" rAng="0" ptsTypes="AA">
                                      <p:cBhvr>
                                        <p:cTn id="144" dur="700" spd="-100000" fill="hold"/>
                                        <p:tgtEl>
                                          <p:spTgt spid="158"/>
                                        </p:tgtEl>
                                        <p:attrNameLst>
                                          <p:attrName>ppt_x</p:attrName>
                                          <p:attrName>ppt_y</p:attrName>
                                        </p:attrNameLst>
                                      </p:cBhvr>
                                      <p:rCtr x="0" y="1759"/>
                                    </p:animMotion>
                                  </p:childTnLst>
                                </p:cTn>
                              </p:par>
                              <p:par>
                                <p:cTn id="145" presetID="10" presetClass="entr" presetSubtype="0" fill="hold" nodeType="withEffect">
                                  <p:stCondLst>
                                    <p:cond delay="0"/>
                                  </p:stCondLst>
                                  <p:childTnLst>
                                    <p:set>
                                      <p:cBhvr>
                                        <p:cTn id="146" dur="1" fill="hold">
                                          <p:stCondLst>
                                            <p:cond delay="0"/>
                                          </p:stCondLst>
                                        </p:cTn>
                                        <p:tgtEl>
                                          <p:spTgt spid="159"/>
                                        </p:tgtEl>
                                        <p:attrNameLst>
                                          <p:attrName>style.visibility</p:attrName>
                                        </p:attrNameLst>
                                      </p:cBhvr>
                                      <p:to>
                                        <p:strVal val="visible"/>
                                      </p:to>
                                    </p:set>
                                    <p:animEffect transition="in" filter="fade">
                                      <p:cBhvr>
                                        <p:cTn id="147" dur="500"/>
                                        <p:tgtEl>
                                          <p:spTgt spid="159"/>
                                        </p:tgtEl>
                                      </p:cBhvr>
                                    </p:animEffect>
                                  </p:childTnLst>
                                </p:cTn>
                              </p:par>
                              <p:par>
                                <p:cTn id="148" presetID="42" presetClass="path" presetSubtype="0" decel="100000" fill="hold" nodeType="withEffect">
                                  <p:stCondLst>
                                    <p:cond delay="0"/>
                                  </p:stCondLst>
                                  <p:childTnLst>
                                    <p:animMotion origin="layout" path="M -8.33333E-7 -2.96296E-6 L -8.33333E-7 0.03542 " pathEditMode="relative" rAng="0" ptsTypes="AA">
                                      <p:cBhvr>
                                        <p:cTn id="149" dur="700" spd="-100000" fill="hold"/>
                                        <p:tgtEl>
                                          <p:spTgt spid="159"/>
                                        </p:tgtEl>
                                        <p:attrNameLst>
                                          <p:attrName>ppt_x</p:attrName>
                                          <p:attrName>ppt_y</p:attrName>
                                        </p:attrNameLst>
                                      </p:cBhvr>
                                      <p:rCtr x="0" y="1759"/>
                                    </p:animMotion>
                                  </p:childTnLst>
                                </p:cTn>
                              </p:par>
                              <p:par>
                                <p:cTn id="150" presetID="10" presetClass="entr" presetSubtype="0" fill="hold" nodeType="withEffect">
                                  <p:stCondLst>
                                    <p:cond delay="0"/>
                                  </p:stCondLst>
                                  <p:childTnLst>
                                    <p:set>
                                      <p:cBhvr>
                                        <p:cTn id="151" dur="1" fill="hold">
                                          <p:stCondLst>
                                            <p:cond delay="0"/>
                                          </p:stCondLst>
                                        </p:cTn>
                                        <p:tgtEl>
                                          <p:spTgt spid="160"/>
                                        </p:tgtEl>
                                        <p:attrNameLst>
                                          <p:attrName>style.visibility</p:attrName>
                                        </p:attrNameLst>
                                      </p:cBhvr>
                                      <p:to>
                                        <p:strVal val="visible"/>
                                      </p:to>
                                    </p:set>
                                    <p:animEffect transition="in" filter="fade">
                                      <p:cBhvr>
                                        <p:cTn id="152" dur="500"/>
                                        <p:tgtEl>
                                          <p:spTgt spid="160"/>
                                        </p:tgtEl>
                                      </p:cBhvr>
                                    </p:animEffect>
                                  </p:childTnLst>
                                </p:cTn>
                              </p:par>
                              <p:par>
                                <p:cTn id="153" presetID="42" presetClass="path" presetSubtype="0" decel="100000" fill="hold" nodeType="withEffect">
                                  <p:stCondLst>
                                    <p:cond delay="0"/>
                                  </p:stCondLst>
                                  <p:childTnLst>
                                    <p:animMotion origin="layout" path="M -8.33333E-7 -2.96296E-6 L -8.33333E-7 0.03542 " pathEditMode="relative" rAng="0" ptsTypes="AA">
                                      <p:cBhvr>
                                        <p:cTn id="154" dur="700" spd="-100000" fill="hold"/>
                                        <p:tgtEl>
                                          <p:spTgt spid="160"/>
                                        </p:tgtEl>
                                        <p:attrNameLst>
                                          <p:attrName>ppt_x</p:attrName>
                                          <p:attrName>ppt_y</p:attrName>
                                        </p:attrNameLst>
                                      </p:cBhvr>
                                      <p:rCtr x="0" y="1759"/>
                                    </p:animMotion>
                                  </p:childTnLst>
                                </p:cTn>
                              </p:par>
                              <p:par>
                                <p:cTn id="155" presetID="10" presetClass="entr" presetSubtype="0" fill="hold" nodeType="withEffect">
                                  <p:stCondLst>
                                    <p:cond delay="0"/>
                                  </p:stCondLst>
                                  <p:childTnLst>
                                    <p:set>
                                      <p:cBhvr>
                                        <p:cTn id="156" dur="1" fill="hold">
                                          <p:stCondLst>
                                            <p:cond delay="0"/>
                                          </p:stCondLst>
                                        </p:cTn>
                                        <p:tgtEl>
                                          <p:spTgt spid="166"/>
                                        </p:tgtEl>
                                        <p:attrNameLst>
                                          <p:attrName>style.visibility</p:attrName>
                                        </p:attrNameLst>
                                      </p:cBhvr>
                                      <p:to>
                                        <p:strVal val="visible"/>
                                      </p:to>
                                    </p:set>
                                    <p:animEffect transition="in" filter="fade">
                                      <p:cBhvr>
                                        <p:cTn id="157" dur="500"/>
                                        <p:tgtEl>
                                          <p:spTgt spid="166"/>
                                        </p:tgtEl>
                                      </p:cBhvr>
                                    </p:animEffect>
                                  </p:childTnLst>
                                </p:cTn>
                              </p:par>
                              <p:par>
                                <p:cTn id="158" presetID="42" presetClass="path" presetSubtype="0" decel="100000" fill="hold" nodeType="withEffect">
                                  <p:stCondLst>
                                    <p:cond delay="0"/>
                                  </p:stCondLst>
                                  <p:childTnLst>
                                    <p:animMotion origin="layout" path="M -8.33333E-7 -2.96296E-6 L -8.33333E-7 0.03542 " pathEditMode="relative" rAng="0" ptsTypes="AA">
                                      <p:cBhvr>
                                        <p:cTn id="159" dur="700" spd="-100000" fill="hold"/>
                                        <p:tgtEl>
                                          <p:spTgt spid="166"/>
                                        </p:tgtEl>
                                        <p:attrNameLst>
                                          <p:attrName>ppt_x</p:attrName>
                                          <p:attrName>ppt_y</p:attrName>
                                        </p:attrNameLst>
                                      </p:cBhvr>
                                      <p:rCtr x="0" y="1759"/>
                                    </p:animMotion>
                                  </p:childTnLst>
                                </p:cTn>
                              </p:par>
                              <p:par>
                                <p:cTn id="160" presetID="10" presetClass="entr" presetSubtype="0" fill="hold" grpId="0" nodeType="withEffect">
                                  <p:stCondLst>
                                    <p:cond delay="0"/>
                                  </p:stCondLst>
                                  <p:childTnLst>
                                    <p:set>
                                      <p:cBhvr>
                                        <p:cTn id="161" dur="1" fill="hold">
                                          <p:stCondLst>
                                            <p:cond delay="0"/>
                                          </p:stCondLst>
                                        </p:cTn>
                                        <p:tgtEl>
                                          <p:spTgt spid="14"/>
                                        </p:tgtEl>
                                        <p:attrNameLst>
                                          <p:attrName>style.visibility</p:attrName>
                                        </p:attrNameLst>
                                      </p:cBhvr>
                                      <p:to>
                                        <p:strVal val="visible"/>
                                      </p:to>
                                    </p:set>
                                    <p:animEffect transition="in" filter="fade">
                                      <p:cBhvr>
                                        <p:cTn id="162" dur="500"/>
                                        <p:tgtEl>
                                          <p:spTgt spid="14"/>
                                        </p:tgtEl>
                                      </p:cBhvr>
                                    </p:animEffect>
                                  </p:childTnLst>
                                </p:cTn>
                              </p:par>
                              <p:par>
                                <p:cTn id="163" presetID="42" presetClass="path" presetSubtype="0" decel="100000" fill="hold" grpId="1" nodeType="withEffect">
                                  <p:stCondLst>
                                    <p:cond delay="0"/>
                                  </p:stCondLst>
                                  <p:childTnLst>
                                    <p:animMotion origin="layout" path="M -8.33333E-7 -2.96296E-6 L -8.33333E-7 0.03542 " pathEditMode="relative" rAng="0" ptsTypes="AA">
                                      <p:cBhvr>
                                        <p:cTn id="164" dur="700" spd="-100000" fill="hold"/>
                                        <p:tgtEl>
                                          <p:spTgt spid="14"/>
                                        </p:tgtEl>
                                        <p:attrNameLst>
                                          <p:attrName>ppt_x</p:attrName>
                                          <p:attrName>ppt_y</p:attrName>
                                        </p:attrNameLst>
                                      </p:cBhvr>
                                      <p:rCtr x="0" y="1759"/>
                                    </p:animMotion>
                                  </p:childTnLst>
                                </p:cTn>
                              </p:par>
                              <p:par>
                                <p:cTn id="165" presetID="10" presetClass="entr" presetSubtype="0" fill="hold" nodeType="withEffect">
                                  <p:stCondLst>
                                    <p:cond delay="0"/>
                                  </p:stCondLst>
                                  <p:childTnLst>
                                    <p:set>
                                      <p:cBhvr>
                                        <p:cTn id="166" dur="1" fill="hold">
                                          <p:stCondLst>
                                            <p:cond delay="0"/>
                                          </p:stCondLst>
                                        </p:cTn>
                                        <p:tgtEl>
                                          <p:spTgt spid="149"/>
                                        </p:tgtEl>
                                        <p:attrNameLst>
                                          <p:attrName>style.visibility</p:attrName>
                                        </p:attrNameLst>
                                      </p:cBhvr>
                                      <p:to>
                                        <p:strVal val="visible"/>
                                      </p:to>
                                    </p:set>
                                    <p:animEffect transition="in" filter="fade">
                                      <p:cBhvr>
                                        <p:cTn id="167" dur="500"/>
                                        <p:tgtEl>
                                          <p:spTgt spid="149"/>
                                        </p:tgtEl>
                                      </p:cBhvr>
                                    </p:animEffect>
                                  </p:childTnLst>
                                </p:cTn>
                              </p:par>
                              <p:par>
                                <p:cTn id="168" presetID="42" presetClass="path" presetSubtype="0" decel="100000" fill="hold" nodeType="withEffect">
                                  <p:stCondLst>
                                    <p:cond delay="0"/>
                                  </p:stCondLst>
                                  <p:childTnLst>
                                    <p:animMotion origin="layout" path="M -8.33333E-7 -2.96296E-6 L -8.33333E-7 0.03542 " pathEditMode="relative" rAng="0" ptsTypes="AA">
                                      <p:cBhvr>
                                        <p:cTn id="169" dur="700" spd="-100000" fill="hold"/>
                                        <p:tgtEl>
                                          <p:spTgt spid="149"/>
                                        </p:tgtEl>
                                        <p:attrNameLst>
                                          <p:attrName>ppt_x</p:attrName>
                                          <p:attrName>ppt_y</p:attrName>
                                        </p:attrNameLst>
                                      </p:cBhvr>
                                      <p:rCtr x="0" y="1759"/>
                                    </p:animMotion>
                                  </p:childTnLst>
                                </p:cTn>
                              </p:par>
                              <p:par>
                                <p:cTn id="170" presetID="10" presetClass="entr" presetSubtype="0" fill="hold" nodeType="withEffect">
                                  <p:stCondLst>
                                    <p:cond delay="0"/>
                                  </p:stCondLst>
                                  <p:childTnLst>
                                    <p:set>
                                      <p:cBhvr>
                                        <p:cTn id="171" dur="1" fill="hold">
                                          <p:stCondLst>
                                            <p:cond delay="0"/>
                                          </p:stCondLst>
                                        </p:cTn>
                                        <p:tgtEl>
                                          <p:spTgt spid="164"/>
                                        </p:tgtEl>
                                        <p:attrNameLst>
                                          <p:attrName>style.visibility</p:attrName>
                                        </p:attrNameLst>
                                      </p:cBhvr>
                                      <p:to>
                                        <p:strVal val="visible"/>
                                      </p:to>
                                    </p:set>
                                    <p:animEffect transition="in" filter="fade">
                                      <p:cBhvr>
                                        <p:cTn id="172" dur="500"/>
                                        <p:tgtEl>
                                          <p:spTgt spid="164"/>
                                        </p:tgtEl>
                                      </p:cBhvr>
                                    </p:animEffect>
                                  </p:childTnLst>
                                </p:cTn>
                              </p:par>
                              <p:par>
                                <p:cTn id="173" presetID="42" presetClass="path" presetSubtype="0" decel="100000" fill="hold" nodeType="withEffect">
                                  <p:stCondLst>
                                    <p:cond delay="0"/>
                                  </p:stCondLst>
                                  <p:childTnLst>
                                    <p:animMotion origin="layout" path="M -8.33333E-7 -2.96296E-6 L -8.33333E-7 0.03542 " pathEditMode="relative" rAng="0" ptsTypes="AA">
                                      <p:cBhvr>
                                        <p:cTn id="174" dur="700" spd="-100000" fill="hold"/>
                                        <p:tgtEl>
                                          <p:spTgt spid="164"/>
                                        </p:tgtEl>
                                        <p:attrNameLst>
                                          <p:attrName>ppt_x</p:attrName>
                                          <p:attrName>ppt_y</p:attrName>
                                        </p:attrNameLst>
                                      </p:cBhvr>
                                      <p:rCtr x="0" y="1759"/>
                                    </p:animMotion>
                                  </p:childTnLst>
                                </p:cTn>
                              </p:par>
                              <p:par>
                                <p:cTn id="175" presetID="10" presetClass="entr" presetSubtype="0" fill="hold" nodeType="withEffect">
                                  <p:stCondLst>
                                    <p:cond delay="0"/>
                                  </p:stCondLst>
                                  <p:childTnLst>
                                    <p:set>
                                      <p:cBhvr>
                                        <p:cTn id="176" dur="1" fill="hold">
                                          <p:stCondLst>
                                            <p:cond delay="0"/>
                                          </p:stCondLst>
                                        </p:cTn>
                                        <p:tgtEl>
                                          <p:spTgt spid="173"/>
                                        </p:tgtEl>
                                        <p:attrNameLst>
                                          <p:attrName>style.visibility</p:attrName>
                                        </p:attrNameLst>
                                      </p:cBhvr>
                                      <p:to>
                                        <p:strVal val="visible"/>
                                      </p:to>
                                    </p:set>
                                    <p:animEffect transition="in" filter="fade">
                                      <p:cBhvr>
                                        <p:cTn id="177" dur="500"/>
                                        <p:tgtEl>
                                          <p:spTgt spid="173"/>
                                        </p:tgtEl>
                                      </p:cBhvr>
                                    </p:animEffect>
                                  </p:childTnLst>
                                </p:cTn>
                              </p:par>
                              <p:par>
                                <p:cTn id="178" presetID="42" presetClass="path" presetSubtype="0" decel="100000" fill="hold" nodeType="withEffect">
                                  <p:stCondLst>
                                    <p:cond delay="0"/>
                                  </p:stCondLst>
                                  <p:childTnLst>
                                    <p:animMotion origin="layout" path="M -8.33333E-7 -2.96296E-6 L -8.33333E-7 0.03542 " pathEditMode="relative" rAng="0" ptsTypes="AA">
                                      <p:cBhvr>
                                        <p:cTn id="179" dur="700" spd="-100000" fill="hold"/>
                                        <p:tgtEl>
                                          <p:spTgt spid="173"/>
                                        </p:tgtEl>
                                        <p:attrNameLst>
                                          <p:attrName>ppt_x</p:attrName>
                                          <p:attrName>ppt_y</p:attrName>
                                        </p:attrNameLst>
                                      </p:cBhvr>
                                      <p:rCtr x="0" y="1759"/>
                                    </p:animMotion>
                                  </p:childTnLst>
                                </p:cTn>
                              </p:par>
                              <p:par>
                                <p:cTn id="180" presetID="10" presetClass="entr" presetSubtype="0" fill="hold" nodeType="withEffect">
                                  <p:stCondLst>
                                    <p:cond delay="0"/>
                                  </p:stCondLst>
                                  <p:childTnLst>
                                    <p:set>
                                      <p:cBhvr>
                                        <p:cTn id="181" dur="1" fill="hold">
                                          <p:stCondLst>
                                            <p:cond delay="0"/>
                                          </p:stCondLst>
                                        </p:cTn>
                                        <p:tgtEl>
                                          <p:spTgt spid="174"/>
                                        </p:tgtEl>
                                        <p:attrNameLst>
                                          <p:attrName>style.visibility</p:attrName>
                                        </p:attrNameLst>
                                      </p:cBhvr>
                                      <p:to>
                                        <p:strVal val="visible"/>
                                      </p:to>
                                    </p:set>
                                    <p:animEffect transition="in" filter="fade">
                                      <p:cBhvr>
                                        <p:cTn id="182" dur="500"/>
                                        <p:tgtEl>
                                          <p:spTgt spid="174"/>
                                        </p:tgtEl>
                                      </p:cBhvr>
                                    </p:animEffect>
                                  </p:childTnLst>
                                </p:cTn>
                              </p:par>
                              <p:par>
                                <p:cTn id="183" presetID="42" presetClass="path" presetSubtype="0" decel="100000" fill="hold" nodeType="withEffect">
                                  <p:stCondLst>
                                    <p:cond delay="0"/>
                                  </p:stCondLst>
                                  <p:childTnLst>
                                    <p:animMotion origin="layout" path="M -8.33333E-7 -2.96296E-6 L -8.33333E-7 0.03542 " pathEditMode="relative" rAng="0" ptsTypes="AA">
                                      <p:cBhvr>
                                        <p:cTn id="184" dur="700" spd="-100000" fill="hold"/>
                                        <p:tgtEl>
                                          <p:spTgt spid="174"/>
                                        </p:tgtEl>
                                        <p:attrNameLst>
                                          <p:attrName>ppt_x</p:attrName>
                                          <p:attrName>ppt_y</p:attrName>
                                        </p:attrNameLst>
                                      </p:cBhvr>
                                      <p:rCtr x="0" y="1759"/>
                                    </p:animMotion>
                                  </p:childTnLst>
                                </p:cTn>
                              </p:par>
                              <p:par>
                                <p:cTn id="185" presetID="10" presetClass="entr" presetSubtype="0" fill="hold" nodeType="withEffect">
                                  <p:stCondLst>
                                    <p:cond delay="0"/>
                                  </p:stCondLst>
                                  <p:childTnLst>
                                    <p:set>
                                      <p:cBhvr>
                                        <p:cTn id="186" dur="1" fill="hold">
                                          <p:stCondLst>
                                            <p:cond delay="0"/>
                                          </p:stCondLst>
                                        </p:cTn>
                                        <p:tgtEl>
                                          <p:spTgt spid="177"/>
                                        </p:tgtEl>
                                        <p:attrNameLst>
                                          <p:attrName>style.visibility</p:attrName>
                                        </p:attrNameLst>
                                      </p:cBhvr>
                                      <p:to>
                                        <p:strVal val="visible"/>
                                      </p:to>
                                    </p:set>
                                    <p:animEffect transition="in" filter="fade">
                                      <p:cBhvr>
                                        <p:cTn id="187" dur="500"/>
                                        <p:tgtEl>
                                          <p:spTgt spid="177"/>
                                        </p:tgtEl>
                                      </p:cBhvr>
                                    </p:animEffect>
                                  </p:childTnLst>
                                </p:cTn>
                              </p:par>
                              <p:par>
                                <p:cTn id="188" presetID="42" presetClass="path" presetSubtype="0" decel="100000" fill="hold" nodeType="withEffect">
                                  <p:stCondLst>
                                    <p:cond delay="0"/>
                                  </p:stCondLst>
                                  <p:childTnLst>
                                    <p:animMotion origin="layout" path="M -8.33333E-7 -2.96296E-6 L -8.33333E-7 0.03542 " pathEditMode="relative" rAng="0" ptsTypes="AA">
                                      <p:cBhvr>
                                        <p:cTn id="189" dur="700" spd="-100000" fill="hold"/>
                                        <p:tgtEl>
                                          <p:spTgt spid="177"/>
                                        </p:tgtEl>
                                        <p:attrNameLst>
                                          <p:attrName>ppt_x</p:attrName>
                                          <p:attrName>ppt_y</p:attrName>
                                        </p:attrNameLst>
                                      </p:cBhvr>
                                      <p:rCtr x="0" y="1759"/>
                                    </p:animMotion>
                                  </p:childTnLst>
                                </p:cTn>
                              </p:par>
                              <p:par>
                                <p:cTn id="190" presetID="10" presetClass="entr" presetSubtype="0" fill="hold" grpId="0" nodeType="withEffect">
                                  <p:stCondLst>
                                    <p:cond delay="0"/>
                                  </p:stCondLst>
                                  <p:childTnLst>
                                    <p:set>
                                      <p:cBhvr>
                                        <p:cTn id="191" dur="1" fill="hold">
                                          <p:stCondLst>
                                            <p:cond delay="0"/>
                                          </p:stCondLst>
                                        </p:cTn>
                                        <p:tgtEl>
                                          <p:spTgt spid="13"/>
                                        </p:tgtEl>
                                        <p:attrNameLst>
                                          <p:attrName>style.visibility</p:attrName>
                                        </p:attrNameLst>
                                      </p:cBhvr>
                                      <p:to>
                                        <p:strVal val="visible"/>
                                      </p:to>
                                    </p:set>
                                    <p:animEffect transition="in" filter="fade">
                                      <p:cBhvr>
                                        <p:cTn id="192" dur="500"/>
                                        <p:tgtEl>
                                          <p:spTgt spid="13"/>
                                        </p:tgtEl>
                                      </p:cBhvr>
                                    </p:animEffect>
                                  </p:childTnLst>
                                </p:cTn>
                              </p:par>
                              <p:par>
                                <p:cTn id="193" presetID="42" presetClass="path" presetSubtype="0" decel="100000" fill="hold" grpId="1" nodeType="withEffect">
                                  <p:stCondLst>
                                    <p:cond delay="0"/>
                                  </p:stCondLst>
                                  <p:childTnLst>
                                    <p:animMotion origin="layout" path="M -8.33333E-7 -2.96296E-6 L -8.33333E-7 0.03542 " pathEditMode="relative" rAng="0" ptsTypes="AA">
                                      <p:cBhvr>
                                        <p:cTn id="194" dur="700" spd="-100000" fill="hold"/>
                                        <p:tgtEl>
                                          <p:spTgt spid="13"/>
                                        </p:tgtEl>
                                        <p:attrNameLst>
                                          <p:attrName>ppt_x</p:attrName>
                                          <p:attrName>ppt_y</p:attrName>
                                        </p:attrNameLst>
                                      </p:cBhvr>
                                      <p:rCtr x="0" y="1759"/>
                                    </p:animMotion>
                                  </p:childTnLst>
                                </p:cTn>
                              </p:par>
                              <p:par>
                                <p:cTn id="195" presetID="10" presetClass="entr" presetSubtype="0" fill="hold" nodeType="withEffect">
                                  <p:stCondLst>
                                    <p:cond delay="0"/>
                                  </p:stCondLst>
                                  <p:childTnLst>
                                    <p:set>
                                      <p:cBhvr>
                                        <p:cTn id="196" dur="1" fill="hold">
                                          <p:stCondLst>
                                            <p:cond delay="0"/>
                                          </p:stCondLst>
                                        </p:cTn>
                                        <p:tgtEl>
                                          <p:spTgt spid="168"/>
                                        </p:tgtEl>
                                        <p:attrNameLst>
                                          <p:attrName>style.visibility</p:attrName>
                                        </p:attrNameLst>
                                      </p:cBhvr>
                                      <p:to>
                                        <p:strVal val="visible"/>
                                      </p:to>
                                    </p:set>
                                    <p:animEffect transition="in" filter="fade">
                                      <p:cBhvr>
                                        <p:cTn id="197" dur="500"/>
                                        <p:tgtEl>
                                          <p:spTgt spid="168"/>
                                        </p:tgtEl>
                                      </p:cBhvr>
                                    </p:animEffect>
                                  </p:childTnLst>
                                </p:cTn>
                              </p:par>
                              <p:par>
                                <p:cTn id="198" presetID="42" presetClass="path" presetSubtype="0" decel="100000" fill="hold" nodeType="withEffect">
                                  <p:stCondLst>
                                    <p:cond delay="0"/>
                                  </p:stCondLst>
                                  <p:childTnLst>
                                    <p:animMotion origin="layout" path="M -8.33333E-7 -2.96296E-6 L -8.33333E-7 0.03542 " pathEditMode="relative" rAng="0" ptsTypes="AA">
                                      <p:cBhvr>
                                        <p:cTn id="199" dur="700" spd="-100000" fill="hold"/>
                                        <p:tgtEl>
                                          <p:spTgt spid="168"/>
                                        </p:tgtEl>
                                        <p:attrNameLst>
                                          <p:attrName>ppt_x</p:attrName>
                                          <p:attrName>ppt_y</p:attrName>
                                        </p:attrNameLst>
                                      </p:cBhvr>
                                      <p:rCtr x="0" y="1759"/>
                                    </p:animMotion>
                                  </p:childTnLst>
                                </p:cTn>
                              </p:par>
                              <p:par>
                                <p:cTn id="200" presetID="10" presetClass="entr" presetSubtype="0" fill="hold" nodeType="withEffect">
                                  <p:stCondLst>
                                    <p:cond delay="0"/>
                                  </p:stCondLst>
                                  <p:childTnLst>
                                    <p:set>
                                      <p:cBhvr>
                                        <p:cTn id="201" dur="1" fill="hold">
                                          <p:stCondLst>
                                            <p:cond delay="0"/>
                                          </p:stCondLst>
                                        </p:cTn>
                                        <p:tgtEl>
                                          <p:spTgt spid="180"/>
                                        </p:tgtEl>
                                        <p:attrNameLst>
                                          <p:attrName>style.visibility</p:attrName>
                                        </p:attrNameLst>
                                      </p:cBhvr>
                                      <p:to>
                                        <p:strVal val="visible"/>
                                      </p:to>
                                    </p:set>
                                    <p:animEffect transition="in" filter="fade">
                                      <p:cBhvr>
                                        <p:cTn id="202" dur="500"/>
                                        <p:tgtEl>
                                          <p:spTgt spid="180"/>
                                        </p:tgtEl>
                                      </p:cBhvr>
                                    </p:animEffect>
                                  </p:childTnLst>
                                </p:cTn>
                              </p:par>
                              <p:par>
                                <p:cTn id="203" presetID="42" presetClass="path" presetSubtype="0" decel="100000" fill="hold" nodeType="withEffect">
                                  <p:stCondLst>
                                    <p:cond delay="0"/>
                                  </p:stCondLst>
                                  <p:childTnLst>
                                    <p:animMotion origin="layout" path="M -8.33333E-7 -2.96296E-6 L -8.33333E-7 0.03542 " pathEditMode="relative" rAng="0" ptsTypes="AA">
                                      <p:cBhvr>
                                        <p:cTn id="204" dur="700" spd="-100000" fill="hold"/>
                                        <p:tgtEl>
                                          <p:spTgt spid="180"/>
                                        </p:tgtEl>
                                        <p:attrNameLst>
                                          <p:attrName>ppt_x</p:attrName>
                                          <p:attrName>ppt_y</p:attrName>
                                        </p:attrNameLst>
                                      </p:cBhvr>
                                      <p:rCtr x="0" y="1759"/>
                                    </p:animMotion>
                                  </p:childTnLst>
                                </p:cTn>
                              </p:par>
                              <p:par>
                                <p:cTn id="205" presetID="10" presetClass="entr" presetSubtype="0" fill="hold" nodeType="withEffect">
                                  <p:stCondLst>
                                    <p:cond delay="0"/>
                                  </p:stCondLst>
                                  <p:childTnLst>
                                    <p:set>
                                      <p:cBhvr>
                                        <p:cTn id="206" dur="1" fill="hold">
                                          <p:stCondLst>
                                            <p:cond delay="0"/>
                                          </p:stCondLst>
                                        </p:cTn>
                                        <p:tgtEl>
                                          <p:spTgt spid="4"/>
                                        </p:tgtEl>
                                        <p:attrNameLst>
                                          <p:attrName>style.visibility</p:attrName>
                                        </p:attrNameLst>
                                      </p:cBhvr>
                                      <p:to>
                                        <p:strVal val="visible"/>
                                      </p:to>
                                    </p:set>
                                    <p:animEffect transition="in" filter="fade">
                                      <p:cBhvr>
                                        <p:cTn id="207" dur="500"/>
                                        <p:tgtEl>
                                          <p:spTgt spid="4"/>
                                        </p:tgtEl>
                                      </p:cBhvr>
                                    </p:animEffect>
                                  </p:childTnLst>
                                </p:cTn>
                              </p:par>
                              <p:par>
                                <p:cTn id="208" presetID="42" presetClass="path" presetSubtype="0" decel="100000" fill="hold" nodeType="withEffect">
                                  <p:stCondLst>
                                    <p:cond delay="0"/>
                                  </p:stCondLst>
                                  <p:childTnLst>
                                    <p:animMotion origin="layout" path="M -8.33333E-7 -2.96296E-6 L -8.33333E-7 0.03542 " pathEditMode="relative" rAng="0" ptsTypes="AA">
                                      <p:cBhvr>
                                        <p:cTn id="209"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5" grpId="1" animBg="1"/>
      <p:bldP spid="10" grpId="0" animBg="1"/>
      <p:bldP spid="10" grpId="1" animBg="1"/>
      <p:bldP spid="12" grpId="0" animBg="1"/>
      <p:bldP spid="12" grpId="1" animBg="1"/>
      <p:bldP spid="2" grpId="0"/>
      <p:bldP spid="2" grpId="1"/>
      <p:bldP spid="15" grpId="0" animBg="1"/>
      <p:bldP spid="15" grpId="1" animBg="1"/>
      <p:bldP spid="14" grpId="0" animBg="1"/>
      <p:bldP spid="14" grpId="1" animBg="1"/>
      <p:bldP spid="13" grpId="0" animBg="1"/>
      <p:bldP spid="13"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CB884-1213-E10C-CB93-C7E9C6B4591E}"/>
            </a:ext>
          </a:extLst>
        </p:cNvPr>
        <p:cNvGrpSpPr/>
        <p:nvPr/>
      </p:nvGrpSpPr>
      <p:grpSpPr>
        <a:xfrm>
          <a:off x="0" y="0"/>
          <a:ext cx="0" cy="0"/>
          <a:chOff x="0" y="0"/>
          <a:chExt cx="0" cy="0"/>
        </a:xfrm>
      </p:grpSpPr>
      <p:sp>
        <p:nvSpPr>
          <p:cNvPr id="36" name="Title 5">
            <a:extLst>
              <a:ext uri="{FF2B5EF4-FFF2-40B4-BE49-F238E27FC236}">
                <a16:creationId xmlns:a16="http://schemas.microsoft.com/office/drawing/2014/main" id="{2EBADE89-22C8-67BD-ABB0-B91D7325C73D}"/>
              </a:ext>
            </a:extLst>
          </p:cNvPr>
          <p:cNvSpPr txBox="1">
            <a:spLocks noGrp="1"/>
          </p:cNvSpPr>
          <p:nvPr>
            <p:ph type="title" idx="4294967295"/>
          </p:nvPr>
        </p:nvSpPr>
        <p:spPr bwMode="auto">
          <a:xfrm>
            <a:off x="5025571" y="0"/>
            <a:ext cx="2166257" cy="435429"/>
          </a:xfrm>
          <a:prstGeom prst="round2SameRect">
            <a:avLst>
              <a:gd name="adj1" fmla="val 0"/>
              <a:gd name="adj2" fmla="val 28789"/>
            </a:avLst>
          </a:prstGeom>
          <a:solidFill>
            <a:schemeClr val="tx1">
              <a:alpha val="11000"/>
            </a:schemeClr>
          </a:solid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CA" sz="1400" b="0" i="0" u="none" strike="noStrike" kern="1200" cap="none" spc="0" normalizeH="0" baseline="0" noProof="0">
                <a:ln>
                  <a:noFill/>
                </a:ln>
                <a:solidFill>
                  <a:schemeClr val="tx1"/>
                </a:solidFill>
                <a:effectLst/>
                <a:uLnTx/>
                <a:uFillTx/>
                <a:latin typeface="+mn-lt"/>
                <a:ea typeface="Segoe UI" pitchFamily="34" charset="0"/>
                <a:cs typeface="Segoe UI" pitchFamily="34" charset="0"/>
              </a:rPr>
              <a:t>Azure AI Foundry</a:t>
            </a:r>
          </a:p>
        </p:txBody>
      </p:sp>
      <p:grpSp>
        <p:nvGrpSpPr>
          <p:cNvPr id="37" name="Group 36">
            <a:extLst>
              <a:ext uri="{FF2B5EF4-FFF2-40B4-BE49-F238E27FC236}">
                <a16:creationId xmlns:a16="http://schemas.microsoft.com/office/drawing/2014/main" id="{89346FEB-DEB8-0D1D-4566-C43B46DBFC4D}"/>
              </a:ext>
              <a:ext uri="{C183D7F6-B498-43B3-948B-1728B52AA6E4}">
                <adec:decorative xmlns:adec="http://schemas.microsoft.com/office/drawing/2017/decorative" val="1"/>
              </a:ext>
            </a:extLst>
          </p:cNvPr>
          <p:cNvGrpSpPr/>
          <p:nvPr/>
        </p:nvGrpSpPr>
        <p:grpSpPr>
          <a:xfrm>
            <a:off x="5199743" y="65020"/>
            <a:ext cx="283323" cy="283323"/>
            <a:chOff x="5464628" y="65020"/>
            <a:chExt cx="283323" cy="283323"/>
          </a:xfrm>
        </p:grpSpPr>
        <p:sp>
          <p:nvSpPr>
            <p:cNvPr id="38" name="Oval 37">
              <a:extLst>
                <a:ext uri="{FF2B5EF4-FFF2-40B4-BE49-F238E27FC236}">
                  <a16:creationId xmlns:a16="http://schemas.microsoft.com/office/drawing/2014/main" id="{AF732EFB-9F66-C205-C780-EF24A30B05CE}"/>
                </a:ext>
                <a:ext uri="{C183D7F6-B498-43B3-948B-1728B52AA6E4}">
                  <adec:decorative xmlns:adec="http://schemas.microsoft.com/office/drawing/2017/decorative" val="1"/>
                </a:ext>
              </a:extLst>
            </p:cNvPr>
            <p:cNvSpPr/>
            <p:nvPr/>
          </p:nvSpPr>
          <p:spPr bwMode="auto">
            <a:xfrm>
              <a:off x="5464628" y="65020"/>
              <a:ext cx="283323" cy="28332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39" name="Graphic 38">
              <a:extLst>
                <a:ext uri="{FF2B5EF4-FFF2-40B4-BE49-F238E27FC236}">
                  <a16:creationId xmlns:a16="http://schemas.microsoft.com/office/drawing/2014/main" id="{4B3A4703-C646-1326-2833-042EC82D3C2B}"/>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32031" y="132423"/>
              <a:ext cx="148517" cy="148516"/>
            </a:xfrm>
            <a:prstGeom prst="rect">
              <a:avLst/>
            </a:prstGeom>
            <a:effectLst/>
          </p:spPr>
        </p:pic>
      </p:grpSp>
      <p:sp>
        <p:nvSpPr>
          <p:cNvPr id="4" name="Title 3">
            <a:extLst>
              <a:ext uri="{FF2B5EF4-FFF2-40B4-BE49-F238E27FC236}">
                <a16:creationId xmlns:a16="http://schemas.microsoft.com/office/drawing/2014/main" id="{9618CF5C-0B05-51C3-E6BB-B0FCCEE38E52}"/>
              </a:ext>
            </a:extLst>
          </p:cNvPr>
          <p:cNvSpPr>
            <a:spLocks/>
          </p:cNvSpPr>
          <p:nvPr/>
        </p:nvSpPr>
        <p:spPr>
          <a:xfrm>
            <a:off x="588264" y="1037484"/>
            <a:ext cx="1101852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Support for diverse selection of models </a:t>
            </a:r>
          </a:p>
        </p:txBody>
      </p:sp>
      <p:sp>
        <p:nvSpPr>
          <p:cNvPr id="33" name="Rectangle: Rounded Corners 32">
            <a:extLst>
              <a:ext uri="{FF2B5EF4-FFF2-40B4-BE49-F238E27FC236}">
                <a16:creationId xmlns:a16="http://schemas.microsoft.com/office/drawing/2014/main" id="{08AE4B11-560A-762D-39CC-724A71843534}"/>
              </a:ext>
              <a:ext uri="{C183D7F6-B498-43B3-948B-1728B52AA6E4}">
                <adec:decorative xmlns:adec="http://schemas.microsoft.com/office/drawing/2017/decorative" val="1"/>
              </a:ext>
            </a:extLst>
          </p:cNvPr>
          <p:cNvSpPr/>
          <p:nvPr/>
        </p:nvSpPr>
        <p:spPr>
          <a:xfrm>
            <a:off x="585218" y="2268039"/>
            <a:ext cx="11021566" cy="3895304"/>
          </a:xfrm>
          <a:prstGeom prst="roundRect">
            <a:avLst>
              <a:gd name="adj" fmla="val 5349"/>
            </a:avLst>
          </a:prstGeom>
          <a:noFill/>
          <a:ln w="12700" cap="flat">
            <a:solidFill>
              <a:srgbClr val="3A4953"/>
            </a:solidFill>
            <a:prstDash val="solid"/>
            <a:miter/>
          </a:ln>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w="3175">
                <a:noFill/>
              </a:ln>
              <a:gradFill>
                <a:gsLst>
                  <a:gs pos="0">
                    <a:srgbClr val="FFA38B"/>
                  </a:gs>
                  <a:gs pos="80000">
                    <a:srgbClr val="D59ED7"/>
                  </a:gs>
                </a:gsLst>
                <a:path path="circle">
                  <a:fillToRect l="100000" t="100000"/>
                </a:path>
              </a:gradFill>
              <a:effectLst/>
              <a:uLnTx/>
              <a:uFillTx/>
              <a:latin typeface="Segoe UI Semibold"/>
              <a:ea typeface="+mn-ea"/>
              <a:cs typeface="Segoe UI" panose="020B0502040204020203" pitchFamily="34" charset="0"/>
            </a:endParaRPr>
          </a:p>
        </p:txBody>
      </p:sp>
      <p:sp>
        <p:nvSpPr>
          <p:cNvPr id="34" name="Title 2">
            <a:extLst>
              <a:ext uri="{FF2B5EF4-FFF2-40B4-BE49-F238E27FC236}">
                <a16:creationId xmlns:a16="http://schemas.microsoft.com/office/drawing/2014/main" id="{43A8947C-2688-1C5A-3589-4A608098CD6A}"/>
              </a:ext>
            </a:extLst>
          </p:cNvPr>
          <p:cNvSpPr txBox="1">
            <a:spLocks/>
          </p:cNvSpPr>
          <p:nvPr/>
        </p:nvSpPr>
        <p:spPr>
          <a:xfrm>
            <a:off x="2920475" y="2102620"/>
            <a:ext cx="6351052" cy="369332"/>
          </a:xfrm>
          <a:prstGeom prst="rect">
            <a:avLst/>
          </a:prstGeom>
          <a:solidFill>
            <a:srgbClr val="091F2C"/>
          </a:solid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2"/>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FFFFFF"/>
                </a:solidFill>
                <a:effectLst/>
                <a:uLnTx/>
                <a:uFillTx/>
                <a:latin typeface="Segoe UI Semibold" panose="020B0702040204020203" pitchFamily="34" charset="0"/>
                <a:ea typeface="+mn-ea"/>
                <a:cs typeface="Segoe UI" pitchFamily="34" charset="0"/>
              </a:rPr>
              <a:t>Now 1800 + Frontier, task, and Open Models </a:t>
            </a:r>
            <a:endParaRPr kumimoji="0" lang="en-US" sz="2400" b="0" i="0" u="none" strike="noStrike" kern="1200" cap="none" spc="0" normalizeH="0" baseline="0" noProof="0">
              <a:ln w="3175">
                <a:noFill/>
              </a:ln>
              <a:solidFill>
                <a:srgbClr val="FFFFFF"/>
              </a:solidFill>
              <a:effectLst/>
              <a:uLnTx/>
              <a:uFillTx/>
              <a:latin typeface="Segoe UI Semibold" panose="020B0702040204020203" pitchFamily="34" charset="0"/>
              <a:ea typeface="+mn-ea"/>
              <a:cs typeface="Segoe UI" pitchFamily="34" charset="0"/>
            </a:endParaRPr>
          </a:p>
        </p:txBody>
      </p:sp>
      <p:pic>
        <p:nvPicPr>
          <p:cNvPr id="2" name="Picture 1" descr="Azure Open AI Service Icon">
            <a:extLst>
              <a:ext uri="{FF2B5EF4-FFF2-40B4-BE49-F238E27FC236}">
                <a16:creationId xmlns:a16="http://schemas.microsoft.com/office/drawing/2014/main" id="{6B97BB8A-B8F6-630F-8206-B5757FB9AF66}"/>
              </a:ext>
              <a:ext uri="{C183D7F6-B498-43B3-948B-1728B52AA6E4}">
                <adec:decorative xmlns:adec="http://schemas.microsoft.com/office/drawing/2017/decorative" val="0"/>
              </a:ext>
            </a:extLst>
          </p:cNvPr>
          <p:cNvPicPr>
            <a:picLocks noChangeAspect="1"/>
          </p:cNvPicPr>
          <p:nvPr/>
        </p:nvPicPr>
        <p:blipFill>
          <a:blip r:embed="rId5"/>
          <a:stretch>
            <a:fillRect/>
          </a:stretch>
        </p:blipFill>
        <p:spPr>
          <a:xfrm>
            <a:off x="1082094" y="2869872"/>
            <a:ext cx="495048" cy="495048"/>
          </a:xfrm>
          <a:prstGeom prst="rect">
            <a:avLst/>
          </a:prstGeom>
        </p:spPr>
      </p:pic>
      <p:sp>
        <p:nvSpPr>
          <p:cNvPr id="7" name="TextBox 6">
            <a:extLst>
              <a:ext uri="{FF2B5EF4-FFF2-40B4-BE49-F238E27FC236}">
                <a16:creationId xmlns:a16="http://schemas.microsoft.com/office/drawing/2014/main" id="{82A56008-F578-FAD4-C679-CE7DF1E3E8AC}"/>
              </a:ext>
            </a:extLst>
          </p:cNvPr>
          <p:cNvSpPr txBox="1"/>
          <p:nvPr/>
        </p:nvSpPr>
        <p:spPr>
          <a:xfrm>
            <a:off x="820595" y="3446428"/>
            <a:ext cx="992001"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OpenAI</a:t>
            </a:r>
            <a:br>
              <a:rPr kumimoji="0" lang="en-US" sz="1000" b="0"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br>
            <a:r>
              <a:rPr kumimoji="0" lang="en-US" sz="1000" b="0"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Model Family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1" u="none" strike="noStrike" kern="0" cap="none" spc="0" normalizeH="0" baseline="0" noProof="0">
                <a:ln>
                  <a:noFill/>
                </a:ln>
                <a:solidFill>
                  <a:srgbClr val="FFFFFF"/>
                </a:solidFill>
                <a:effectLst/>
                <a:uLnTx/>
                <a:uFillTx/>
                <a:latin typeface="Segoe UI" panose="020B0502040204020203" pitchFamily="34" charset="0"/>
                <a:ea typeface="+mn-ea"/>
                <a:cs typeface="+mn-cs"/>
              </a:rPr>
              <a:t>(available day 1)</a:t>
            </a:r>
          </a:p>
        </p:txBody>
      </p:sp>
      <p:sp>
        <p:nvSpPr>
          <p:cNvPr id="8" name="Plus Sign 7" descr="Plus sign">
            <a:extLst>
              <a:ext uri="{FF2B5EF4-FFF2-40B4-BE49-F238E27FC236}">
                <a16:creationId xmlns:a16="http://schemas.microsoft.com/office/drawing/2014/main" id="{AD426201-1EE4-4160-4989-32C0A88D23F0}"/>
              </a:ext>
            </a:extLst>
          </p:cNvPr>
          <p:cNvSpPr/>
          <p:nvPr/>
        </p:nvSpPr>
        <p:spPr bwMode="auto">
          <a:xfrm>
            <a:off x="2055849" y="3082761"/>
            <a:ext cx="383038" cy="383038"/>
          </a:xfrm>
          <a:prstGeom prst="mathPlus">
            <a:avLst>
              <a:gd name="adj1" fmla="val 14105"/>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6" name="Picture 15">
            <a:extLst>
              <a:ext uri="{FF2B5EF4-FFF2-40B4-BE49-F238E27FC236}">
                <a16:creationId xmlns:a16="http://schemas.microsoft.com/office/drawing/2014/main" id="{56C79DE5-B936-8DBB-2455-6FC32DA0558C}"/>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3000203" y="2940826"/>
            <a:ext cx="355870" cy="355871"/>
          </a:xfrm>
          <a:prstGeom prst="rect">
            <a:avLst/>
          </a:prstGeom>
        </p:spPr>
      </p:pic>
      <p:sp>
        <p:nvSpPr>
          <p:cNvPr id="9" name="TextBox 8">
            <a:extLst>
              <a:ext uri="{FF2B5EF4-FFF2-40B4-BE49-F238E27FC236}">
                <a16:creationId xmlns:a16="http://schemas.microsoft.com/office/drawing/2014/main" id="{7AD9A326-4930-DEA3-5535-96C3FB1868D0}"/>
              </a:ext>
            </a:extLst>
          </p:cNvPr>
          <p:cNvSpPr txBox="1"/>
          <p:nvPr/>
        </p:nvSpPr>
        <p:spPr>
          <a:xfrm>
            <a:off x="2682138" y="3446428"/>
            <a:ext cx="992001"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Phi SLM</a:t>
            </a:r>
            <a:br>
              <a:rPr kumimoji="0" lang="en-US" sz="1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br>
            <a:r>
              <a:rPr kumimoji="0" lang="en-US" sz="1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Model Family</a:t>
            </a:r>
          </a:p>
        </p:txBody>
      </p:sp>
      <p:pic>
        <p:nvPicPr>
          <p:cNvPr id="17" name="Picture 16">
            <a:extLst>
              <a:ext uri="{FF2B5EF4-FFF2-40B4-BE49-F238E27FC236}">
                <a16:creationId xmlns:a16="http://schemas.microsoft.com/office/drawing/2014/main" id="{5D6D32BB-A215-5725-AF7B-F92F1874F907}"/>
              </a:ext>
              <a:ext uri="{C183D7F6-B498-43B3-948B-1728B52AA6E4}">
                <adec:decorative xmlns:adec="http://schemas.microsoft.com/office/drawing/2017/decorative" val="1"/>
              </a:ext>
            </a:extLst>
          </p:cNvPr>
          <p:cNvPicPr>
            <a:picLocks noChangeAspect="1"/>
          </p:cNvPicPr>
          <p:nvPr/>
        </p:nvPicPr>
        <p:blipFill rotWithShape="1">
          <a:blip r:embed="rId7"/>
          <a:srcRect t="29690" r="63913" b="31491"/>
          <a:stretch/>
        </p:blipFill>
        <p:spPr>
          <a:xfrm>
            <a:off x="4329828" y="2936656"/>
            <a:ext cx="338576" cy="364210"/>
          </a:xfrm>
          <a:prstGeom prst="rect">
            <a:avLst/>
          </a:prstGeom>
        </p:spPr>
      </p:pic>
      <p:sp>
        <p:nvSpPr>
          <p:cNvPr id="10" name="TextBox 9">
            <a:extLst>
              <a:ext uri="{FF2B5EF4-FFF2-40B4-BE49-F238E27FC236}">
                <a16:creationId xmlns:a16="http://schemas.microsoft.com/office/drawing/2014/main" id="{CD2161CA-775A-D8E5-4290-07BBEDF2AC2A}"/>
              </a:ext>
            </a:extLst>
          </p:cNvPr>
          <p:cNvSpPr txBox="1"/>
          <p:nvPr/>
        </p:nvSpPr>
        <p:spPr>
          <a:xfrm>
            <a:off x="4003428" y="3446428"/>
            <a:ext cx="992001"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Mistral AI</a:t>
            </a:r>
            <a:br>
              <a:rPr kumimoji="0" lang="en-US" sz="1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br>
            <a:r>
              <a:rPr kumimoji="0" lang="en-US" sz="1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Model Family</a:t>
            </a:r>
          </a:p>
        </p:txBody>
      </p:sp>
      <p:pic>
        <p:nvPicPr>
          <p:cNvPr id="19" name="Picture 18">
            <a:extLst>
              <a:ext uri="{FF2B5EF4-FFF2-40B4-BE49-F238E27FC236}">
                <a16:creationId xmlns:a16="http://schemas.microsoft.com/office/drawing/2014/main" id="{37B0E5CE-EFE5-3F38-6396-6F095BDF3444}"/>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5564068" y="2999158"/>
            <a:ext cx="359652" cy="239206"/>
          </a:xfrm>
          <a:prstGeom prst="rect">
            <a:avLst/>
          </a:prstGeom>
        </p:spPr>
      </p:pic>
      <p:sp>
        <p:nvSpPr>
          <p:cNvPr id="11" name="TextBox 10">
            <a:extLst>
              <a:ext uri="{FF2B5EF4-FFF2-40B4-BE49-F238E27FC236}">
                <a16:creationId xmlns:a16="http://schemas.microsoft.com/office/drawing/2014/main" id="{4B4D1CC0-DB81-6A53-2BD4-DF2483C59FE7}"/>
              </a:ext>
            </a:extLst>
          </p:cNvPr>
          <p:cNvSpPr txBox="1"/>
          <p:nvPr/>
        </p:nvSpPr>
        <p:spPr>
          <a:xfrm>
            <a:off x="5247894" y="3446428"/>
            <a:ext cx="992001"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Meta Llama 2</a:t>
            </a:r>
            <a:br>
              <a:rPr kumimoji="0" lang="en-US" sz="1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br>
            <a:r>
              <a:rPr kumimoji="0" lang="en-US" sz="1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Model Family</a:t>
            </a:r>
          </a:p>
        </p:txBody>
      </p:sp>
      <p:pic>
        <p:nvPicPr>
          <p:cNvPr id="1026" name="Picture 2" descr="JAIS logo">
            <a:extLst>
              <a:ext uri="{FF2B5EF4-FFF2-40B4-BE49-F238E27FC236}">
                <a16:creationId xmlns:a16="http://schemas.microsoft.com/office/drawing/2014/main" id="{E79F298B-2E8A-98D6-7F40-A15406ACD786}"/>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763506" y="2843149"/>
            <a:ext cx="526533" cy="52653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82FDECD-0A05-0A11-73EF-B1A4E0F092E1}"/>
              </a:ext>
            </a:extLst>
          </p:cNvPr>
          <p:cNvSpPr txBox="1"/>
          <p:nvPr/>
        </p:nvSpPr>
        <p:spPr>
          <a:xfrm>
            <a:off x="6530772" y="3446428"/>
            <a:ext cx="992001"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Jais G42 </a:t>
            </a:r>
            <a:br>
              <a:rPr kumimoji="0" lang="en-US" sz="1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br>
            <a:r>
              <a:rPr kumimoji="0" lang="en-US" sz="1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Model Family</a:t>
            </a:r>
          </a:p>
        </p:txBody>
      </p:sp>
      <p:pic>
        <p:nvPicPr>
          <p:cNvPr id="18" name="Picture 2">
            <a:extLst>
              <a:ext uri="{FF2B5EF4-FFF2-40B4-BE49-F238E27FC236}">
                <a16:creationId xmlns:a16="http://schemas.microsoft.com/office/drawing/2014/main" id="{128F3A69-F0E7-2EC1-5122-6C289B45114C}"/>
              </a:ext>
              <a:ext uri="{C183D7F6-B498-43B3-948B-1728B52AA6E4}">
                <adec:decorative xmlns:adec="http://schemas.microsoft.com/office/drawing/2017/decorative" val="1"/>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foregroundMark x1="31013" y1="68313" x2="31013" y2="68313"/>
                        <a14:foregroundMark x1="60338" y1="68313" x2="60338" y2="68313"/>
                        <a14:foregroundMark x1="63924" y1="59259" x2="63924" y2="59259"/>
                        <a14:foregroundMark x1="46203" y1="62551" x2="46203" y2="62551"/>
                      </a14:backgroundRemoval>
                    </a14:imgEffect>
                  </a14:imgLayer>
                </a14:imgProps>
              </a:ext>
              <a:ext uri="{28A0092B-C50C-407E-A947-70E740481C1C}">
                <a14:useLocalDpi xmlns:a14="http://schemas.microsoft.com/office/drawing/2010/main" val="0"/>
              </a:ext>
            </a:extLst>
          </a:blip>
          <a:srcRect/>
          <a:stretch>
            <a:fillRect/>
          </a:stretch>
        </p:blipFill>
        <p:spPr bwMode="auto">
          <a:xfrm>
            <a:off x="8046384" y="2848831"/>
            <a:ext cx="526532" cy="53986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4038741-3785-F5EC-26DA-3D9D2F0F53DB}"/>
              </a:ext>
            </a:extLst>
          </p:cNvPr>
          <p:cNvSpPr txBox="1"/>
          <p:nvPr/>
        </p:nvSpPr>
        <p:spPr>
          <a:xfrm>
            <a:off x="7813650" y="3446428"/>
            <a:ext cx="992001"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Cohere</a:t>
            </a:r>
            <a:br>
              <a:rPr kumimoji="0" lang="en-US" sz="1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br>
            <a:r>
              <a:rPr kumimoji="0" lang="en-US" sz="1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Model Family</a:t>
            </a:r>
          </a:p>
        </p:txBody>
      </p:sp>
      <p:pic>
        <p:nvPicPr>
          <p:cNvPr id="21" name="Picture 2">
            <a:extLst>
              <a:ext uri="{FF2B5EF4-FFF2-40B4-BE49-F238E27FC236}">
                <a16:creationId xmlns:a16="http://schemas.microsoft.com/office/drawing/2014/main" id="{DA67D826-2FE4-2538-F45E-E14ED6CAC2CB}"/>
              </a:ext>
              <a:ext uri="{C183D7F6-B498-43B3-948B-1728B52AA6E4}">
                <adec:decorative xmlns:adec="http://schemas.microsoft.com/office/drawing/2017/decorative" val="1"/>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0477" t="36119" r="75600" b="36385"/>
          <a:stretch/>
        </p:blipFill>
        <p:spPr bwMode="auto">
          <a:xfrm>
            <a:off x="9411933" y="2929836"/>
            <a:ext cx="361190" cy="37785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7A82A39-C1EF-F5CC-54F1-40522DA92B1C}"/>
              </a:ext>
            </a:extLst>
          </p:cNvPr>
          <p:cNvSpPr txBox="1"/>
          <p:nvPr/>
        </p:nvSpPr>
        <p:spPr>
          <a:xfrm>
            <a:off x="9096528" y="3446428"/>
            <a:ext cx="992001"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Databricks</a:t>
            </a:r>
            <a:br>
              <a:rPr kumimoji="0" lang="en-US" sz="1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br>
            <a:r>
              <a:rPr kumimoji="0" lang="en-US" sz="1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Model Family</a:t>
            </a:r>
          </a:p>
        </p:txBody>
      </p:sp>
      <p:pic>
        <p:nvPicPr>
          <p:cNvPr id="20" name="Picture 19">
            <a:extLst>
              <a:ext uri="{FF2B5EF4-FFF2-40B4-BE49-F238E27FC236}">
                <a16:creationId xmlns:a16="http://schemas.microsoft.com/office/drawing/2014/main" id="{2F12BD38-E8DF-6792-4A18-A3A17AEAC9F7}"/>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10695578" y="2952722"/>
            <a:ext cx="359652" cy="332079"/>
          </a:xfrm>
          <a:prstGeom prst="rect">
            <a:avLst/>
          </a:prstGeom>
        </p:spPr>
      </p:pic>
      <p:sp>
        <p:nvSpPr>
          <p:cNvPr id="15" name="TextBox 14">
            <a:extLst>
              <a:ext uri="{FF2B5EF4-FFF2-40B4-BE49-F238E27FC236}">
                <a16:creationId xmlns:a16="http://schemas.microsoft.com/office/drawing/2014/main" id="{668AD58D-A93F-7127-80D9-60AFD1271E51}"/>
              </a:ext>
            </a:extLst>
          </p:cNvPr>
          <p:cNvSpPr txBox="1"/>
          <p:nvPr/>
        </p:nvSpPr>
        <p:spPr>
          <a:xfrm>
            <a:off x="10379404" y="3446428"/>
            <a:ext cx="992001"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Hugging Face</a:t>
            </a:r>
            <a:br>
              <a:rPr kumimoji="0" lang="en-US" sz="1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br>
            <a:r>
              <a:rPr kumimoji="0" lang="en-US" sz="1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Collection</a:t>
            </a:r>
          </a:p>
        </p:txBody>
      </p:sp>
      <p:sp>
        <p:nvSpPr>
          <p:cNvPr id="25" name="Rectangle: Rounded Corners 12">
            <a:extLst>
              <a:ext uri="{FF2B5EF4-FFF2-40B4-BE49-F238E27FC236}">
                <a16:creationId xmlns:a16="http://schemas.microsoft.com/office/drawing/2014/main" id="{D8FE852F-9FA0-920D-EBCE-89CB5E41ED67}"/>
              </a:ext>
              <a:ext uri="{C183D7F6-B498-43B3-948B-1728B52AA6E4}">
                <adec:decorative xmlns:adec="http://schemas.microsoft.com/office/drawing/2017/decorative" val="0"/>
              </a:ext>
            </a:extLst>
          </p:cNvPr>
          <p:cNvSpPr txBox="1">
            <a:spLocks/>
          </p:cNvSpPr>
          <p:nvPr/>
        </p:nvSpPr>
        <p:spPr bwMode="auto">
          <a:xfrm>
            <a:off x="2461287" y="4311979"/>
            <a:ext cx="923414" cy="353042"/>
          </a:xfrm>
          <a:prstGeom prst="roundRect">
            <a:avLst>
              <a:gd name="adj" fmla="val 31494"/>
            </a:avLst>
          </a:prstGeom>
          <a:gradFill flip="none" rotWithShape="1">
            <a:gsLst>
              <a:gs pos="80000">
                <a:srgbClr val="C03BC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5400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New</a:t>
            </a:r>
          </a:p>
        </p:txBody>
      </p:sp>
      <p:pic>
        <p:nvPicPr>
          <p:cNvPr id="5" name="Picture 4" descr="Logo of NTT Data">
            <a:extLst>
              <a:ext uri="{FF2B5EF4-FFF2-40B4-BE49-F238E27FC236}">
                <a16:creationId xmlns:a16="http://schemas.microsoft.com/office/drawing/2014/main" id="{0009741E-5A8B-E8B9-F18F-6908BE3B9FAA}"/>
              </a:ext>
            </a:extLst>
          </p:cNvPr>
          <p:cNvPicPr>
            <a:picLocks noChangeAspect="1"/>
          </p:cNvPicPr>
          <p:nvPr/>
        </p:nvPicPr>
        <p:blipFill>
          <a:blip r:embed="rId15"/>
          <a:stretch>
            <a:fillRect/>
          </a:stretch>
        </p:blipFill>
        <p:spPr>
          <a:xfrm>
            <a:off x="2156094" y="5036992"/>
            <a:ext cx="1511724" cy="307776"/>
          </a:xfrm>
          <a:prstGeom prst="rect">
            <a:avLst/>
          </a:prstGeom>
        </p:spPr>
      </p:pic>
      <p:cxnSp>
        <p:nvCxnSpPr>
          <p:cNvPr id="28" name="Straight Connector 27">
            <a:extLst>
              <a:ext uri="{FF2B5EF4-FFF2-40B4-BE49-F238E27FC236}">
                <a16:creationId xmlns:a16="http://schemas.microsoft.com/office/drawing/2014/main" id="{CE63156F-CB28-1EDC-F4CC-F74C3FC0B71D}"/>
              </a:ext>
              <a:ext uri="{C183D7F6-B498-43B3-948B-1728B52AA6E4}">
                <adec:decorative xmlns:adec="http://schemas.microsoft.com/office/drawing/2017/decorative" val="1"/>
              </a:ext>
            </a:extLst>
          </p:cNvPr>
          <p:cNvCxnSpPr>
            <a:cxnSpLocks/>
          </p:cNvCxnSpPr>
          <p:nvPr/>
        </p:nvCxnSpPr>
        <p:spPr>
          <a:xfrm>
            <a:off x="4583828" y="4286579"/>
            <a:ext cx="0" cy="1344622"/>
          </a:xfrm>
          <a:prstGeom prst="line">
            <a:avLst/>
          </a:prstGeom>
          <a:noFill/>
          <a:ln w="12700" cap="flat">
            <a:solidFill>
              <a:srgbClr val="3A4953"/>
            </a:solidFill>
            <a:prstDash val="solid"/>
            <a:miter/>
          </a:ln>
          <a:effectLst/>
        </p:spPr>
      </p:cxnSp>
      <p:sp>
        <p:nvSpPr>
          <p:cNvPr id="26" name="Rectangle: Rounded Corners 12">
            <a:extLst>
              <a:ext uri="{FF2B5EF4-FFF2-40B4-BE49-F238E27FC236}">
                <a16:creationId xmlns:a16="http://schemas.microsoft.com/office/drawing/2014/main" id="{C0428488-D44B-39A6-F8E3-6A8B42C38612}"/>
              </a:ext>
              <a:ext uri="{C183D7F6-B498-43B3-948B-1728B52AA6E4}">
                <adec:decorative xmlns:adec="http://schemas.microsoft.com/office/drawing/2017/decorative" val="0"/>
              </a:ext>
            </a:extLst>
          </p:cNvPr>
          <p:cNvSpPr txBox="1">
            <a:spLocks/>
          </p:cNvSpPr>
          <p:nvPr/>
        </p:nvSpPr>
        <p:spPr bwMode="auto">
          <a:xfrm>
            <a:off x="5634294" y="4311979"/>
            <a:ext cx="923414" cy="353042"/>
          </a:xfrm>
          <a:prstGeom prst="roundRect">
            <a:avLst>
              <a:gd name="adj" fmla="val 31494"/>
            </a:avLst>
          </a:prstGeom>
          <a:gradFill flip="none" rotWithShape="1">
            <a:gsLst>
              <a:gs pos="80000">
                <a:srgbClr val="C03BC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5400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New</a:t>
            </a:r>
          </a:p>
        </p:txBody>
      </p:sp>
      <p:cxnSp>
        <p:nvCxnSpPr>
          <p:cNvPr id="29" name="Straight Connector 28">
            <a:extLst>
              <a:ext uri="{FF2B5EF4-FFF2-40B4-BE49-F238E27FC236}">
                <a16:creationId xmlns:a16="http://schemas.microsoft.com/office/drawing/2014/main" id="{5BE8CDD0-4A73-19FF-B9CE-E93248A19A0E}"/>
              </a:ext>
              <a:ext uri="{C183D7F6-B498-43B3-948B-1728B52AA6E4}">
                <adec:decorative xmlns:adec="http://schemas.microsoft.com/office/drawing/2017/decorative" val="1"/>
              </a:ext>
            </a:extLst>
          </p:cNvPr>
          <p:cNvCxnSpPr>
            <a:cxnSpLocks/>
          </p:cNvCxnSpPr>
          <p:nvPr/>
        </p:nvCxnSpPr>
        <p:spPr>
          <a:xfrm>
            <a:off x="7479428" y="4286579"/>
            <a:ext cx="0" cy="1344622"/>
          </a:xfrm>
          <a:prstGeom prst="line">
            <a:avLst/>
          </a:prstGeom>
          <a:noFill/>
          <a:ln w="12700" cap="flat">
            <a:solidFill>
              <a:srgbClr val="3A4953"/>
            </a:solidFill>
            <a:prstDash val="solid"/>
            <a:miter/>
          </a:ln>
          <a:effectLst/>
        </p:spPr>
      </p:cxnSp>
      <p:sp>
        <p:nvSpPr>
          <p:cNvPr id="27" name="Rectangle: Rounded Corners 12">
            <a:extLst>
              <a:ext uri="{FF2B5EF4-FFF2-40B4-BE49-F238E27FC236}">
                <a16:creationId xmlns:a16="http://schemas.microsoft.com/office/drawing/2014/main" id="{A721D997-A75C-84CD-F856-A313314E8A95}"/>
              </a:ext>
              <a:ext uri="{C183D7F6-B498-43B3-948B-1728B52AA6E4}">
                <adec:decorative xmlns:adec="http://schemas.microsoft.com/office/drawing/2017/decorative" val="0"/>
              </a:ext>
            </a:extLst>
          </p:cNvPr>
          <p:cNvSpPr txBox="1">
            <a:spLocks/>
          </p:cNvSpPr>
          <p:nvPr/>
        </p:nvSpPr>
        <p:spPr bwMode="auto">
          <a:xfrm>
            <a:off x="8905100" y="4311979"/>
            <a:ext cx="923414" cy="353042"/>
          </a:xfrm>
          <a:prstGeom prst="roundRect">
            <a:avLst>
              <a:gd name="adj" fmla="val 31494"/>
            </a:avLst>
          </a:prstGeom>
          <a:gradFill flip="none" rotWithShape="1">
            <a:gsLst>
              <a:gs pos="80000">
                <a:srgbClr val="C03BC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5400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New</a:t>
            </a:r>
          </a:p>
        </p:txBody>
      </p:sp>
      <p:sp>
        <p:nvSpPr>
          <p:cNvPr id="24" name="Title 14">
            <a:extLst>
              <a:ext uri="{FF2B5EF4-FFF2-40B4-BE49-F238E27FC236}">
                <a16:creationId xmlns:a16="http://schemas.microsoft.com/office/drawing/2014/main" id="{6620DDA3-BA48-851D-DADB-48F947CCB6EB}"/>
              </a:ext>
            </a:extLst>
          </p:cNvPr>
          <p:cNvSpPr txBox="1">
            <a:spLocks/>
          </p:cNvSpPr>
          <p:nvPr/>
        </p:nvSpPr>
        <p:spPr>
          <a:xfrm>
            <a:off x="8020786" y="4883104"/>
            <a:ext cx="2692043" cy="615553"/>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14400">
              <a:lnSpc>
                <a:spcPct val="100000"/>
              </a:lnSpc>
              <a:spcBef>
                <a:spcPts val="2100"/>
              </a:spcBef>
              <a:buNone/>
              <a:defRPr sz="1800" b="0" kern="0" cap="none" spc="0" baseline="0">
                <a:ln>
                  <a:noFill/>
                </a:ln>
                <a:gradFill>
                  <a:gsLst>
                    <a:gs pos="59195">
                      <a:schemeClr val="tx1"/>
                    </a:gs>
                    <a:gs pos="40000">
                      <a:schemeClr val="tx1"/>
                    </a:gs>
                  </a:gsLst>
                  <a:lin ang="2700000" scaled="1"/>
                </a:gradFill>
                <a:effectLst/>
                <a:latin typeface="Segoe UI Variable Display Semibold" pitchFamily="2" charset="0"/>
              </a:defRPr>
            </a:lvl1pPr>
          </a:lstStyle>
          <a:p>
            <a:pPr marL="0" marR="0" lvl="0" indent="0" algn="ctr" defTabSz="914400" rtl="0" eaLnBrk="1" fontAlgn="auto" latinLnBrk="0" hangingPunct="1">
              <a:lnSpc>
                <a:spcPct val="100000"/>
              </a:lnSpc>
              <a:spcBef>
                <a:spcPts val="2100"/>
              </a:spcBef>
              <a:spcAft>
                <a:spcPts val="0"/>
              </a:spcAft>
              <a:buClrTx/>
              <a:buSzTx/>
              <a:buFontTx/>
              <a:buNone/>
              <a:tabLst/>
              <a:defRPr/>
            </a:pPr>
            <a:r>
              <a:rPr kumimoji="0" lang="en-US" sz="2000" b="1" i="0" u="none" strike="noStrike" kern="0" cap="none" spc="0" normalizeH="0" baseline="0" noProof="0">
                <a:ln>
                  <a:noFill/>
                </a:ln>
                <a:gradFill>
                  <a:gsLst>
                    <a:gs pos="89510">
                      <a:srgbClr val="FFFFFF"/>
                    </a:gs>
                    <a:gs pos="68966">
                      <a:srgbClr val="FFFFFF"/>
                    </a:gs>
                  </a:gsLst>
                  <a:lin ang="2700000" scaled="1"/>
                </a:gradFill>
                <a:effectLst/>
                <a:uLnTx/>
                <a:uFillTx/>
                <a:latin typeface="Segoe UI Semibold" panose="020B0502040204020203" pitchFamily="34" charset="0"/>
                <a:ea typeface="+mn-ea"/>
                <a:cs typeface="+mn-cs"/>
              </a:rPr>
              <a:t>Industry</a:t>
            </a:r>
            <a:br>
              <a:rPr kumimoji="0" lang="en-US" sz="2000" b="1" i="0" u="none" strike="noStrike" kern="0" cap="none" spc="0" normalizeH="0" baseline="0" noProof="0">
                <a:ln>
                  <a:noFill/>
                </a:ln>
                <a:gradFill>
                  <a:gsLst>
                    <a:gs pos="89510">
                      <a:srgbClr val="FFFFFF"/>
                    </a:gs>
                    <a:gs pos="68966">
                      <a:srgbClr val="FFFFFF"/>
                    </a:gs>
                  </a:gsLst>
                  <a:lin ang="2700000" scaled="1"/>
                </a:gradFill>
                <a:effectLst/>
                <a:uLnTx/>
                <a:uFillTx/>
                <a:latin typeface="Segoe UI Semibold" panose="020B0502040204020203" pitchFamily="34" charset="0"/>
                <a:ea typeface="+mn-ea"/>
                <a:cs typeface="+mn-cs"/>
              </a:rPr>
            </a:br>
            <a:r>
              <a:rPr kumimoji="0" lang="en-US" sz="2000" b="1" i="0" u="none" strike="noStrike" kern="0" cap="none" spc="0" normalizeH="0" baseline="0" noProof="0">
                <a:ln>
                  <a:noFill/>
                </a:ln>
                <a:gradFill>
                  <a:gsLst>
                    <a:gs pos="89510">
                      <a:srgbClr val="FFFFFF"/>
                    </a:gs>
                    <a:gs pos="68966">
                      <a:srgbClr val="FFFFFF"/>
                    </a:gs>
                  </a:gsLst>
                  <a:lin ang="2700000" scaled="1"/>
                </a:gradFill>
                <a:effectLst/>
                <a:uLnTx/>
                <a:uFillTx/>
                <a:latin typeface="Segoe UI Semibold" panose="020B0502040204020203" pitchFamily="34" charset="0"/>
                <a:ea typeface="+mn-ea"/>
                <a:cs typeface="+mn-cs"/>
              </a:rPr>
              <a:t>AI Models</a:t>
            </a:r>
          </a:p>
        </p:txBody>
      </p:sp>
      <p:pic>
        <p:nvPicPr>
          <p:cNvPr id="1028" name="Picture 4" descr="Deepseek Logo PNG Text Only image for Free Download">
            <a:extLst>
              <a:ext uri="{FF2B5EF4-FFF2-40B4-BE49-F238E27FC236}">
                <a16:creationId xmlns:a16="http://schemas.microsoft.com/office/drawing/2014/main" id="{9F35D373-1A9B-4A85-4D01-D279E88CD340}"/>
              </a:ext>
            </a:extLst>
          </p:cNvPr>
          <p:cNvPicPr>
            <a:picLocks noChangeAspect="1" noChangeArrowheads="1"/>
          </p:cNvPicPr>
          <p:nvPr/>
        </p:nvPicPr>
        <p:blipFill rotWithShape="1">
          <a:blip r:embed="rId16">
            <a:duotone>
              <a:schemeClr val="bg2">
                <a:shade val="45000"/>
                <a:satMod val="135000"/>
              </a:schemeClr>
              <a:prstClr val="white"/>
            </a:duotone>
            <a:extLst>
              <a:ext uri="{BEBA8EAE-BF5A-486C-A8C5-ECC9F3942E4B}">
                <a14:imgProps xmlns:a14="http://schemas.microsoft.com/office/drawing/2010/main">
                  <a14:imgLayer r:embed="rId17">
                    <a14:imgEffect>
                      <a14:saturation sat="0"/>
                    </a14:imgEffect>
                  </a14:imgLayer>
                </a14:imgProps>
              </a:ext>
              <a:ext uri="{28A0092B-C50C-407E-A947-70E740481C1C}">
                <a14:useLocalDpi xmlns:a14="http://schemas.microsoft.com/office/drawing/2010/main" val="0"/>
              </a:ext>
            </a:extLst>
          </a:blip>
          <a:srcRect t="35336" b="32624"/>
          <a:stretch/>
        </p:blipFill>
        <p:spPr bwMode="auto">
          <a:xfrm>
            <a:off x="4995429" y="4868590"/>
            <a:ext cx="2129319" cy="682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98631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2.08333E-7 3.33333E-6 L -2.08333E-7 0.03541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42" presetClass="path" presetSubtype="0" decel="100000" fill="hold" grpId="1" nodeType="withEffect">
                                  <p:stCondLst>
                                    <p:cond delay="200"/>
                                  </p:stCondLst>
                                  <p:childTnLst>
                                    <p:animMotion origin="layout" path="M 0 -3.33333E-6 L 0 0.03542 " pathEditMode="relative" rAng="0" ptsTypes="AA">
                                      <p:cBhvr>
                                        <p:cTn id="14" dur="700" spd="-100000" fill="hold"/>
                                        <p:tgtEl>
                                          <p:spTgt spid="34"/>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par>
                                <p:cTn id="18" presetID="42" presetClass="path" presetSubtype="0" decel="100000" fill="hold" grpId="1" nodeType="withEffect">
                                  <p:stCondLst>
                                    <p:cond delay="200"/>
                                  </p:stCondLst>
                                  <p:childTnLst>
                                    <p:animMotion origin="layout" path="M 0 -3.33333E-6 L 0 0.03542 " pathEditMode="relative" rAng="0" ptsTypes="AA">
                                      <p:cBhvr>
                                        <p:cTn id="19" dur="700" spd="-100000" fill="hold"/>
                                        <p:tgtEl>
                                          <p:spTgt spid="33"/>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100000" fill="hold" grpId="1" nodeType="withEffect">
                                  <p:stCondLst>
                                    <p:cond delay="200"/>
                                  </p:stCondLst>
                                  <p:childTnLst>
                                    <p:animMotion origin="layout" path="M -2.70833E-6 3.7037E-6 L -2.70833E-6 0.03541 " pathEditMode="relative" rAng="0" ptsTypes="AA">
                                      <p:cBhvr>
                                        <p:cTn id="24" dur="700" spd="-100000" fill="hold"/>
                                        <p:tgtEl>
                                          <p:spTgt spid="7"/>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42" presetClass="path" presetSubtype="0" decel="100000" fill="hold" grpId="1" nodeType="withEffect">
                                  <p:stCondLst>
                                    <p:cond delay="200"/>
                                  </p:stCondLst>
                                  <p:childTnLst>
                                    <p:animMotion origin="layout" path="M -4.79167E-6 -4.81481E-6 L -4.79167E-6 0.03542 " pathEditMode="relative" rAng="0" ptsTypes="AA">
                                      <p:cBhvr>
                                        <p:cTn id="29" dur="700" spd="-100000" fill="hold"/>
                                        <p:tgtEl>
                                          <p:spTgt spid="8"/>
                                        </p:tgtEl>
                                        <p:attrNameLst>
                                          <p:attrName>ppt_x</p:attrName>
                                          <p:attrName>ppt_y</p:attrName>
                                        </p:attrNameLst>
                                      </p:cBhvr>
                                      <p:rCtr x="0" y="1759"/>
                                    </p:animMotion>
                                  </p:childTnLst>
                                </p:cTn>
                              </p:par>
                              <p:par>
                                <p:cTn id="30" presetID="10" presetClass="entr" presetSubtype="0" fill="hold" nodeType="withEffect">
                                  <p:stCondLst>
                                    <p:cond delay="20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42" presetClass="path" presetSubtype="0" decel="100000" fill="hold" nodeType="withEffect">
                                  <p:stCondLst>
                                    <p:cond delay="200"/>
                                  </p:stCondLst>
                                  <p:childTnLst>
                                    <p:animMotion origin="layout" path="M 2.91667E-6 3.7037E-7 L 2.91667E-6 0.03542 " pathEditMode="relative" rAng="0" ptsTypes="AA">
                                      <p:cBhvr>
                                        <p:cTn id="34" dur="700" spd="-100000" fill="hold"/>
                                        <p:tgtEl>
                                          <p:spTgt spid="16"/>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42" presetClass="path" presetSubtype="0" decel="100000" fill="hold" grpId="1" nodeType="withEffect">
                                  <p:stCondLst>
                                    <p:cond delay="200"/>
                                  </p:stCondLst>
                                  <p:childTnLst>
                                    <p:animMotion origin="layout" path="M 2.91667E-6 0 L 2.91667E-6 0.03542 " pathEditMode="relative" rAng="0" ptsTypes="AA">
                                      <p:cBhvr>
                                        <p:cTn id="39" dur="700" spd="-100000" fill="hold"/>
                                        <p:tgtEl>
                                          <p:spTgt spid="9"/>
                                        </p:tgtEl>
                                        <p:attrNameLst>
                                          <p:attrName>ppt_x</p:attrName>
                                          <p:attrName>ppt_y</p:attrName>
                                        </p:attrNameLst>
                                      </p:cBhvr>
                                      <p:rCtr x="0" y="1759"/>
                                    </p:animMotion>
                                  </p:childTnLst>
                                </p:cTn>
                              </p:par>
                              <p:par>
                                <p:cTn id="40" presetID="10" presetClass="entr" presetSubtype="0" fill="hold" nodeType="withEffect">
                                  <p:stCondLst>
                                    <p:cond delay="20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42" presetClass="path" presetSubtype="0" decel="100000" fill="hold" nodeType="withEffect">
                                  <p:stCondLst>
                                    <p:cond delay="200"/>
                                  </p:stCondLst>
                                  <p:childTnLst>
                                    <p:animMotion origin="layout" path="M -4.16667E-7 3.7037E-7 L -4.16667E-7 0.03542 " pathEditMode="relative" rAng="0" ptsTypes="AA">
                                      <p:cBhvr>
                                        <p:cTn id="44" dur="700" spd="-100000" fill="hold"/>
                                        <p:tgtEl>
                                          <p:spTgt spid="17"/>
                                        </p:tgtEl>
                                        <p:attrNameLst>
                                          <p:attrName>ppt_x</p:attrName>
                                          <p:attrName>ppt_y</p:attrName>
                                        </p:attrNameLst>
                                      </p:cBhvr>
                                      <p:rCtr x="0" y="1759"/>
                                    </p:animMotion>
                                  </p:childTnLst>
                                </p:cTn>
                              </p:par>
                              <p:par>
                                <p:cTn id="45" presetID="10" presetClass="entr" presetSubtype="0" fill="hold" grpId="0" nodeType="withEffect">
                                  <p:stCondLst>
                                    <p:cond delay="20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42" presetClass="path" presetSubtype="0" decel="100000" fill="hold" grpId="1" nodeType="withEffect">
                                  <p:stCondLst>
                                    <p:cond delay="200"/>
                                  </p:stCondLst>
                                  <p:childTnLst>
                                    <p:animMotion origin="layout" path="M -4.16667E-7 2.22222E-6 L -4.16667E-7 0.03541 " pathEditMode="relative" rAng="0" ptsTypes="AA">
                                      <p:cBhvr>
                                        <p:cTn id="49" dur="700" spd="-100000" fill="hold"/>
                                        <p:tgtEl>
                                          <p:spTgt spid="10"/>
                                        </p:tgtEl>
                                        <p:attrNameLst>
                                          <p:attrName>ppt_x</p:attrName>
                                          <p:attrName>ppt_y</p:attrName>
                                        </p:attrNameLst>
                                      </p:cBhvr>
                                      <p:rCtr x="0" y="1759"/>
                                    </p:animMotion>
                                  </p:childTnLst>
                                </p:cTn>
                              </p:par>
                              <p:par>
                                <p:cTn id="50" presetID="10" presetClass="entr" presetSubtype="0" fill="hold" nodeType="withEffect">
                                  <p:stCondLst>
                                    <p:cond delay="20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par>
                                <p:cTn id="53" presetID="42" presetClass="path" presetSubtype="0" decel="100000" fill="hold" nodeType="withEffect">
                                  <p:stCondLst>
                                    <p:cond delay="200"/>
                                  </p:stCondLst>
                                  <p:childTnLst>
                                    <p:animMotion origin="layout" path="M -3.75E-6 3.7037E-7 L -3.75E-6 0.03542 " pathEditMode="relative" rAng="0" ptsTypes="AA">
                                      <p:cBhvr>
                                        <p:cTn id="54" dur="700" spd="-100000" fill="hold"/>
                                        <p:tgtEl>
                                          <p:spTgt spid="19"/>
                                        </p:tgtEl>
                                        <p:attrNameLst>
                                          <p:attrName>ppt_x</p:attrName>
                                          <p:attrName>ppt_y</p:attrName>
                                        </p:attrNameLst>
                                      </p:cBhvr>
                                      <p:rCtr x="0" y="1759"/>
                                    </p:animMotion>
                                  </p:childTnLst>
                                </p:cTn>
                              </p:par>
                              <p:par>
                                <p:cTn id="55" presetID="10" presetClass="entr" presetSubtype="0" fill="hold" grpId="0" nodeType="withEffect">
                                  <p:stCondLst>
                                    <p:cond delay="2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42" presetClass="path" presetSubtype="0" decel="100000" fill="hold" grpId="1" nodeType="withEffect">
                                  <p:stCondLst>
                                    <p:cond delay="200"/>
                                  </p:stCondLst>
                                  <p:childTnLst>
                                    <p:animMotion origin="layout" path="M -3.75E-6 0 L -3.75E-6 0.03542 " pathEditMode="relative" rAng="0" ptsTypes="AA">
                                      <p:cBhvr>
                                        <p:cTn id="59" dur="700" spd="-100000" fill="hold"/>
                                        <p:tgtEl>
                                          <p:spTgt spid="11"/>
                                        </p:tgtEl>
                                        <p:attrNameLst>
                                          <p:attrName>ppt_x</p:attrName>
                                          <p:attrName>ppt_y</p:attrName>
                                        </p:attrNameLst>
                                      </p:cBhvr>
                                      <p:rCtr x="0" y="1759"/>
                                    </p:animMotion>
                                  </p:childTnLst>
                                </p:cTn>
                              </p:par>
                              <p:par>
                                <p:cTn id="60" presetID="10" presetClass="entr" presetSubtype="0" fill="hold" grpId="0" nodeType="withEffect">
                                  <p:stCondLst>
                                    <p:cond delay="20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500"/>
                                        <p:tgtEl>
                                          <p:spTgt spid="12"/>
                                        </p:tgtEl>
                                      </p:cBhvr>
                                    </p:animEffect>
                                  </p:childTnLst>
                                </p:cTn>
                              </p:par>
                              <p:par>
                                <p:cTn id="63" presetID="42" presetClass="path" presetSubtype="0" decel="100000" fill="hold" grpId="1" nodeType="withEffect">
                                  <p:stCondLst>
                                    <p:cond delay="200"/>
                                  </p:stCondLst>
                                  <p:childTnLst>
                                    <p:animMotion origin="layout" path="M -2.08333E-6 0 L -2.08333E-6 0.03542 " pathEditMode="relative" rAng="0" ptsTypes="AA">
                                      <p:cBhvr>
                                        <p:cTn id="64" dur="700" spd="-100000" fill="hold"/>
                                        <p:tgtEl>
                                          <p:spTgt spid="12"/>
                                        </p:tgtEl>
                                        <p:attrNameLst>
                                          <p:attrName>ppt_x</p:attrName>
                                          <p:attrName>ppt_y</p:attrName>
                                        </p:attrNameLst>
                                      </p:cBhvr>
                                      <p:rCtr x="0" y="1759"/>
                                    </p:animMotion>
                                  </p:childTnLst>
                                </p:cTn>
                              </p:par>
                              <p:par>
                                <p:cTn id="65" presetID="10" presetClass="entr" presetSubtype="0" fill="hold" nodeType="withEffect">
                                  <p:stCondLst>
                                    <p:cond delay="20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500"/>
                                        <p:tgtEl>
                                          <p:spTgt spid="18"/>
                                        </p:tgtEl>
                                      </p:cBhvr>
                                    </p:animEffect>
                                  </p:childTnLst>
                                </p:cTn>
                              </p:par>
                              <p:par>
                                <p:cTn id="68" presetID="42" presetClass="path" presetSubtype="0" decel="100000" fill="hold" nodeType="withEffect">
                                  <p:stCondLst>
                                    <p:cond delay="200"/>
                                  </p:stCondLst>
                                  <p:childTnLst>
                                    <p:animMotion origin="layout" path="M -4.16667E-7 -1.11111E-6 L -4.16667E-7 0.03542 " pathEditMode="relative" rAng="0" ptsTypes="AA">
                                      <p:cBhvr>
                                        <p:cTn id="69" dur="700" spd="-100000" fill="hold"/>
                                        <p:tgtEl>
                                          <p:spTgt spid="18"/>
                                        </p:tgtEl>
                                        <p:attrNameLst>
                                          <p:attrName>ppt_x</p:attrName>
                                          <p:attrName>ppt_y</p:attrName>
                                        </p:attrNameLst>
                                      </p:cBhvr>
                                      <p:rCtr x="0" y="1759"/>
                                    </p:animMotion>
                                  </p:childTnLst>
                                </p:cTn>
                              </p:par>
                              <p:par>
                                <p:cTn id="70" presetID="10" presetClass="entr" presetSubtype="0" fill="hold" grpId="0" nodeType="withEffect">
                                  <p:stCondLst>
                                    <p:cond delay="200"/>
                                  </p:stCondLst>
                                  <p:childTnLst>
                                    <p:set>
                                      <p:cBhvr>
                                        <p:cTn id="71" dur="1" fill="hold">
                                          <p:stCondLst>
                                            <p:cond delay="0"/>
                                          </p:stCondLst>
                                        </p:cTn>
                                        <p:tgtEl>
                                          <p:spTgt spid="13"/>
                                        </p:tgtEl>
                                        <p:attrNameLst>
                                          <p:attrName>style.visibility</p:attrName>
                                        </p:attrNameLst>
                                      </p:cBhvr>
                                      <p:to>
                                        <p:strVal val="visible"/>
                                      </p:to>
                                    </p:set>
                                    <p:animEffect transition="in" filter="fade">
                                      <p:cBhvr>
                                        <p:cTn id="72" dur="500"/>
                                        <p:tgtEl>
                                          <p:spTgt spid="13"/>
                                        </p:tgtEl>
                                      </p:cBhvr>
                                    </p:animEffect>
                                  </p:childTnLst>
                                </p:cTn>
                              </p:par>
                              <p:par>
                                <p:cTn id="73" presetID="42" presetClass="path" presetSubtype="0" decel="100000" fill="hold" grpId="1" nodeType="withEffect">
                                  <p:stCondLst>
                                    <p:cond delay="200"/>
                                  </p:stCondLst>
                                  <p:childTnLst>
                                    <p:animMotion origin="layout" path="M -4.16667E-7 0 L -4.16667E-7 0.03542 " pathEditMode="relative" rAng="0" ptsTypes="AA">
                                      <p:cBhvr>
                                        <p:cTn id="74" dur="700" spd="-100000" fill="hold"/>
                                        <p:tgtEl>
                                          <p:spTgt spid="13"/>
                                        </p:tgtEl>
                                        <p:attrNameLst>
                                          <p:attrName>ppt_x</p:attrName>
                                          <p:attrName>ppt_y</p:attrName>
                                        </p:attrNameLst>
                                      </p:cBhvr>
                                      <p:rCtr x="0" y="1759"/>
                                    </p:animMotion>
                                  </p:childTnLst>
                                </p:cTn>
                              </p:par>
                              <p:par>
                                <p:cTn id="75" presetID="10" presetClass="entr" presetSubtype="0" fill="hold" nodeType="withEffect">
                                  <p:stCondLst>
                                    <p:cond delay="20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500"/>
                                        <p:tgtEl>
                                          <p:spTgt spid="21"/>
                                        </p:tgtEl>
                                      </p:cBhvr>
                                    </p:animEffect>
                                  </p:childTnLst>
                                </p:cTn>
                              </p:par>
                              <p:par>
                                <p:cTn id="78" presetID="42" presetClass="path" presetSubtype="0" decel="100000" fill="hold" nodeType="withEffect">
                                  <p:stCondLst>
                                    <p:cond delay="200"/>
                                  </p:stCondLst>
                                  <p:childTnLst>
                                    <p:animMotion origin="layout" path="M 1.25E-6 -1.11111E-6 L 1.25E-6 0.03542 " pathEditMode="relative" rAng="0" ptsTypes="AA">
                                      <p:cBhvr>
                                        <p:cTn id="79" dur="700" spd="-100000" fill="hold"/>
                                        <p:tgtEl>
                                          <p:spTgt spid="21"/>
                                        </p:tgtEl>
                                        <p:attrNameLst>
                                          <p:attrName>ppt_x</p:attrName>
                                          <p:attrName>ppt_y</p:attrName>
                                        </p:attrNameLst>
                                      </p:cBhvr>
                                      <p:rCtr x="0" y="1759"/>
                                    </p:animMotion>
                                  </p:childTnLst>
                                </p:cTn>
                              </p:par>
                              <p:par>
                                <p:cTn id="80" presetID="10" presetClass="entr" presetSubtype="0" fill="hold" grpId="0" nodeType="withEffect">
                                  <p:stCondLst>
                                    <p:cond delay="200"/>
                                  </p:stCondLst>
                                  <p:childTnLst>
                                    <p:set>
                                      <p:cBhvr>
                                        <p:cTn id="81" dur="1" fill="hold">
                                          <p:stCondLst>
                                            <p:cond delay="0"/>
                                          </p:stCondLst>
                                        </p:cTn>
                                        <p:tgtEl>
                                          <p:spTgt spid="14"/>
                                        </p:tgtEl>
                                        <p:attrNameLst>
                                          <p:attrName>style.visibility</p:attrName>
                                        </p:attrNameLst>
                                      </p:cBhvr>
                                      <p:to>
                                        <p:strVal val="visible"/>
                                      </p:to>
                                    </p:set>
                                    <p:animEffect transition="in" filter="fade">
                                      <p:cBhvr>
                                        <p:cTn id="82" dur="500"/>
                                        <p:tgtEl>
                                          <p:spTgt spid="14"/>
                                        </p:tgtEl>
                                      </p:cBhvr>
                                    </p:animEffect>
                                  </p:childTnLst>
                                </p:cTn>
                              </p:par>
                              <p:par>
                                <p:cTn id="83" presetID="42" presetClass="path" presetSubtype="0" decel="100000" fill="hold" grpId="1" nodeType="withEffect">
                                  <p:stCondLst>
                                    <p:cond delay="200"/>
                                  </p:stCondLst>
                                  <p:childTnLst>
                                    <p:animMotion origin="layout" path="M 1.25E-6 0 L 1.25E-6 0.03542 " pathEditMode="relative" rAng="0" ptsTypes="AA">
                                      <p:cBhvr>
                                        <p:cTn id="84" dur="700" spd="-100000" fill="hold"/>
                                        <p:tgtEl>
                                          <p:spTgt spid="14"/>
                                        </p:tgtEl>
                                        <p:attrNameLst>
                                          <p:attrName>ppt_x</p:attrName>
                                          <p:attrName>ppt_y</p:attrName>
                                        </p:attrNameLst>
                                      </p:cBhvr>
                                      <p:rCtr x="0" y="1759"/>
                                    </p:animMotion>
                                  </p:childTnLst>
                                </p:cTn>
                              </p:par>
                              <p:par>
                                <p:cTn id="85" presetID="10" presetClass="entr" presetSubtype="0" fill="hold" nodeType="withEffect">
                                  <p:stCondLst>
                                    <p:cond delay="200"/>
                                  </p:stCondLst>
                                  <p:childTnLst>
                                    <p:set>
                                      <p:cBhvr>
                                        <p:cTn id="86" dur="1" fill="hold">
                                          <p:stCondLst>
                                            <p:cond delay="0"/>
                                          </p:stCondLst>
                                        </p:cTn>
                                        <p:tgtEl>
                                          <p:spTgt spid="20"/>
                                        </p:tgtEl>
                                        <p:attrNameLst>
                                          <p:attrName>style.visibility</p:attrName>
                                        </p:attrNameLst>
                                      </p:cBhvr>
                                      <p:to>
                                        <p:strVal val="visible"/>
                                      </p:to>
                                    </p:set>
                                    <p:animEffect transition="in" filter="fade">
                                      <p:cBhvr>
                                        <p:cTn id="87" dur="500"/>
                                        <p:tgtEl>
                                          <p:spTgt spid="20"/>
                                        </p:tgtEl>
                                      </p:cBhvr>
                                    </p:animEffect>
                                  </p:childTnLst>
                                </p:cTn>
                              </p:par>
                              <p:par>
                                <p:cTn id="88" presetID="42" presetClass="path" presetSubtype="0" decel="100000" fill="hold" nodeType="withEffect">
                                  <p:stCondLst>
                                    <p:cond delay="200"/>
                                  </p:stCondLst>
                                  <p:childTnLst>
                                    <p:animMotion origin="layout" path="M 2.91667E-6 3.7037E-7 L 2.91667E-6 0.03542 " pathEditMode="relative" rAng="0" ptsTypes="AA">
                                      <p:cBhvr>
                                        <p:cTn id="89" dur="700" spd="-100000" fill="hold"/>
                                        <p:tgtEl>
                                          <p:spTgt spid="20"/>
                                        </p:tgtEl>
                                        <p:attrNameLst>
                                          <p:attrName>ppt_x</p:attrName>
                                          <p:attrName>ppt_y</p:attrName>
                                        </p:attrNameLst>
                                      </p:cBhvr>
                                      <p:rCtr x="0" y="1759"/>
                                    </p:animMotion>
                                  </p:childTnLst>
                                </p:cTn>
                              </p:par>
                              <p:par>
                                <p:cTn id="90" presetID="10" presetClass="entr" presetSubtype="0" fill="hold" grpId="0" nodeType="withEffect">
                                  <p:stCondLst>
                                    <p:cond delay="200"/>
                                  </p:stCondLst>
                                  <p:childTnLst>
                                    <p:set>
                                      <p:cBhvr>
                                        <p:cTn id="91" dur="1" fill="hold">
                                          <p:stCondLst>
                                            <p:cond delay="0"/>
                                          </p:stCondLst>
                                        </p:cTn>
                                        <p:tgtEl>
                                          <p:spTgt spid="15"/>
                                        </p:tgtEl>
                                        <p:attrNameLst>
                                          <p:attrName>style.visibility</p:attrName>
                                        </p:attrNameLst>
                                      </p:cBhvr>
                                      <p:to>
                                        <p:strVal val="visible"/>
                                      </p:to>
                                    </p:set>
                                    <p:animEffect transition="in" filter="fade">
                                      <p:cBhvr>
                                        <p:cTn id="92" dur="500"/>
                                        <p:tgtEl>
                                          <p:spTgt spid="15"/>
                                        </p:tgtEl>
                                      </p:cBhvr>
                                    </p:animEffect>
                                  </p:childTnLst>
                                </p:cTn>
                              </p:par>
                              <p:par>
                                <p:cTn id="93" presetID="42" presetClass="path" presetSubtype="0" decel="100000" fill="hold" grpId="1" nodeType="withEffect">
                                  <p:stCondLst>
                                    <p:cond delay="200"/>
                                  </p:stCondLst>
                                  <p:childTnLst>
                                    <p:animMotion origin="layout" path="M 2.91667E-6 0 L 2.91667E-6 0.03542 " pathEditMode="relative" rAng="0" ptsTypes="AA">
                                      <p:cBhvr>
                                        <p:cTn id="94" dur="700" spd="-100000" fill="hold"/>
                                        <p:tgtEl>
                                          <p:spTgt spid="15"/>
                                        </p:tgtEl>
                                        <p:attrNameLst>
                                          <p:attrName>ppt_x</p:attrName>
                                          <p:attrName>ppt_y</p:attrName>
                                        </p:attrNameLst>
                                      </p:cBhvr>
                                      <p:rCtr x="0" y="1759"/>
                                    </p:animMotion>
                                  </p:childTnLst>
                                </p:cTn>
                              </p:par>
                              <p:par>
                                <p:cTn id="95" presetID="10" presetClass="entr" presetSubtype="0" fill="hold" nodeType="withEffect">
                                  <p:stCondLst>
                                    <p:cond delay="400"/>
                                  </p:stCondLst>
                                  <p:childTnLst>
                                    <p:set>
                                      <p:cBhvr>
                                        <p:cTn id="96" dur="1" fill="hold">
                                          <p:stCondLst>
                                            <p:cond delay="0"/>
                                          </p:stCondLst>
                                        </p:cTn>
                                        <p:tgtEl>
                                          <p:spTgt spid="5"/>
                                        </p:tgtEl>
                                        <p:attrNameLst>
                                          <p:attrName>style.visibility</p:attrName>
                                        </p:attrNameLst>
                                      </p:cBhvr>
                                      <p:to>
                                        <p:strVal val="visible"/>
                                      </p:to>
                                    </p:set>
                                    <p:animEffect transition="in" filter="fade">
                                      <p:cBhvr>
                                        <p:cTn id="97" dur="500"/>
                                        <p:tgtEl>
                                          <p:spTgt spid="5"/>
                                        </p:tgtEl>
                                      </p:cBhvr>
                                    </p:animEffect>
                                  </p:childTnLst>
                                </p:cTn>
                              </p:par>
                              <p:par>
                                <p:cTn id="98" presetID="42" presetClass="path" presetSubtype="0" decel="100000" fill="hold" nodeType="withEffect">
                                  <p:stCondLst>
                                    <p:cond delay="400"/>
                                  </p:stCondLst>
                                  <p:childTnLst>
                                    <p:animMotion origin="layout" path="M -2.08333E-6 -4.44444E-6 L -2.08333E-6 0.03542 " pathEditMode="relative" rAng="0" ptsTypes="AA">
                                      <p:cBhvr>
                                        <p:cTn id="99" dur="700" spd="-100000" fill="hold"/>
                                        <p:tgtEl>
                                          <p:spTgt spid="5"/>
                                        </p:tgtEl>
                                        <p:attrNameLst>
                                          <p:attrName>ppt_x</p:attrName>
                                          <p:attrName>ppt_y</p:attrName>
                                        </p:attrNameLst>
                                      </p:cBhvr>
                                      <p:rCtr x="0" y="1759"/>
                                    </p:animMotion>
                                  </p:childTnLst>
                                </p:cTn>
                              </p:par>
                              <p:par>
                                <p:cTn id="100" presetID="10" presetClass="entr" presetSubtype="0" fill="hold" grpId="0" nodeType="withEffect">
                                  <p:stCondLst>
                                    <p:cond delay="400"/>
                                  </p:stCondLst>
                                  <p:childTnLst>
                                    <p:set>
                                      <p:cBhvr>
                                        <p:cTn id="101" dur="1" fill="hold">
                                          <p:stCondLst>
                                            <p:cond delay="0"/>
                                          </p:stCondLst>
                                        </p:cTn>
                                        <p:tgtEl>
                                          <p:spTgt spid="24"/>
                                        </p:tgtEl>
                                        <p:attrNameLst>
                                          <p:attrName>style.visibility</p:attrName>
                                        </p:attrNameLst>
                                      </p:cBhvr>
                                      <p:to>
                                        <p:strVal val="visible"/>
                                      </p:to>
                                    </p:set>
                                    <p:animEffect transition="in" filter="fade">
                                      <p:cBhvr>
                                        <p:cTn id="102" dur="500"/>
                                        <p:tgtEl>
                                          <p:spTgt spid="24"/>
                                        </p:tgtEl>
                                      </p:cBhvr>
                                    </p:animEffect>
                                  </p:childTnLst>
                                </p:cTn>
                              </p:par>
                              <p:par>
                                <p:cTn id="103" presetID="42" presetClass="path" presetSubtype="0" decel="100000" fill="hold" grpId="1" nodeType="withEffect">
                                  <p:stCondLst>
                                    <p:cond delay="400"/>
                                  </p:stCondLst>
                                  <p:childTnLst>
                                    <p:animMotion origin="layout" path="M 8.33333E-7 -4.44444E-6 L 8.33333E-7 0.03542 " pathEditMode="relative" rAng="0" ptsTypes="AA">
                                      <p:cBhvr>
                                        <p:cTn id="104" dur="700" spd="-100000" fill="hold"/>
                                        <p:tgtEl>
                                          <p:spTgt spid="24"/>
                                        </p:tgtEl>
                                        <p:attrNameLst>
                                          <p:attrName>ppt_x</p:attrName>
                                          <p:attrName>ppt_y</p:attrName>
                                        </p:attrNameLst>
                                      </p:cBhvr>
                                      <p:rCtr x="0" y="1759"/>
                                    </p:animMotion>
                                  </p:childTnLst>
                                </p:cTn>
                              </p:par>
                              <p:par>
                                <p:cTn id="105" presetID="10" presetClass="entr" presetSubtype="0" fill="hold" grpId="0" nodeType="withEffect">
                                  <p:stCondLst>
                                    <p:cond delay="300"/>
                                  </p:stCondLst>
                                  <p:childTnLst>
                                    <p:set>
                                      <p:cBhvr>
                                        <p:cTn id="106" dur="1" fill="hold">
                                          <p:stCondLst>
                                            <p:cond delay="0"/>
                                          </p:stCondLst>
                                        </p:cTn>
                                        <p:tgtEl>
                                          <p:spTgt spid="25"/>
                                        </p:tgtEl>
                                        <p:attrNameLst>
                                          <p:attrName>style.visibility</p:attrName>
                                        </p:attrNameLst>
                                      </p:cBhvr>
                                      <p:to>
                                        <p:strVal val="visible"/>
                                      </p:to>
                                    </p:set>
                                    <p:animEffect transition="in" filter="fade">
                                      <p:cBhvr>
                                        <p:cTn id="107" dur="500"/>
                                        <p:tgtEl>
                                          <p:spTgt spid="25"/>
                                        </p:tgtEl>
                                      </p:cBhvr>
                                    </p:animEffect>
                                  </p:childTnLst>
                                </p:cTn>
                              </p:par>
                              <p:par>
                                <p:cTn id="108" presetID="42" presetClass="path" presetSubtype="0" decel="100000" fill="hold" grpId="1" nodeType="withEffect">
                                  <p:stCondLst>
                                    <p:cond delay="300"/>
                                  </p:stCondLst>
                                  <p:childTnLst>
                                    <p:animMotion origin="layout" path="M -3.54167E-6 1.85185E-6 L -3.54167E-6 0.03541 " pathEditMode="relative" rAng="0" ptsTypes="AA">
                                      <p:cBhvr>
                                        <p:cTn id="109" dur="700" spd="-100000" fill="hold"/>
                                        <p:tgtEl>
                                          <p:spTgt spid="25"/>
                                        </p:tgtEl>
                                        <p:attrNameLst>
                                          <p:attrName>ppt_x</p:attrName>
                                          <p:attrName>ppt_y</p:attrName>
                                        </p:attrNameLst>
                                      </p:cBhvr>
                                      <p:rCtr x="0" y="1759"/>
                                    </p:animMotion>
                                  </p:childTnLst>
                                </p:cTn>
                              </p:par>
                              <p:par>
                                <p:cTn id="110" presetID="10" presetClass="entr" presetSubtype="0" fill="hold" grpId="0" nodeType="withEffect">
                                  <p:stCondLst>
                                    <p:cond delay="300"/>
                                  </p:stCondLst>
                                  <p:childTnLst>
                                    <p:set>
                                      <p:cBhvr>
                                        <p:cTn id="111" dur="1" fill="hold">
                                          <p:stCondLst>
                                            <p:cond delay="0"/>
                                          </p:stCondLst>
                                        </p:cTn>
                                        <p:tgtEl>
                                          <p:spTgt spid="26"/>
                                        </p:tgtEl>
                                        <p:attrNameLst>
                                          <p:attrName>style.visibility</p:attrName>
                                        </p:attrNameLst>
                                      </p:cBhvr>
                                      <p:to>
                                        <p:strVal val="visible"/>
                                      </p:to>
                                    </p:set>
                                    <p:animEffect transition="in" filter="fade">
                                      <p:cBhvr>
                                        <p:cTn id="112" dur="500"/>
                                        <p:tgtEl>
                                          <p:spTgt spid="26"/>
                                        </p:tgtEl>
                                      </p:cBhvr>
                                    </p:animEffect>
                                  </p:childTnLst>
                                </p:cTn>
                              </p:par>
                              <p:par>
                                <p:cTn id="113" presetID="42" presetClass="path" presetSubtype="0" decel="100000" fill="hold" grpId="1" nodeType="withEffect">
                                  <p:stCondLst>
                                    <p:cond delay="300"/>
                                  </p:stCondLst>
                                  <p:childTnLst>
                                    <p:animMotion origin="layout" path="M 0 1.85185E-6 L 0 0.03541 " pathEditMode="relative" rAng="0" ptsTypes="AA">
                                      <p:cBhvr>
                                        <p:cTn id="114" dur="700" spd="-100000" fill="hold"/>
                                        <p:tgtEl>
                                          <p:spTgt spid="26"/>
                                        </p:tgtEl>
                                        <p:attrNameLst>
                                          <p:attrName>ppt_x</p:attrName>
                                          <p:attrName>ppt_y</p:attrName>
                                        </p:attrNameLst>
                                      </p:cBhvr>
                                      <p:rCtr x="0" y="1759"/>
                                    </p:animMotion>
                                  </p:childTnLst>
                                </p:cTn>
                              </p:par>
                              <p:par>
                                <p:cTn id="115" presetID="10" presetClass="entr" presetSubtype="0" fill="hold" grpId="0" nodeType="withEffect">
                                  <p:stCondLst>
                                    <p:cond delay="300"/>
                                  </p:stCondLst>
                                  <p:childTnLst>
                                    <p:set>
                                      <p:cBhvr>
                                        <p:cTn id="116" dur="1" fill="hold">
                                          <p:stCondLst>
                                            <p:cond delay="0"/>
                                          </p:stCondLst>
                                        </p:cTn>
                                        <p:tgtEl>
                                          <p:spTgt spid="27"/>
                                        </p:tgtEl>
                                        <p:attrNameLst>
                                          <p:attrName>style.visibility</p:attrName>
                                        </p:attrNameLst>
                                      </p:cBhvr>
                                      <p:to>
                                        <p:strVal val="visible"/>
                                      </p:to>
                                    </p:set>
                                    <p:animEffect transition="in" filter="fade">
                                      <p:cBhvr>
                                        <p:cTn id="117" dur="500"/>
                                        <p:tgtEl>
                                          <p:spTgt spid="27"/>
                                        </p:tgtEl>
                                      </p:cBhvr>
                                    </p:animEffect>
                                  </p:childTnLst>
                                </p:cTn>
                              </p:par>
                              <p:par>
                                <p:cTn id="118" presetID="42" presetClass="path" presetSubtype="0" decel="100000" fill="hold" grpId="1" nodeType="withEffect">
                                  <p:stCondLst>
                                    <p:cond delay="300"/>
                                  </p:stCondLst>
                                  <p:childTnLst>
                                    <p:animMotion origin="layout" path="M 8.33333E-7 1.85185E-6 L 8.33333E-7 0.03541 " pathEditMode="relative" rAng="0" ptsTypes="AA">
                                      <p:cBhvr>
                                        <p:cTn id="119" dur="700" spd="-100000" fill="hold"/>
                                        <p:tgtEl>
                                          <p:spTgt spid="27"/>
                                        </p:tgtEl>
                                        <p:attrNameLst>
                                          <p:attrName>ppt_x</p:attrName>
                                          <p:attrName>ppt_y</p:attrName>
                                        </p:attrNameLst>
                                      </p:cBhvr>
                                      <p:rCtr x="0" y="1759"/>
                                    </p:animMotion>
                                  </p:childTnLst>
                                </p:cTn>
                              </p:par>
                              <p:par>
                                <p:cTn id="120" presetID="10" presetClass="entr" presetSubtype="0" fill="hold" nodeType="withEffect">
                                  <p:stCondLst>
                                    <p:cond delay="300"/>
                                  </p:stCondLst>
                                  <p:childTnLst>
                                    <p:set>
                                      <p:cBhvr>
                                        <p:cTn id="121" dur="1" fill="hold">
                                          <p:stCondLst>
                                            <p:cond delay="0"/>
                                          </p:stCondLst>
                                        </p:cTn>
                                        <p:tgtEl>
                                          <p:spTgt spid="28"/>
                                        </p:tgtEl>
                                        <p:attrNameLst>
                                          <p:attrName>style.visibility</p:attrName>
                                        </p:attrNameLst>
                                      </p:cBhvr>
                                      <p:to>
                                        <p:strVal val="visible"/>
                                      </p:to>
                                    </p:set>
                                    <p:animEffect transition="in" filter="fade">
                                      <p:cBhvr>
                                        <p:cTn id="122" dur="500"/>
                                        <p:tgtEl>
                                          <p:spTgt spid="28"/>
                                        </p:tgtEl>
                                      </p:cBhvr>
                                    </p:animEffect>
                                  </p:childTnLst>
                                </p:cTn>
                              </p:par>
                              <p:par>
                                <p:cTn id="123" presetID="42" presetClass="path" presetSubtype="0" decel="100000" fill="hold" nodeType="withEffect">
                                  <p:stCondLst>
                                    <p:cond delay="300"/>
                                  </p:stCondLst>
                                  <p:childTnLst>
                                    <p:animMotion origin="layout" path="M -1.45833E-6 3.33333E-6 L -1.45833E-6 0.03541 " pathEditMode="relative" rAng="0" ptsTypes="AA">
                                      <p:cBhvr>
                                        <p:cTn id="124" dur="700" spd="-100000" fill="hold"/>
                                        <p:tgtEl>
                                          <p:spTgt spid="28"/>
                                        </p:tgtEl>
                                        <p:attrNameLst>
                                          <p:attrName>ppt_x</p:attrName>
                                          <p:attrName>ppt_y</p:attrName>
                                        </p:attrNameLst>
                                      </p:cBhvr>
                                      <p:rCtr x="0" y="1759"/>
                                    </p:animMotion>
                                  </p:childTnLst>
                                </p:cTn>
                              </p:par>
                              <p:par>
                                <p:cTn id="125" presetID="10" presetClass="entr" presetSubtype="0" fill="hold" nodeType="withEffect">
                                  <p:stCondLst>
                                    <p:cond delay="300"/>
                                  </p:stCondLst>
                                  <p:childTnLst>
                                    <p:set>
                                      <p:cBhvr>
                                        <p:cTn id="126" dur="1" fill="hold">
                                          <p:stCondLst>
                                            <p:cond delay="0"/>
                                          </p:stCondLst>
                                        </p:cTn>
                                        <p:tgtEl>
                                          <p:spTgt spid="29"/>
                                        </p:tgtEl>
                                        <p:attrNameLst>
                                          <p:attrName>style.visibility</p:attrName>
                                        </p:attrNameLst>
                                      </p:cBhvr>
                                      <p:to>
                                        <p:strVal val="visible"/>
                                      </p:to>
                                    </p:set>
                                    <p:animEffect transition="in" filter="fade">
                                      <p:cBhvr>
                                        <p:cTn id="127" dur="500"/>
                                        <p:tgtEl>
                                          <p:spTgt spid="29"/>
                                        </p:tgtEl>
                                      </p:cBhvr>
                                    </p:animEffect>
                                  </p:childTnLst>
                                </p:cTn>
                              </p:par>
                              <p:par>
                                <p:cTn id="128" presetID="42" presetClass="path" presetSubtype="0" decel="100000" fill="hold" nodeType="withEffect">
                                  <p:stCondLst>
                                    <p:cond delay="300"/>
                                  </p:stCondLst>
                                  <p:childTnLst>
                                    <p:animMotion origin="layout" path="M -1.45833E-6 3.33333E-6 L -1.45833E-6 0.03541 " pathEditMode="relative" rAng="0" ptsTypes="AA">
                                      <p:cBhvr>
                                        <p:cTn id="129" dur="700" spd="-100000" fill="hold"/>
                                        <p:tgtEl>
                                          <p:spTgt spid="29"/>
                                        </p:tgtEl>
                                        <p:attrNameLst>
                                          <p:attrName>ppt_x</p:attrName>
                                          <p:attrName>ppt_y</p:attrName>
                                        </p:attrNameLst>
                                      </p:cBhvr>
                                      <p:rCtr x="0" y="1759"/>
                                    </p:animMotion>
                                  </p:childTnLst>
                                </p:cTn>
                              </p:par>
                              <p:par>
                                <p:cTn id="130" presetID="10" presetClass="entr" presetSubtype="0" fill="hold" nodeType="withEffect">
                                  <p:stCondLst>
                                    <p:cond delay="200"/>
                                  </p:stCondLst>
                                  <p:childTnLst>
                                    <p:set>
                                      <p:cBhvr>
                                        <p:cTn id="131" dur="1" fill="hold">
                                          <p:stCondLst>
                                            <p:cond delay="0"/>
                                          </p:stCondLst>
                                        </p:cTn>
                                        <p:tgtEl>
                                          <p:spTgt spid="2"/>
                                        </p:tgtEl>
                                        <p:attrNameLst>
                                          <p:attrName>style.visibility</p:attrName>
                                        </p:attrNameLst>
                                      </p:cBhvr>
                                      <p:to>
                                        <p:strVal val="visible"/>
                                      </p:to>
                                    </p:set>
                                    <p:animEffect transition="in" filter="fade">
                                      <p:cBhvr>
                                        <p:cTn id="132" dur="500"/>
                                        <p:tgtEl>
                                          <p:spTgt spid="2"/>
                                        </p:tgtEl>
                                      </p:cBhvr>
                                    </p:animEffect>
                                  </p:childTnLst>
                                </p:cTn>
                              </p:par>
                              <p:par>
                                <p:cTn id="133" presetID="42" presetClass="path" presetSubtype="0" decel="100000" fill="hold" nodeType="withEffect">
                                  <p:stCondLst>
                                    <p:cond delay="200"/>
                                  </p:stCondLst>
                                  <p:childTnLst>
                                    <p:animMotion origin="layout" path="M -2.70833E-6 3.7037E-6 L -2.70833E-6 0.03541 " pathEditMode="relative" rAng="0" ptsTypes="AA">
                                      <p:cBhvr>
                                        <p:cTn id="134" dur="700" spd="-100000" fill="hold"/>
                                        <p:tgtEl>
                                          <p:spTgt spid="2"/>
                                        </p:tgtEl>
                                        <p:attrNameLst>
                                          <p:attrName>ppt_x</p:attrName>
                                          <p:attrName>ppt_y</p:attrName>
                                        </p:attrNameLst>
                                      </p:cBhvr>
                                      <p:rCtr x="0" y="1759"/>
                                    </p:animMotion>
                                  </p:childTnLst>
                                </p:cTn>
                              </p:par>
                              <p:par>
                                <p:cTn id="135" presetID="10" presetClass="entr" presetSubtype="0" fill="hold" nodeType="withEffect">
                                  <p:stCondLst>
                                    <p:cond delay="200"/>
                                  </p:stCondLst>
                                  <p:childTnLst>
                                    <p:set>
                                      <p:cBhvr>
                                        <p:cTn id="136" dur="1" fill="hold">
                                          <p:stCondLst>
                                            <p:cond delay="0"/>
                                          </p:stCondLst>
                                        </p:cTn>
                                        <p:tgtEl>
                                          <p:spTgt spid="1026"/>
                                        </p:tgtEl>
                                        <p:attrNameLst>
                                          <p:attrName>style.visibility</p:attrName>
                                        </p:attrNameLst>
                                      </p:cBhvr>
                                      <p:to>
                                        <p:strVal val="visible"/>
                                      </p:to>
                                    </p:set>
                                    <p:animEffect transition="in" filter="fade">
                                      <p:cBhvr>
                                        <p:cTn id="137" dur="500"/>
                                        <p:tgtEl>
                                          <p:spTgt spid="1026"/>
                                        </p:tgtEl>
                                      </p:cBhvr>
                                    </p:animEffect>
                                  </p:childTnLst>
                                </p:cTn>
                              </p:par>
                              <p:par>
                                <p:cTn id="138" presetID="42" presetClass="path" presetSubtype="0" decel="100000" fill="hold" nodeType="withEffect">
                                  <p:stCondLst>
                                    <p:cond delay="200"/>
                                  </p:stCondLst>
                                  <p:childTnLst>
                                    <p:animMotion origin="layout" path="M -2.70833E-6 3.7037E-6 L -2.70833E-6 0.03541 " pathEditMode="relative" rAng="0" ptsTypes="AA">
                                      <p:cBhvr>
                                        <p:cTn id="139" dur="700" spd="-100000" fill="hold"/>
                                        <p:tgtEl>
                                          <p:spTgt spid="102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33" grpId="0" animBg="1"/>
      <p:bldP spid="33" grpId="1" animBg="1"/>
      <p:bldP spid="34" grpId="0" animBg="1"/>
      <p:bldP spid="34" grpId="1" animBg="1"/>
      <p:bldP spid="7" grpId="0"/>
      <p:bldP spid="7" grpId="1"/>
      <p:bldP spid="8" grpId="0" animBg="1"/>
      <p:bldP spid="8" grpId="1" animBg="1"/>
      <p:bldP spid="9" grpId="0"/>
      <p:bldP spid="9" grpId="1"/>
      <p:bldP spid="10" grpId="0"/>
      <p:bldP spid="10" grpId="1"/>
      <p:bldP spid="11" grpId="0"/>
      <p:bldP spid="11" grpId="1"/>
      <p:bldP spid="12" grpId="0"/>
      <p:bldP spid="12" grpId="1"/>
      <p:bldP spid="13" grpId="0"/>
      <p:bldP spid="13" grpId="1"/>
      <p:bldP spid="14" grpId="0"/>
      <p:bldP spid="14" grpId="1"/>
      <p:bldP spid="15" grpId="0"/>
      <p:bldP spid="15" grpId="1"/>
      <p:bldP spid="25" grpId="0" animBg="1"/>
      <p:bldP spid="25" grpId="1" animBg="1"/>
      <p:bldP spid="26" grpId="0" animBg="1"/>
      <p:bldP spid="26" grpId="1" animBg="1"/>
      <p:bldP spid="27" grpId="0" animBg="1"/>
      <p:bldP spid="27" grpId="1" animBg="1"/>
      <p:bldP spid="24" grpId="0"/>
      <p:bldP spid="24"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B32F0-3E59-D109-3825-F9DACF07CFB3}"/>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204EF8CA-7F9F-6003-7A0F-D67CAABD65DE}"/>
              </a:ext>
              <a:ext uri="{C183D7F6-B498-43B3-948B-1728B52AA6E4}">
                <adec:decorative xmlns:adec="http://schemas.microsoft.com/office/drawing/2017/decorative" val="1"/>
              </a:ext>
            </a:extLst>
          </p:cNvPr>
          <p:cNvGrpSpPr/>
          <p:nvPr/>
        </p:nvGrpSpPr>
        <p:grpSpPr>
          <a:xfrm>
            <a:off x="5199743" y="65020"/>
            <a:ext cx="283323" cy="283323"/>
            <a:chOff x="5464628" y="65020"/>
            <a:chExt cx="283323" cy="283323"/>
          </a:xfrm>
        </p:grpSpPr>
        <p:sp>
          <p:nvSpPr>
            <p:cNvPr id="9" name="Oval 8">
              <a:extLst>
                <a:ext uri="{FF2B5EF4-FFF2-40B4-BE49-F238E27FC236}">
                  <a16:creationId xmlns:a16="http://schemas.microsoft.com/office/drawing/2014/main" id="{0EA94969-6659-611F-D625-D7AFC66E29F9}"/>
                </a:ext>
              </a:extLst>
            </p:cNvPr>
            <p:cNvSpPr/>
            <p:nvPr/>
          </p:nvSpPr>
          <p:spPr bwMode="auto">
            <a:xfrm>
              <a:off x="5464628" y="65020"/>
              <a:ext cx="283323" cy="28332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1" name="Graphic 10">
              <a:extLst>
                <a:ext uri="{FF2B5EF4-FFF2-40B4-BE49-F238E27FC236}">
                  <a16:creationId xmlns:a16="http://schemas.microsoft.com/office/drawing/2014/main" id="{AB15948E-86D0-7523-962E-ED5447CABF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32031" y="132423"/>
              <a:ext cx="148517" cy="148516"/>
            </a:xfrm>
            <a:prstGeom prst="rect">
              <a:avLst/>
            </a:prstGeom>
            <a:effectLst/>
          </p:spPr>
        </p:pic>
      </p:grpSp>
      <p:sp>
        <p:nvSpPr>
          <p:cNvPr id="6" name="Title 5">
            <a:extLst>
              <a:ext uri="{FF2B5EF4-FFF2-40B4-BE49-F238E27FC236}">
                <a16:creationId xmlns:a16="http://schemas.microsoft.com/office/drawing/2014/main" id="{90DC6CB2-F0D9-BB13-F0B0-D9B78BED1E78}"/>
              </a:ext>
            </a:extLst>
          </p:cNvPr>
          <p:cNvSpPr txBox="1">
            <a:spLocks noGrp="1"/>
          </p:cNvSpPr>
          <p:nvPr>
            <p:ph type="title" idx="4294967295"/>
          </p:nvPr>
        </p:nvSpPr>
        <p:spPr bwMode="auto">
          <a:xfrm>
            <a:off x="5025571" y="0"/>
            <a:ext cx="2166257" cy="435429"/>
          </a:xfrm>
          <a:prstGeom prst="round2SameRect">
            <a:avLst>
              <a:gd name="adj1" fmla="val 0"/>
              <a:gd name="adj2" fmla="val 28789"/>
            </a:avLst>
          </a:prstGeom>
          <a:solidFill>
            <a:schemeClr val="tx1">
              <a:alpha val="11000"/>
            </a:schemeClr>
          </a:solid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CA" sz="1400" b="0" i="0" u="none" strike="noStrike" kern="1200" cap="none" spc="0" normalizeH="0" baseline="0" noProof="0">
                <a:ln>
                  <a:noFill/>
                </a:ln>
                <a:solidFill>
                  <a:schemeClr val="tx1"/>
                </a:solidFill>
                <a:effectLst/>
                <a:uLnTx/>
                <a:uFillTx/>
                <a:latin typeface="+mn-lt"/>
                <a:ea typeface="Segoe UI" pitchFamily="34" charset="0"/>
                <a:cs typeface="Segoe UI" pitchFamily="34" charset="0"/>
              </a:rPr>
              <a:t>Azure AI Foundry</a:t>
            </a:r>
          </a:p>
        </p:txBody>
      </p:sp>
      <p:sp>
        <p:nvSpPr>
          <p:cNvPr id="3" name="Title 6">
            <a:extLst>
              <a:ext uri="{FF2B5EF4-FFF2-40B4-BE49-F238E27FC236}">
                <a16:creationId xmlns:a16="http://schemas.microsoft.com/office/drawing/2014/main" id="{2AB41C6F-511D-0752-3903-CCA265572902}"/>
              </a:ext>
              <a:ext uri="{C183D7F6-B498-43B3-948B-1728B52AA6E4}">
                <adec:decorative xmlns:adec="http://schemas.microsoft.com/office/drawing/2017/decorative" val="0"/>
              </a:ext>
            </a:extLst>
          </p:cNvPr>
          <p:cNvSpPr txBox="1">
            <a:spLocks/>
          </p:cNvSpPr>
          <p:nvPr/>
        </p:nvSpPr>
        <p:spPr>
          <a:xfrm>
            <a:off x="1528762" y="1245804"/>
            <a:ext cx="9134476" cy="553998"/>
          </a:xfrm>
          <a:prstGeom prst="rect">
            <a:avLst/>
          </a:prstGeom>
          <a:no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8800" b="0" kern="1200" cap="none" spc="-50" baseline="0">
                <a:ln w="3175">
                  <a:noFill/>
                </a:ln>
                <a:gradFill>
                  <a:gsLst>
                    <a:gs pos="4321">
                      <a:srgbClr val="000000"/>
                    </a:gs>
                    <a:gs pos="21000">
                      <a:srgbClr val="000000"/>
                    </a:gs>
                  </a:gsLst>
                  <a:path path="circle">
                    <a:fillToRect l="100000" t="100000"/>
                  </a:path>
                </a:gradFill>
                <a:effectLst/>
                <a:latin typeface="+mj-lt"/>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2901014"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a:noFill/>
                </a:ln>
                <a:gradFill>
                  <a:gsLst>
                    <a:gs pos="89510">
                      <a:srgbClr val="FFFFFF"/>
                    </a:gs>
                    <a:gs pos="68966">
                      <a:srgbClr val="FFFFFF"/>
                    </a:gs>
                  </a:gsLst>
                  <a:path path="circle">
                    <a:fillToRect l="100000" t="100000"/>
                  </a:path>
                </a:gradFill>
                <a:effectLst/>
                <a:uLnTx/>
                <a:uFillTx/>
                <a:latin typeface="Segoe UI Semibold" panose="020B0502040204020203" pitchFamily="34" charset="0"/>
                <a:ea typeface="+mn-ea"/>
                <a:cs typeface="Segoe UI" pitchFamily="34" charset="0"/>
              </a:rPr>
              <a:t>Azure AI Foundry is “agent-first”</a:t>
            </a:r>
          </a:p>
        </p:txBody>
      </p:sp>
      <p:sp>
        <p:nvSpPr>
          <p:cNvPr id="76" name="Freeform 75">
            <a:extLst>
              <a:ext uri="{FF2B5EF4-FFF2-40B4-BE49-F238E27FC236}">
                <a16:creationId xmlns:a16="http://schemas.microsoft.com/office/drawing/2014/main" id="{B76440C9-3E7F-79DD-C9AD-0F7E809AA460}"/>
              </a:ext>
              <a:ext uri="{C183D7F6-B498-43B3-948B-1728B52AA6E4}">
                <adec:decorative xmlns:adec="http://schemas.microsoft.com/office/drawing/2017/decorative" val="1"/>
              </a:ext>
            </a:extLst>
          </p:cNvPr>
          <p:cNvSpPr/>
          <p:nvPr/>
        </p:nvSpPr>
        <p:spPr bwMode="auto">
          <a:xfrm>
            <a:off x="3270023" y="2505781"/>
            <a:ext cx="312983" cy="3620778"/>
          </a:xfrm>
          <a:custGeom>
            <a:avLst/>
            <a:gdLst>
              <a:gd name="connsiteX0" fmla="*/ 312983 w 312983"/>
              <a:gd name="connsiteY0" fmla="*/ 0 h 3620778"/>
              <a:gd name="connsiteX1" fmla="*/ 312983 w 312983"/>
              <a:gd name="connsiteY1" fmla="*/ 589144 h 3620778"/>
              <a:gd name="connsiteX2" fmla="*/ 0 w 312983"/>
              <a:gd name="connsiteY2" fmla="*/ 589144 h 3620778"/>
              <a:gd name="connsiteX3" fmla="*/ 0 w 312983"/>
              <a:gd name="connsiteY3" fmla="*/ 2086550 h 3620778"/>
              <a:gd name="connsiteX4" fmla="*/ 312983 w 312983"/>
              <a:gd name="connsiteY4" fmla="*/ 2086550 h 3620778"/>
              <a:gd name="connsiteX5" fmla="*/ 312983 w 312983"/>
              <a:gd name="connsiteY5" fmla="*/ 3620778 h 362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983" h="3620778">
                <a:moveTo>
                  <a:pt x="312983" y="0"/>
                </a:moveTo>
                <a:lnTo>
                  <a:pt x="312983" y="589144"/>
                </a:lnTo>
                <a:lnTo>
                  <a:pt x="0" y="589144"/>
                </a:lnTo>
                <a:lnTo>
                  <a:pt x="0" y="2086550"/>
                </a:lnTo>
                <a:lnTo>
                  <a:pt x="312983" y="2086550"/>
                </a:lnTo>
                <a:lnTo>
                  <a:pt x="312983" y="3620778"/>
                </a:lnTo>
              </a:path>
            </a:pathLst>
          </a:cu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2" name="Freeform 81">
            <a:extLst>
              <a:ext uri="{FF2B5EF4-FFF2-40B4-BE49-F238E27FC236}">
                <a16:creationId xmlns:a16="http://schemas.microsoft.com/office/drawing/2014/main" id="{6A91E2CC-EA5B-0C0E-991F-7A0ABBE23D06}"/>
              </a:ext>
              <a:ext uri="{C183D7F6-B498-43B3-948B-1728B52AA6E4}">
                <adec:decorative xmlns:adec="http://schemas.microsoft.com/office/drawing/2017/decorative" val="1"/>
              </a:ext>
            </a:extLst>
          </p:cNvPr>
          <p:cNvSpPr/>
          <p:nvPr/>
        </p:nvSpPr>
        <p:spPr bwMode="auto">
          <a:xfrm flipH="1">
            <a:off x="3584358" y="2505781"/>
            <a:ext cx="1117329" cy="3620778"/>
          </a:xfrm>
          <a:custGeom>
            <a:avLst/>
            <a:gdLst>
              <a:gd name="connsiteX0" fmla="*/ 312983 w 312983"/>
              <a:gd name="connsiteY0" fmla="*/ 0 h 3620778"/>
              <a:gd name="connsiteX1" fmla="*/ 312983 w 312983"/>
              <a:gd name="connsiteY1" fmla="*/ 589144 h 3620778"/>
              <a:gd name="connsiteX2" fmla="*/ 0 w 312983"/>
              <a:gd name="connsiteY2" fmla="*/ 589144 h 3620778"/>
              <a:gd name="connsiteX3" fmla="*/ 0 w 312983"/>
              <a:gd name="connsiteY3" fmla="*/ 2086550 h 3620778"/>
              <a:gd name="connsiteX4" fmla="*/ 312983 w 312983"/>
              <a:gd name="connsiteY4" fmla="*/ 2086550 h 3620778"/>
              <a:gd name="connsiteX5" fmla="*/ 312983 w 312983"/>
              <a:gd name="connsiteY5" fmla="*/ 3620778 h 362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983" h="3620778">
                <a:moveTo>
                  <a:pt x="312983" y="0"/>
                </a:moveTo>
                <a:lnTo>
                  <a:pt x="312983" y="589144"/>
                </a:lnTo>
                <a:lnTo>
                  <a:pt x="0" y="589144"/>
                </a:lnTo>
                <a:lnTo>
                  <a:pt x="0" y="2086550"/>
                </a:lnTo>
                <a:lnTo>
                  <a:pt x="312983" y="2086550"/>
                </a:lnTo>
                <a:lnTo>
                  <a:pt x="312983" y="3620778"/>
                </a:lnTo>
              </a:path>
            </a:pathLst>
          </a:cu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7" name="Freeform 86">
            <a:extLst>
              <a:ext uri="{FF2B5EF4-FFF2-40B4-BE49-F238E27FC236}">
                <a16:creationId xmlns:a16="http://schemas.microsoft.com/office/drawing/2014/main" id="{5C76E93D-1E88-7943-B33E-7AD204D224AF}"/>
              </a:ext>
              <a:ext uri="{C183D7F6-B498-43B3-948B-1728B52AA6E4}">
                <adec:decorative xmlns:adec="http://schemas.microsoft.com/office/drawing/2017/decorative" val="1"/>
              </a:ext>
            </a:extLst>
          </p:cNvPr>
          <p:cNvSpPr/>
          <p:nvPr/>
        </p:nvSpPr>
        <p:spPr bwMode="auto">
          <a:xfrm>
            <a:off x="4701688" y="2505781"/>
            <a:ext cx="537788" cy="3620778"/>
          </a:xfrm>
          <a:custGeom>
            <a:avLst/>
            <a:gdLst>
              <a:gd name="connsiteX0" fmla="*/ 312983 w 312983"/>
              <a:gd name="connsiteY0" fmla="*/ 0 h 3620778"/>
              <a:gd name="connsiteX1" fmla="*/ 312983 w 312983"/>
              <a:gd name="connsiteY1" fmla="*/ 589144 h 3620778"/>
              <a:gd name="connsiteX2" fmla="*/ 0 w 312983"/>
              <a:gd name="connsiteY2" fmla="*/ 589144 h 3620778"/>
              <a:gd name="connsiteX3" fmla="*/ 0 w 312983"/>
              <a:gd name="connsiteY3" fmla="*/ 2086550 h 3620778"/>
              <a:gd name="connsiteX4" fmla="*/ 312983 w 312983"/>
              <a:gd name="connsiteY4" fmla="*/ 2086550 h 3620778"/>
              <a:gd name="connsiteX5" fmla="*/ 312983 w 312983"/>
              <a:gd name="connsiteY5" fmla="*/ 3620778 h 362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983" h="3620778">
                <a:moveTo>
                  <a:pt x="312983" y="0"/>
                </a:moveTo>
                <a:lnTo>
                  <a:pt x="312983" y="589144"/>
                </a:lnTo>
                <a:lnTo>
                  <a:pt x="0" y="589144"/>
                </a:lnTo>
                <a:lnTo>
                  <a:pt x="0" y="2086550"/>
                </a:lnTo>
                <a:lnTo>
                  <a:pt x="312983" y="2086550"/>
                </a:lnTo>
                <a:lnTo>
                  <a:pt x="312983" y="3620778"/>
                </a:lnTo>
              </a:path>
            </a:pathLst>
          </a:cu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8" name="Freeform 87">
            <a:extLst>
              <a:ext uri="{FF2B5EF4-FFF2-40B4-BE49-F238E27FC236}">
                <a16:creationId xmlns:a16="http://schemas.microsoft.com/office/drawing/2014/main" id="{EB053591-895E-54E5-C447-877887E7D72C}"/>
              </a:ext>
              <a:ext uri="{C183D7F6-B498-43B3-948B-1728B52AA6E4}">
                <adec:decorative xmlns:adec="http://schemas.microsoft.com/office/drawing/2017/decorative" val="1"/>
              </a:ext>
            </a:extLst>
          </p:cNvPr>
          <p:cNvSpPr/>
          <p:nvPr/>
        </p:nvSpPr>
        <p:spPr bwMode="auto">
          <a:xfrm flipH="1">
            <a:off x="5242026" y="2505781"/>
            <a:ext cx="881408" cy="3620778"/>
          </a:xfrm>
          <a:custGeom>
            <a:avLst/>
            <a:gdLst>
              <a:gd name="connsiteX0" fmla="*/ 312983 w 312983"/>
              <a:gd name="connsiteY0" fmla="*/ 0 h 3620778"/>
              <a:gd name="connsiteX1" fmla="*/ 312983 w 312983"/>
              <a:gd name="connsiteY1" fmla="*/ 589144 h 3620778"/>
              <a:gd name="connsiteX2" fmla="*/ 0 w 312983"/>
              <a:gd name="connsiteY2" fmla="*/ 589144 h 3620778"/>
              <a:gd name="connsiteX3" fmla="*/ 0 w 312983"/>
              <a:gd name="connsiteY3" fmla="*/ 2086550 h 3620778"/>
              <a:gd name="connsiteX4" fmla="*/ 312983 w 312983"/>
              <a:gd name="connsiteY4" fmla="*/ 2086550 h 3620778"/>
              <a:gd name="connsiteX5" fmla="*/ 312983 w 312983"/>
              <a:gd name="connsiteY5" fmla="*/ 3620778 h 362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983" h="3620778">
                <a:moveTo>
                  <a:pt x="312983" y="0"/>
                </a:moveTo>
                <a:lnTo>
                  <a:pt x="312983" y="589144"/>
                </a:lnTo>
                <a:lnTo>
                  <a:pt x="0" y="589144"/>
                </a:lnTo>
                <a:lnTo>
                  <a:pt x="0" y="2086550"/>
                </a:lnTo>
                <a:lnTo>
                  <a:pt x="312983" y="2086550"/>
                </a:lnTo>
                <a:lnTo>
                  <a:pt x="312983" y="3620778"/>
                </a:lnTo>
              </a:path>
            </a:pathLst>
          </a:cu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1" name="Freeform 90">
            <a:extLst>
              <a:ext uri="{FF2B5EF4-FFF2-40B4-BE49-F238E27FC236}">
                <a16:creationId xmlns:a16="http://schemas.microsoft.com/office/drawing/2014/main" id="{B5AA5F7A-B498-8DD5-6236-49A2895F1516}"/>
              </a:ext>
              <a:ext uri="{C183D7F6-B498-43B3-948B-1728B52AA6E4}">
                <adec:decorative xmlns:adec="http://schemas.microsoft.com/office/drawing/2017/decorative" val="1"/>
              </a:ext>
            </a:extLst>
          </p:cNvPr>
          <p:cNvSpPr/>
          <p:nvPr/>
        </p:nvSpPr>
        <p:spPr bwMode="auto">
          <a:xfrm>
            <a:off x="6123434" y="2505781"/>
            <a:ext cx="829091" cy="3620778"/>
          </a:xfrm>
          <a:custGeom>
            <a:avLst/>
            <a:gdLst>
              <a:gd name="connsiteX0" fmla="*/ 312983 w 312983"/>
              <a:gd name="connsiteY0" fmla="*/ 0 h 3620778"/>
              <a:gd name="connsiteX1" fmla="*/ 312983 w 312983"/>
              <a:gd name="connsiteY1" fmla="*/ 589144 h 3620778"/>
              <a:gd name="connsiteX2" fmla="*/ 0 w 312983"/>
              <a:gd name="connsiteY2" fmla="*/ 589144 h 3620778"/>
              <a:gd name="connsiteX3" fmla="*/ 0 w 312983"/>
              <a:gd name="connsiteY3" fmla="*/ 2086550 h 3620778"/>
              <a:gd name="connsiteX4" fmla="*/ 312983 w 312983"/>
              <a:gd name="connsiteY4" fmla="*/ 2086550 h 3620778"/>
              <a:gd name="connsiteX5" fmla="*/ 312983 w 312983"/>
              <a:gd name="connsiteY5" fmla="*/ 3620778 h 362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983" h="3620778">
                <a:moveTo>
                  <a:pt x="312983" y="0"/>
                </a:moveTo>
                <a:lnTo>
                  <a:pt x="312983" y="589144"/>
                </a:lnTo>
                <a:lnTo>
                  <a:pt x="0" y="589144"/>
                </a:lnTo>
                <a:lnTo>
                  <a:pt x="0" y="2086550"/>
                </a:lnTo>
                <a:lnTo>
                  <a:pt x="312983" y="2086550"/>
                </a:lnTo>
                <a:lnTo>
                  <a:pt x="312983" y="3620778"/>
                </a:lnTo>
              </a:path>
            </a:pathLst>
          </a:cu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2" name="Freeform 91">
            <a:extLst>
              <a:ext uri="{FF2B5EF4-FFF2-40B4-BE49-F238E27FC236}">
                <a16:creationId xmlns:a16="http://schemas.microsoft.com/office/drawing/2014/main" id="{B1ED085D-731D-52E8-F75B-F90948EC0252}"/>
              </a:ext>
              <a:ext uri="{C183D7F6-B498-43B3-948B-1728B52AA6E4}">
                <adec:decorative xmlns:adec="http://schemas.microsoft.com/office/drawing/2017/decorative" val="1"/>
              </a:ext>
            </a:extLst>
          </p:cNvPr>
          <p:cNvSpPr/>
          <p:nvPr/>
        </p:nvSpPr>
        <p:spPr bwMode="auto">
          <a:xfrm flipH="1">
            <a:off x="6952525" y="2505781"/>
            <a:ext cx="595719" cy="3620778"/>
          </a:xfrm>
          <a:custGeom>
            <a:avLst/>
            <a:gdLst>
              <a:gd name="connsiteX0" fmla="*/ 312983 w 312983"/>
              <a:gd name="connsiteY0" fmla="*/ 0 h 3620778"/>
              <a:gd name="connsiteX1" fmla="*/ 312983 w 312983"/>
              <a:gd name="connsiteY1" fmla="*/ 589144 h 3620778"/>
              <a:gd name="connsiteX2" fmla="*/ 0 w 312983"/>
              <a:gd name="connsiteY2" fmla="*/ 589144 h 3620778"/>
              <a:gd name="connsiteX3" fmla="*/ 0 w 312983"/>
              <a:gd name="connsiteY3" fmla="*/ 2086550 h 3620778"/>
              <a:gd name="connsiteX4" fmla="*/ 312983 w 312983"/>
              <a:gd name="connsiteY4" fmla="*/ 2086550 h 3620778"/>
              <a:gd name="connsiteX5" fmla="*/ 312983 w 312983"/>
              <a:gd name="connsiteY5" fmla="*/ 3620778 h 362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983" h="3620778">
                <a:moveTo>
                  <a:pt x="312983" y="0"/>
                </a:moveTo>
                <a:lnTo>
                  <a:pt x="312983" y="589144"/>
                </a:lnTo>
                <a:lnTo>
                  <a:pt x="0" y="589144"/>
                </a:lnTo>
                <a:lnTo>
                  <a:pt x="0" y="2086550"/>
                </a:lnTo>
                <a:lnTo>
                  <a:pt x="312983" y="2086550"/>
                </a:lnTo>
                <a:lnTo>
                  <a:pt x="312983" y="3620778"/>
                </a:lnTo>
              </a:path>
            </a:pathLst>
          </a:cu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3" name="Freeform 92">
            <a:extLst>
              <a:ext uri="{FF2B5EF4-FFF2-40B4-BE49-F238E27FC236}">
                <a16:creationId xmlns:a16="http://schemas.microsoft.com/office/drawing/2014/main" id="{714288D5-E9BA-CC68-D99C-D00148A8755D}"/>
              </a:ext>
              <a:ext uri="{C183D7F6-B498-43B3-948B-1728B52AA6E4}">
                <adec:decorative xmlns:adec="http://schemas.microsoft.com/office/drawing/2017/decorative" val="1"/>
              </a:ext>
            </a:extLst>
          </p:cNvPr>
          <p:cNvSpPr/>
          <p:nvPr/>
        </p:nvSpPr>
        <p:spPr bwMode="auto">
          <a:xfrm>
            <a:off x="7548245" y="2505781"/>
            <a:ext cx="1126950" cy="3620778"/>
          </a:xfrm>
          <a:custGeom>
            <a:avLst/>
            <a:gdLst>
              <a:gd name="connsiteX0" fmla="*/ 312983 w 312983"/>
              <a:gd name="connsiteY0" fmla="*/ 0 h 3620778"/>
              <a:gd name="connsiteX1" fmla="*/ 312983 w 312983"/>
              <a:gd name="connsiteY1" fmla="*/ 589144 h 3620778"/>
              <a:gd name="connsiteX2" fmla="*/ 0 w 312983"/>
              <a:gd name="connsiteY2" fmla="*/ 589144 h 3620778"/>
              <a:gd name="connsiteX3" fmla="*/ 0 w 312983"/>
              <a:gd name="connsiteY3" fmla="*/ 2086550 h 3620778"/>
              <a:gd name="connsiteX4" fmla="*/ 312983 w 312983"/>
              <a:gd name="connsiteY4" fmla="*/ 2086550 h 3620778"/>
              <a:gd name="connsiteX5" fmla="*/ 312983 w 312983"/>
              <a:gd name="connsiteY5" fmla="*/ 3620778 h 362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983" h="3620778">
                <a:moveTo>
                  <a:pt x="312983" y="0"/>
                </a:moveTo>
                <a:lnTo>
                  <a:pt x="312983" y="589144"/>
                </a:lnTo>
                <a:lnTo>
                  <a:pt x="0" y="589144"/>
                </a:lnTo>
                <a:lnTo>
                  <a:pt x="0" y="2086550"/>
                </a:lnTo>
                <a:lnTo>
                  <a:pt x="312983" y="2086550"/>
                </a:lnTo>
                <a:lnTo>
                  <a:pt x="312983" y="3620778"/>
                </a:lnTo>
              </a:path>
            </a:pathLst>
          </a:cu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4" name="Freeform 93">
            <a:extLst>
              <a:ext uri="{FF2B5EF4-FFF2-40B4-BE49-F238E27FC236}">
                <a16:creationId xmlns:a16="http://schemas.microsoft.com/office/drawing/2014/main" id="{71B30DC5-B271-9DBB-34B7-60808C6E59FE}"/>
              </a:ext>
              <a:ext uri="{C183D7F6-B498-43B3-948B-1728B52AA6E4}">
                <adec:decorative xmlns:adec="http://schemas.microsoft.com/office/drawing/2017/decorative" val="1"/>
              </a:ext>
            </a:extLst>
          </p:cNvPr>
          <p:cNvSpPr/>
          <p:nvPr/>
        </p:nvSpPr>
        <p:spPr bwMode="auto">
          <a:xfrm flipH="1">
            <a:off x="8674872" y="2505781"/>
            <a:ext cx="284211" cy="3620778"/>
          </a:xfrm>
          <a:custGeom>
            <a:avLst/>
            <a:gdLst>
              <a:gd name="connsiteX0" fmla="*/ 312983 w 312983"/>
              <a:gd name="connsiteY0" fmla="*/ 0 h 3620778"/>
              <a:gd name="connsiteX1" fmla="*/ 312983 w 312983"/>
              <a:gd name="connsiteY1" fmla="*/ 589144 h 3620778"/>
              <a:gd name="connsiteX2" fmla="*/ 0 w 312983"/>
              <a:gd name="connsiteY2" fmla="*/ 589144 h 3620778"/>
              <a:gd name="connsiteX3" fmla="*/ 0 w 312983"/>
              <a:gd name="connsiteY3" fmla="*/ 2086550 h 3620778"/>
              <a:gd name="connsiteX4" fmla="*/ 312983 w 312983"/>
              <a:gd name="connsiteY4" fmla="*/ 2086550 h 3620778"/>
              <a:gd name="connsiteX5" fmla="*/ 312983 w 312983"/>
              <a:gd name="connsiteY5" fmla="*/ 3620778 h 362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983" h="3620778">
                <a:moveTo>
                  <a:pt x="312983" y="0"/>
                </a:moveTo>
                <a:lnTo>
                  <a:pt x="312983" y="589144"/>
                </a:lnTo>
                <a:lnTo>
                  <a:pt x="0" y="589144"/>
                </a:lnTo>
                <a:lnTo>
                  <a:pt x="0" y="2086550"/>
                </a:lnTo>
                <a:lnTo>
                  <a:pt x="312983" y="2086550"/>
                </a:lnTo>
                <a:lnTo>
                  <a:pt x="312983" y="3620778"/>
                </a:lnTo>
              </a:path>
            </a:pathLst>
          </a:cu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3" name="Oval 102">
            <a:extLst>
              <a:ext uri="{FF2B5EF4-FFF2-40B4-BE49-F238E27FC236}">
                <a16:creationId xmlns:a16="http://schemas.microsoft.com/office/drawing/2014/main" id="{A7E84ED2-3ADD-D293-06FE-AE433E59E7CC}"/>
              </a:ext>
              <a:ext uri="{C183D7F6-B498-43B3-948B-1728B52AA6E4}">
                <adec:decorative xmlns:adec="http://schemas.microsoft.com/office/drawing/2017/decorative" val="1"/>
              </a:ext>
            </a:extLst>
          </p:cNvPr>
          <p:cNvSpPr/>
          <p:nvPr/>
        </p:nvSpPr>
        <p:spPr bwMode="auto">
          <a:xfrm>
            <a:off x="3545195" y="2486140"/>
            <a:ext cx="67874" cy="67874"/>
          </a:xfrm>
          <a:prstGeom prst="ellipse">
            <a:avLst/>
          </a:prstGeom>
          <a:solidFill>
            <a:srgbClr val="FFB3BB"/>
          </a:solidFill>
          <a:ln>
            <a:noFill/>
            <a:headEnd type="none" w="med" len="med"/>
            <a:tailEnd type="none" w="med" len="med"/>
          </a:ln>
          <a:effectLst>
            <a:glow rad="101600">
              <a:srgbClr val="FFB3BB">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99" name="Oval 98">
            <a:extLst>
              <a:ext uri="{FF2B5EF4-FFF2-40B4-BE49-F238E27FC236}">
                <a16:creationId xmlns:a16="http://schemas.microsoft.com/office/drawing/2014/main" id="{03F87EB0-C651-6658-B081-8081BA637948}"/>
              </a:ext>
              <a:ext uri="{C183D7F6-B498-43B3-948B-1728B52AA6E4}">
                <adec:decorative xmlns:adec="http://schemas.microsoft.com/office/drawing/2017/decorative" val="1"/>
              </a:ext>
            </a:extLst>
          </p:cNvPr>
          <p:cNvSpPr/>
          <p:nvPr/>
        </p:nvSpPr>
        <p:spPr bwMode="auto">
          <a:xfrm>
            <a:off x="3545195" y="2486140"/>
            <a:ext cx="67874" cy="67874"/>
          </a:xfrm>
          <a:prstGeom prst="ellipse">
            <a:avLst/>
          </a:prstGeom>
          <a:solidFill>
            <a:srgbClr val="FFB3BB"/>
          </a:solidFill>
          <a:ln>
            <a:noFill/>
            <a:headEnd type="none" w="med" len="med"/>
            <a:tailEnd type="none" w="med" len="med"/>
          </a:ln>
          <a:effectLst>
            <a:glow rad="101600">
              <a:srgbClr val="FFB3BB">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DB5B6180-4538-EB92-BF45-50DFAD6BD760}"/>
              </a:ext>
              <a:ext uri="{C183D7F6-B498-43B3-948B-1728B52AA6E4}">
                <adec:decorative xmlns:adec="http://schemas.microsoft.com/office/drawing/2017/decorative" val="1"/>
              </a:ext>
            </a:extLst>
          </p:cNvPr>
          <p:cNvSpPr/>
          <p:nvPr/>
        </p:nvSpPr>
        <p:spPr bwMode="auto">
          <a:xfrm>
            <a:off x="3545195" y="2486140"/>
            <a:ext cx="67874" cy="67874"/>
          </a:xfrm>
          <a:prstGeom prst="ellipse">
            <a:avLst/>
          </a:prstGeom>
          <a:solidFill>
            <a:srgbClr val="FFB3BB"/>
          </a:solidFill>
          <a:ln>
            <a:noFill/>
            <a:headEnd type="none" w="med" len="med"/>
            <a:tailEnd type="none" w="med" len="med"/>
          </a:ln>
          <a:effectLst>
            <a:glow rad="101600">
              <a:srgbClr val="FFB3BB">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F3CF439E-AA78-F7C2-87A7-E969D999DEFA}"/>
              </a:ext>
              <a:ext uri="{C183D7F6-B498-43B3-948B-1728B52AA6E4}">
                <adec:decorative xmlns:adec="http://schemas.microsoft.com/office/drawing/2017/decorative" val="1"/>
              </a:ext>
            </a:extLst>
          </p:cNvPr>
          <p:cNvSpPr/>
          <p:nvPr/>
        </p:nvSpPr>
        <p:spPr bwMode="auto">
          <a:xfrm>
            <a:off x="3545195" y="2486140"/>
            <a:ext cx="67874" cy="67874"/>
          </a:xfrm>
          <a:prstGeom prst="ellipse">
            <a:avLst/>
          </a:prstGeom>
          <a:solidFill>
            <a:srgbClr val="FFB3BB"/>
          </a:solidFill>
          <a:ln>
            <a:noFill/>
            <a:headEnd type="none" w="med" len="med"/>
            <a:tailEnd type="none" w="med" len="med"/>
          </a:ln>
          <a:effectLst>
            <a:glow rad="101600">
              <a:srgbClr val="FFB3BB">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07" name="Oval 106">
            <a:extLst>
              <a:ext uri="{FF2B5EF4-FFF2-40B4-BE49-F238E27FC236}">
                <a16:creationId xmlns:a16="http://schemas.microsoft.com/office/drawing/2014/main" id="{CD4F3F40-BEFF-66F3-3A6D-B05208DF3BDE}"/>
              </a:ext>
              <a:ext uri="{C183D7F6-B498-43B3-948B-1728B52AA6E4}">
                <adec:decorative xmlns:adec="http://schemas.microsoft.com/office/drawing/2017/decorative" val="1"/>
              </a:ext>
            </a:extLst>
          </p:cNvPr>
          <p:cNvSpPr/>
          <p:nvPr/>
        </p:nvSpPr>
        <p:spPr bwMode="auto">
          <a:xfrm>
            <a:off x="3545195" y="2480590"/>
            <a:ext cx="67874" cy="67874"/>
          </a:xfrm>
          <a:prstGeom prst="ellipse">
            <a:avLst/>
          </a:prstGeom>
          <a:solidFill>
            <a:srgbClr val="FFB3BB"/>
          </a:solidFill>
          <a:ln>
            <a:noFill/>
            <a:headEnd type="none" w="med" len="med"/>
            <a:tailEnd type="none" w="med" len="med"/>
          </a:ln>
          <a:effectLst>
            <a:glow rad="101600">
              <a:srgbClr val="FFB3BB">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13" name="Oval 112">
            <a:extLst>
              <a:ext uri="{FF2B5EF4-FFF2-40B4-BE49-F238E27FC236}">
                <a16:creationId xmlns:a16="http://schemas.microsoft.com/office/drawing/2014/main" id="{3034F871-EF37-A619-E099-D4B878B058AB}"/>
              </a:ext>
              <a:ext uri="{C183D7F6-B498-43B3-948B-1728B52AA6E4}">
                <adec:decorative xmlns:adec="http://schemas.microsoft.com/office/drawing/2017/decorative" val="1"/>
              </a:ext>
            </a:extLst>
          </p:cNvPr>
          <p:cNvSpPr/>
          <p:nvPr/>
        </p:nvSpPr>
        <p:spPr bwMode="auto">
          <a:xfrm>
            <a:off x="3545195" y="2486140"/>
            <a:ext cx="67874" cy="67874"/>
          </a:xfrm>
          <a:prstGeom prst="ellipse">
            <a:avLst/>
          </a:prstGeom>
          <a:solidFill>
            <a:srgbClr val="FFB3BB"/>
          </a:solidFill>
          <a:ln>
            <a:noFill/>
            <a:headEnd type="none" w="med" len="med"/>
            <a:tailEnd type="none" w="med" len="med"/>
          </a:ln>
          <a:effectLst>
            <a:glow rad="101600">
              <a:srgbClr val="FFB3BB">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5BD6B625-DD5C-93BE-D0AF-DCC5DB28AC52}"/>
              </a:ext>
              <a:ext uri="{C183D7F6-B498-43B3-948B-1728B52AA6E4}">
                <adec:decorative xmlns:adec="http://schemas.microsoft.com/office/drawing/2017/decorative" val="1"/>
              </a:ext>
            </a:extLst>
          </p:cNvPr>
          <p:cNvSpPr/>
          <p:nvPr/>
        </p:nvSpPr>
        <p:spPr bwMode="auto">
          <a:xfrm>
            <a:off x="5203175" y="2483365"/>
            <a:ext cx="67874" cy="67874"/>
          </a:xfrm>
          <a:prstGeom prst="ellipse">
            <a:avLst/>
          </a:prstGeom>
          <a:solidFill>
            <a:srgbClr val="FFB3BB"/>
          </a:solidFill>
          <a:ln>
            <a:noFill/>
            <a:headEnd type="none" w="med" len="med"/>
            <a:tailEnd type="none" w="med" len="med"/>
          </a:ln>
          <a:effectLst>
            <a:glow rad="101600">
              <a:srgbClr val="FFB3BB">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149C8A77-FFA4-3304-4CE4-F67A9E91EC35}"/>
              </a:ext>
              <a:ext uri="{C183D7F6-B498-43B3-948B-1728B52AA6E4}">
                <adec:decorative xmlns:adec="http://schemas.microsoft.com/office/drawing/2017/decorative" val="1"/>
              </a:ext>
            </a:extLst>
          </p:cNvPr>
          <p:cNvSpPr/>
          <p:nvPr/>
        </p:nvSpPr>
        <p:spPr bwMode="auto">
          <a:xfrm>
            <a:off x="5191552" y="2483365"/>
            <a:ext cx="67874" cy="67874"/>
          </a:xfrm>
          <a:prstGeom prst="ellipse">
            <a:avLst/>
          </a:prstGeom>
          <a:solidFill>
            <a:srgbClr val="FFB3BB"/>
          </a:solidFill>
          <a:ln>
            <a:noFill/>
            <a:headEnd type="none" w="med" len="med"/>
            <a:tailEnd type="none" w="med" len="med"/>
          </a:ln>
          <a:effectLst>
            <a:glow rad="101600">
              <a:srgbClr val="FFB3BB">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26" name="Oval 125">
            <a:extLst>
              <a:ext uri="{FF2B5EF4-FFF2-40B4-BE49-F238E27FC236}">
                <a16:creationId xmlns:a16="http://schemas.microsoft.com/office/drawing/2014/main" id="{6722FD17-3B72-EE6E-108E-BB37693CD98A}"/>
              </a:ext>
              <a:ext uri="{C183D7F6-B498-43B3-948B-1728B52AA6E4}">
                <adec:decorative xmlns:adec="http://schemas.microsoft.com/office/drawing/2017/decorative" val="1"/>
              </a:ext>
            </a:extLst>
          </p:cNvPr>
          <p:cNvSpPr/>
          <p:nvPr/>
        </p:nvSpPr>
        <p:spPr bwMode="auto">
          <a:xfrm>
            <a:off x="5191552" y="2483365"/>
            <a:ext cx="67874" cy="67874"/>
          </a:xfrm>
          <a:prstGeom prst="ellipse">
            <a:avLst/>
          </a:prstGeom>
          <a:solidFill>
            <a:srgbClr val="FFB3BB"/>
          </a:solidFill>
          <a:ln>
            <a:noFill/>
            <a:headEnd type="none" w="med" len="med"/>
            <a:tailEnd type="none" w="med" len="med"/>
          </a:ln>
          <a:effectLst>
            <a:glow rad="101600">
              <a:srgbClr val="FFB3BB">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24" name="Oval 123">
            <a:extLst>
              <a:ext uri="{FF2B5EF4-FFF2-40B4-BE49-F238E27FC236}">
                <a16:creationId xmlns:a16="http://schemas.microsoft.com/office/drawing/2014/main" id="{D05B2AE4-5ADC-3BD6-B689-ABC63977DB24}"/>
              </a:ext>
              <a:ext uri="{C183D7F6-B498-43B3-948B-1728B52AA6E4}">
                <adec:decorative xmlns:adec="http://schemas.microsoft.com/office/drawing/2017/decorative" val="1"/>
              </a:ext>
            </a:extLst>
          </p:cNvPr>
          <p:cNvSpPr/>
          <p:nvPr/>
        </p:nvSpPr>
        <p:spPr bwMode="auto">
          <a:xfrm>
            <a:off x="8640349" y="2486140"/>
            <a:ext cx="67874" cy="67874"/>
          </a:xfrm>
          <a:prstGeom prst="ellipse">
            <a:avLst/>
          </a:prstGeom>
          <a:solidFill>
            <a:srgbClr val="FFB3BB"/>
          </a:solidFill>
          <a:ln>
            <a:noFill/>
            <a:headEnd type="none" w="med" len="med"/>
            <a:tailEnd type="none" w="med" len="med"/>
          </a:ln>
          <a:effectLst>
            <a:glow rad="101600">
              <a:srgbClr val="FFB3BB">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 name="Oval 1">
            <a:extLst>
              <a:ext uri="{FF2B5EF4-FFF2-40B4-BE49-F238E27FC236}">
                <a16:creationId xmlns:a16="http://schemas.microsoft.com/office/drawing/2014/main" id="{45BF6D97-C24D-2AB4-0445-47C25F16F3DA}"/>
              </a:ext>
              <a:ext uri="{C183D7F6-B498-43B3-948B-1728B52AA6E4}">
                <adec:decorative xmlns:adec="http://schemas.microsoft.com/office/drawing/2017/decorative" val="1"/>
              </a:ext>
            </a:extLst>
          </p:cNvPr>
          <p:cNvSpPr/>
          <p:nvPr/>
        </p:nvSpPr>
        <p:spPr bwMode="auto">
          <a:xfrm>
            <a:off x="8640349" y="2480590"/>
            <a:ext cx="67874" cy="67874"/>
          </a:xfrm>
          <a:prstGeom prst="ellipse">
            <a:avLst/>
          </a:prstGeom>
          <a:solidFill>
            <a:srgbClr val="FFB3BB"/>
          </a:solidFill>
          <a:ln>
            <a:noFill/>
            <a:headEnd type="none" w="med" len="med"/>
            <a:tailEnd type="none" w="med" len="med"/>
          </a:ln>
          <a:effectLst>
            <a:glow rad="101600">
              <a:srgbClr val="FFB3BB">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5D4F44D0-CBE4-75BC-0DC3-288FC5F92F85}"/>
              </a:ext>
              <a:ext uri="{C183D7F6-B498-43B3-948B-1728B52AA6E4}">
                <adec:decorative xmlns:adec="http://schemas.microsoft.com/office/drawing/2017/decorative" val="1"/>
              </a:ext>
            </a:extLst>
          </p:cNvPr>
          <p:cNvSpPr/>
          <p:nvPr/>
        </p:nvSpPr>
        <p:spPr bwMode="auto">
          <a:xfrm>
            <a:off x="8640349" y="2486140"/>
            <a:ext cx="67874" cy="67874"/>
          </a:xfrm>
          <a:prstGeom prst="ellipse">
            <a:avLst/>
          </a:prstGeom>
          <a:solidFill>
            <a:srgbClr val="FFB3BB"/>
          </a:solidFill>
          <a:ln>
            <a:noFill/>
            <a:headEnd type="none" w="med" len="med"/>
            <a:tailEnd type="none" w="med" len="med"/>
          </a:ln>
          <a:effectLst>
            <a:glow rad="101600">
              <a:srgbClr val="FFB3BB">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024" name="Oval 1023">
            <a:extLst>
              <a:ext uri="{FF2B5EF4-FFF2-40B4-BE49-F238E27FC236}">
                <a16:creationId xmlns:a16="http://schemas.microsoft.com/office/drawing/2014/main" id="{E1F0D045-CF67-D656-057D-0A1212E4B5F6}"/>
              </a:ext>
              <a:ext uri="{C183D7F6-B498-43B3-948B-1728B52AA6E4}">
                <adec:decorative xmlns:adec="http://schemas.microsoft.com/office/drawing/2017/decorative" val="1"/>
              </a:ext>
            </a:extLst>
          </p:cNvPr>
          <p:cNvSpPr/>
          <p:nvPr/>
        </p:nvSpPr>
        <p:spPr bwMode="auto">
          <a:xfrm>
            <a:off x="6919600" y="2480590"/>
            <a:ext cx="67874" cy="67874"/>
          </a:xfrm>
          <a:prstGeom prst="ellipse">
            <a:avLst/>
          </a:prstGeom>
          <a:solidFill>
            <a:srgbClr val="FFB3BB"/>
          </a:solidFill>
          <a:ln>
            <a:noFill/>
            <a:headEnd type="none" w="med" len="med"/>
            <a:tailEnd type="none" w="med" len="med"/>
          </a:ln>
          <a:effectLst>
            <a:glow rad="101600">
              <a:srgbClr val="FFB3BB">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ED60CCCD-A65A-B7D3-D49A-1612C8D5F77A}"/>
              </a:ext>
              <a:ext uri="{C183D7F6-B498-43B3-948B-1728B52AA6E4}">
                <adec:decorative xmlns:adec="http://schemas.microsoft.com/office/drawing/2017/decorative" val="1"/>
              </a:ext>
            </a:extLst>
          </p:cNvPr>
          <p:cNvSpPr/>
          <p:nvPr/>
        </p:nvSpPr>
        <p:spPr bwMode="auto">
          <a:xfrm>
            <a:off x="6919600" y="2489182"/>
            <a:ext cx="67874" cy="67874"/>
          </a:xfrm>
          <a:prstGeom prst="ellipse">
            <a:avLst/>
          </a:prstGeom>
          <a:solidFill>
            <a:srgbClr val="FFB3BB"/>
          </a:solidFill>
          <a:ln>
            <a:noFill/>
            <a:headEnd type="none" w="med" len="med"/>
            <a:tailEnd type="none" w="med" len="med"/>
          </a:ln>
          <a:effectLst>
            <a:glow rad="101600">
              <a:srgbClr val="FFB3BB">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4578786B-5ED4-31F3-E34D-27E2C1AB1884}"/>
              </a:ext>
              <a:ext uri="{C183D7F6-B498-43B3-948B-1728B52AA6E4}">
                <adec:decorative xmlns:adec="http://schemas.microsoft.com/office/drawing/2017/decorative" val="1"/>
              </a:ext>
            </a:extLst>
          </p:cNvPr>
          <p:cNvSpPr/>
          <p:nvPr/>
        </p:nvSpPr>
        <p:spPr bwMode="auto">
          <a:xfrm>
            <a:off x="6919600" y="2489182"/>
            <a:ext cx="67874" cy="67874"/>
          </a:xfrm>
          <a:prstGeom prst="ellipse">
            <a:avLst/>
          </a:prstGeom>
          <a:solidFill>
            <a:srgbClr val="FFB3BB"/>
          </a:solidFill>
          <a:ln>
            <a:noFill/>
            <a:headEnd type="none" w="med" len="med"/>
            <a:tailEnd type="none" w="med" len="med"/>
          </a:ln>
          <a:effectLst>
            <a:glow rad="101600">
              <a:srgbClr val="FFB3BB">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09A1D702-3A9A-C553-02D1-67A412F47A30}"/>
              </a:ext>
              <a:ext uri="{C183D7F6-B498-43B3-948B-1728B52AA6E4}">
                <adec:decorative xmlns:adec="http://schemas.microsoft.com/office/drawing/2017/decorative" val="1"/>
              </a:ext>
            </a:extLst>
          </p:cNvPr>
          <p:cNvSpPr/>
          <p:nvPr/>
        </p:nvSpPr>
        <p:spPr bwMode="auto">
          <a:xfrm>
            <a:off x="6919600" y="2486140"/>
            <a:ext cx="67874" cy="67874"/>
          </a:xfrm>
          <a:prstGeom prst="ellipse">
            <a:avLst/>
          </a:prstGeom>
          <a:solidFill>
            <a:srgbClr val="FFB3BB"/>
          </a:solidFill>
          <a:ln>
            <a:noFill/>
            <a:headEnd type="none" w="med" len="med"/>
            <a:tailEnd type="none" w="med" len="med"/>
          </a:ln>
          <a:effectLst>
            <a:glow rad="101600">
              <a:srgbClr val="FFB3BB">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 name="Rectangle: Rounded Corners 12">
            <a:extLst>
              <a:ext uri="{FF2B5EF4-FFF2-40B4-BE49-F238E27FC236}">
                <a16:creationId xmlns:a16="http://schemas.microsoft.com/office/drawing/2014/main" id="{10F73B39-29C7-BA6B-D239-5FF2C50A1661}"/>
              </a:ext>
              <a:ext uri="{C183D7F6-B498-43B3-948B-1728B52AA6E4}">
                <adec:decorative xmlns:adec="http://schemas.microsoft.com/office/drawing/2017/decorative" val="0"/>
              </a:ext>
            </a:extLst>
          </p:cNvPr>
          <p:cNvSpPr txBox="1">
            <a:spLocks/>
          </p:cNvSpPr>
          <p:nvPr/>
        </p:nvSpPr>
        <p:spPr bwMode="auto">
          <a:xfrm>
            <a:off x="3008973" y="2327023"/>
            <a:ext cx="1117331" cy="353042"/>
          </a:xfrm>
          <a:prstGeom prst="roundRect">
            <a:avLst>
              <a:gd name="adj" fmla="val 31494"/>
            </a:avLst>
          </a:prstGeom>
          <a:gradFill flip="none" rotWithShape="1">
            <a:gsLst>
              <a:gs pos="80000">
                <a:srgbClr val="C03BC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5400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Models</a:t>
            </a:r>
          </a:p>
        </p:txBody>
      </p:sp>
      <p:sp>
        <p:nvSpPr>
          <p:cNvPr id="12" name="Rectangle: Rounded Corners 12">
            <a:extLst>
              <a:ext uri="{FF2B5EF4-FFF2-40B4-BE49-F238E27FC236}">
                <a16:creationId xmlns:a16="http://schemas.microsoft.com/office/drawing/2014/main" id="{8ED2312D-7F2F-DDFE-A4BC-E79809A3CD98}"/>
              </a:ext>
              <a:ext uri="{C183D7F6-B498-43B3-948B-1728B52AA6E4}">
                <adec:decorative xmlns:adec="http://schemas.microsoft.com/office/drawing/2017/decorative" val="0"/>
              </a:ext>
            </a:extLst>
          </p:cNvPr>
          <p:cNvSpPr txBox="1">
            <a:spLocks/>
          </p:cNvSpPr>
          <p:nvPr/>
        </p:nvSpPr>
        <p:spPr bwMode="auto">
          <a:xfrm>
            <a:off x="4666826" y="2327023"/>
            <a:ext cx="1117328" cy="353042"/>
          </a:xfrm>
          <a:prstGeom prst="roundRect">
            <a:avLst>
              <a:gd name="adj" fmla="val 31494"/>
            </a:avLst>
          </a:prstGeom>
          <a:gradFill flip="none" rotWithShape="1">
            <a:gsLst>
              <a:gs pos="80000">
                <a:srgbClr val="C03BC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54000" numCol="1" spcCol="0" rtlCol="0" fromWordArt="0" anchor="ctr" anchorCtr="0" forceAA="0" compatLnSpc="1">
            <a:prstTxWarp prst="textNoShape">
              <a:avLst/>
            </a:prstTxWarp>
            <a:noAutofit/>
          </a:bodyPr>
          <a:lstStyle>
            <a:defPPr>
              <a:defRPr lang="en-US"/>
            </a:defPPr>
            <a:lvl1pPr marR="0" lvl="0" indent="0" algn="ctr" fontAlgn="base">
              <a:lnSpc>
                <a:spcPct val="100000"/>
              </a:lnSpc>
              <a:spcBef>
                <a:spcPct val="0"/>
              </a:spcBef>
              <a:spcAft>
                <a:spcPct val="0"/>
              </a:spcAft>
              <a:buClrTx/>
              <a:buSzTx/>
              <a:buFontTx/>
              <a:buNone/>
              <a:tabLst/>
              <a:defRPr kumimoji="0" sz="13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Segoe UI Semibold"/>
                <a:cs typeface="Segoe UI"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Context</a:t>
            </a:r>
          </a:p>
        </p:txBody>
      </p:sp>
      <p:sp>
        <p:nvSpPr>
          <p:cNvPr id="13" name="Rectangle: Rounded Corners 12">
            <a:extLst>
              <a:ext uri="{FF2B5EF4-FFF2-40B4-BE49-F238E27FC236}">
                <a16:creationId xmlns:a16="http://schemas.microsoft.com/office/drawing/2014/main" id="{7AEB2941-DF97-759E-1FCE-E5820897873A}"/>
              </a:ext>
              <a:ext uri="{C183D7F6-B498-43B3-948B-1728B52AA6E4}">
                <adec:decorative xmlns:adec="http://schemas.microsoft.com/office/drawing/2017/decorative" val="0"/>
              </a:ext>
            </a:extLst>
          </p:cNvPr>
          <p:cNvSpPr txBox="1">
            <a:spLocks/>
          </p:cNvSpPr>
          <p:nvPr/>
        </p:nvSpPr>
        <p:spPr bwMode="auto">
          <a:xfrm>
            <a:off x="6390001" y="2327023"/>
            <a:ext cx="1122476" cy="353042"/>
          </a:xfrm>
          <a:prstGeom prst="roundRect">
            <a:avLst>
              <a:gd name="adj" fmla="val 31494"/>
            </a:avLst>
          </a:prstGeom>
          <a:gradFill flip="none" rotWithShape="1">
            <a:gsLst>
              <a:gs pos="80000">
                <a:srgbClr val="C03BC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54000" numCol="1" spcCol="0" rtlCol="0" fromWordArt="0" anchor="ctr" anchorCtr="0" forceAA="0" compatLnSpc="1">
            <a:prstTxWarp prst="textNoShape">
              <a:avLst/>
            </a:prstTxWarp>
            <a:noAutofit/>
          </a:bodyPr>
          <a:lstStyle>
            <a:defPPr>
              <a:defRPr lang="en-US"/>
            </a:defPPr>
            <a:lvl1pPr marR="0" lvl="0" indent="0" algn="ctr" fontAlgn="base">
              <a:lnSpc>
                <a:spcPct val="100000"/>
              </a:lnSpc>
              <a:spcBef>
                <a:spcPct val="0"/>
              </a:spcBef>
              <a:spcAft>
                <a:spcPct val="0"/>
              </a:spcAft>
              <a:buClrTx/>
              <a:buSzTx/>
              <a:buFontTx/>
              <a:buNone/>
              <a:tabLst/>
              <a:defRPr kumimoji="0" sz="13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Segoe UI Semibold"/>
                <a:cs typeface="Segoe UI"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APIs</a:t>
            </a:r>
          </a:p>
        </p:txBody>
      </p:sp>
      <p:sp>
        <p:nvSpPr>
          <p:cNvPr id="14" name="Rectangle: Rounded Corners 12">
            <a:extLst>
              <a:ext uri="{FF2B5EF4-FFF2-40B4-BE49-F238E27FC236}">
                <a16:creationId xmlns:a16="http://schemas.microsoft.com/office/drawing/2014/main" id="{53D849F0-B2E2-A564-503E-A980B137297B}"/>
              </a:ext>
              <a:ext uri="{C183D7F6-B498-43B3-948B-1728B52AA6E4}">
                <adec:decorative xmlns:adec="http://schemas.microsoft.com/office/drawing/2017/decorative" val="0"/>
              </a:ext>
            </a:extLst>
          </p:cNvPr>
          <p:cNvSpPr txBox="1">
            <a:spLocks/>
          </p:cNvSpPr>
          <p:nvPr/>
        </p:nvSpPr>
        <p:spPr bwMode="auto">
          <a:xfrm>
            <a:off x="8105625" y="2327023"/>
            <a:ext cx="1117328" cy="353042"/>
          </a:xfrm>
          <a:prstGeom prst="roundRect">
            <a:avLst>
              <a:gd name="adj" fmla="val 31494"/>
            </a:avLst>
          </a:prstGeom>
          <a:gradFill flip="none" rotWithShape="1">
            <a:gsLst>
              <a:gs pos="80000">
                <a:srgbClr val="C03BC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54000" numCol="1" spcCol="0" rtlCol="0" fromWordArt="0" anchor="ctr" anchorCtr="0" forceAA="0" compatLnSpc="1">
            <a:prstTxWarp prst="textNoShape">
              <a:avLst/>
            </a:prstTxWarp>
            <a:noAutofit/>
          </a:bodyPr>
          <a:lstStyle>
            <a:defPPr>
              <a:defRPr lang="en-US"/>
            </a:defPPr>
            <a:lvl1pPr marR="0" lvl="0" indent="0" algn="ctr" fontAlgn="base">
              <a:lnSpc>
                <a:spcPct val="100000"/>
              </a:lnSpc>
              <a:spcBef>
                <a:spcPct val="0"/>
              </a:spcBef>
              <a:spcAft>
                <a:spcPct val="0"/>
              </a:spcAft>
              <a:buClrTx/>
              <a:buSzTx/>
              <a:buFontTx/>
              <a:buNone/>
              <a:tabLst/>
              <a:defRPr kumimoji="0" sz="13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Segoe UI Semibold"/>
                <a:cs typeface="Segoe UI"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Agents</a:t>
            </a:r>
          </a:p>
        </p:txBody>
      </p:sp>
      <p:sp>
        <p:nvSpPr>
          <p:cNvPr id="20" name="Rectangle: Rounded Corners 12">
            <a:extLst>
              <a:ext uri="{FF2B5EF4-FFF2-40B4-BE49-F238E27FC236}">
                <a16:creationId xmlns:a16="http://schemas.microsoft.com/office/drawing/2014/main" id="{344C8FC6-D482-2BEE-FE61-794496DA5C52}"/>
              </a:ext>
              <a:ext uri="{C183D7F6-B498-43B3-948B-1728B52AA6E4}">
                <adec:decorative xmlns:adec="http://schemas.microsoft.com/office/drawing/2017/decorative" val="0"/>
              </a:ext>
            </a:extLst>
          </p:cNvPr>
          <p:cNvSpPr txBox="1">
            <a:spLocks/>
          </p:cNvSpPr>
          <p:nvPr/>
        </p:nvSpPr>
        <p:spPr bwMode="auto">
          <a:xfrm>
            <a:off x="2691460" y="3695362"/>
            <a:ext cx="1117331" cy="353042"/>
          </a:xfrm>
          <a:prstGeom prst="roundRect">
            <a:avLst>
              <a:gd name="adj" fmla="val 31494"/>
            </a:avLst>
          </a:prstGeom>
          <a:solidFill>
            <a:srgbClr val="2E404B"/>
          </a:soli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gradFill>
                  <a:gsLst>
                    <a:gs pos="40559">
                      <a:srgbClr val="091F2C"/>
                    </a:gs>
                    <a:gs pos="68000">
                      <a:srgbClr val="091F2C"/>
                    </a:gs>
                  </a:gsLst>
                  <a:path path="circle">
                    <a:fillToRect l="100000" t="100000"/>
                  </a:path>
                </a:gradFill>
                <a:effectLst/>
                <a:uLnTx/>
                <a:uFillTx/>
                <a:latin typeface="Segoe UI Variable Display Semib"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w="3175">
                  <a:noFill/>
                </a:ln>
                <a:solidFill>
                  <a:schemeClr val="tx1"/>
                </a:solidFill>
                <a:effectLst/>
                <a:uLnTx/>
                <a:uFillTx/>
                <a:latin typeface="Segoe UI Semibold"/>
                <a:ea typeface="+mn-ea"/>
                <a:cs typeface="Segoe UI" pitchFamily="34" charset="0"/>
              </a:rPr>
              <a:t>Agent</a:t>
            </a:r>
          </a:p>
        </p:txBody>
      </p:sp>
      <p:sp>
        <p:nvSpPr>
          <p:cNvPr id="19" name="Rectangle: Rounded Corners 12">
            <a:extLst>
              <a:ext uri="{FF2B5EF4-FFF2-40B4-BE49-F238E27FC236}">
                <a16:creationId xmlns:a16="http://schemas.microsoft.com/office/drawing/2014/main" id="{F6904967-7310-4CC8-4870-904740516BCA}"/>
              </a:ext>
              <a:ext uri="{C183D7F6-B498-43B3-948B-1728B52AA6E4}">
                <adec:decorative xmlns:adec="http://schemas.microsoft.com/office/drawing/2017/decorative" val="0"/>
              </a:ext>
            </a:extLst>
          </p:cNvPr>
          <p:cNvSpPr txBox="1">
            <a:spLocks/>
          </p:cNvSpPr>
          <p:nvPr/>
        </p:nvSpPr>
        <p:spPr bwMode="auto">
          <a:xfrm>
            <a:off x="4114397" y="3695362"/>
            <a:ext cx="1117331" cy="353042"/>
          </a:xfrm>
          <a:prstGeom prst="roundRect">
            <a:avLst>
              <a:gd name="adj" fmla="val 31494"/>
            </a:avLst>
          </a:prstGeom>
          <a:solidFill>
            <a:srgbClr val="2E404B"/>
          </a:soli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gradFill>
                  <a:gsLst>
                    <a:gs pos="40559">
                      <a:srgbClr val="091F2C"/>
                    </a:gs>
                    <a:gs pos="68000">
                      <a:srgbClr val="091F2C"/>
                    </a:gs>
                  </a:gsLst>
                  <a:path path="circle">
                    <a:fillToRect l="100000" t="100000"/>
                  </a:path>
                </a:gradFill>
                <a:effectLst/>
                <a:uLnTx/>
                <a:uFillTx/>
                <a:latin typeface="Segoe UI Variable Display Semib"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w="3175">
                  <a:noFill/>
                </a:ln>
                <a:solidFill>
                  <a:schemeClr val="tx1"/>
                </a:solidFill>
                <a:effectLst/>
                <a:uLnTx/>
                <a:uFillTx/>
                <a:latin typeface="Segoe UI Semibold"/>
                <a:ea typeface="+mn-ea"/>
                <a:cs typeface="Segoe UI" pitchFamily="34" charset="0"/>
              </a:rPr>
              <a:t>Agent</a:t>
            </a:r>
          </a:p>
        </p:txBody>
      </p:sp>
      <p:sp>
        <p:nvSpPr>
          <p:cNvPr id="18" name="Rectangle: Rounded Corners 12">
            <a:extLst>
              <a:ext uri="{FF2B5EF4-FFF2-40B4-BE49-F238E27FC236}">
                <a16:creationId xmlns:a16="http://schemas.microsoft.com/office/drawing/2014/main" id="{E5C39024-31DB-51E7-A280-CAAF0633B1A7}"/>
              </a:ext>
              <a:ext uri="{C183D7F6-B498-43B3-948B-1728B52AA6E4}">
                <adec:decorative xmlns:adec="http://schemas.microsoft.com/office/drawing/2017/decorative" val="0"/>
              </a:ext>
            </a:extLst>
          </p:cNvPr>
          <p:cNvSpPr txBox="1">
            <a:spLocks/>
          </p:cNvSpPr>
          <p:nvPr/>
        </p:nvSpPr>
        <p:spPr bwMode="auto">
          <a:xfrm>
            <a:off x="5537335" y="3695362"/>
            <a:ext cx="1117331" cy="353042"/>
          </a:xfrm>
          <a:prstGeom prst="roundRect">
            <a:avLst>
              <a:gd name="adj" fmla="val 31494"/>
            </a:avLst>
          </a:prstGeom>
          <a:solidFill>
            <a:srgbClr val="2E404B"/>
          </a:soli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gradFill>
                  <a:gsLst>
                    <a:gs pos="40559">
                      <a:srgbClr val="091F2C"/>
                    </a:gs>
                    <a:gs pos="68000">
                      <a:srgbClr val="091F2C"/>
                    </a:gs>
                  </a:gsLst>
                  <a:path path="circle">
                    <a:fillToRect l="100000" t="100000"/>
                  </a:path>
                </a:gradFill>
                <a:effectLst/>
                <a:uLnTx/>
                <a:uFillTx/>
                <a:latin typeface="Segoe UI Variable Display Semib"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w="3175">
                  <a:noFill/>
                </a:ln>
                <a:solidFill>
                  <a:schemeClr val="tx1"/>
                </a:solidFill>
                <a:effectLst/>
                <a:uLnTx/>
                <a:uFillTx/>
                <a:latin typeface="Segoe UI Semibold"/>
                <a:ea typeface="+mn-ea"/>
                <a:cs typeface="Segoe UI" pitchFamily="34" charset="0"/>
              </a:rPr>
              <a:t>Agent</a:t>
            </a:r>
          </a:p>
        </p:txBody>
      </p:sp>
      <p:sp>
        <p:nvSpPr>
          <p:cNvPr id="16" name="Rectangle: Rounded Corners 12">
            <a:extLst>
              <a:ext uri="{FF2B5EF4-FFF2-40B4-BE49-F238E27FC236}">
                <a16:creationId xmlns:a16="http://schemas.microsoft.com/office/drawing/2014/main" id="{04E8B321-7300-F318-FD2F-FC9AA19C11F3}"/>
              </a:ext>
              <a:ext uri="{C183D7F6-B498-43B3-948B-1728B52AA6E4}">
                <adec:decorative xmlns:adec="http://schemas.microsoft.com/office/drawing/2017/decorative" val="0"/>
              </a:ext>
            </a:extLst>
          </p:cNvPr>
          <p:cNvSpPr txBox="1">
            <a:spLocks/>
          </p:cNvSpPr>
          <p:nvPr/>
        </p:nvSpPr>
        <p:spPr bwMode="auto">
          <a:xfrm>
            <a:off x="6960272" y="3695362"/>
            <a:ext cx="1117331" cy="353042"/>
          </a:xfrm>
          <a:prstGeom prst="roundRect">
            <a:avLst>
              <a:gd name="adj" fmla="val 31494"/>
            </a:avLst>
          </a:prstGeom>
          <a:solidFill>
            <a:srgbClr val="2E404B"/>
          </a:soli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gradFill>
                  <a:gsLst>
                    <a:gs pos="40559">
                      <a:srgbClr val="091F2C"/>
                    </a:gs>
                    <a:gs pos="68000">
                      <a:srgbClr val="091F2C"/>
                    </a:gs>
                  </a:gsLst>
                  <a:path path="circle">
                    <a:fillToRect l="100000" t="100000"/>
                  </a:path>
                </a:gradFill>
                <a:effectLst/>
                <a:uLnTx/>
                <a:uFillTx/>
                <a:latin typeface="Segoe UI Variable Display Semib"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w="3175">
                  <a:noFill/>
                </a:ln>
                <a:solidFill>
                  <a:schemeClr val="tx1"/>
                </a:solidFill>
                <a:effectLst/>
                <a:uLnTx/>
                <a:uFillTx/>
                <a:latin typeface="Segoe UI Semibold"/>
                <a:ea typeface="+mn-ea"/>
                <a:cs typeface="Segoe UI" pitchFamily="34" charset="0"/>
              </a:rPr>
              <a:t>Agent</a:t>
            </a:r>
          </a:p>
        </p:txBody>
      </p:sp>
      <p:sp>
        <p:nvSpPr>
          <p:cNvPr id="15" name="Rectangle: Rounded Corners 12">
            <a:extLst>
              <a:ext uri="{FF2B5EF4-FFF2-40B4-BE49-F238E27FC236}">
                <a16:creationId xmlns:a16="http://schemas.microsoft.com/office/drawing/2014/main" id="{2FDCDE6A-2A6B-B8BB-A054-273B4D83CCA4}"/>
              </a:ext>
              <a:ext uri="{C183D7F6-B498-43B3-948B-1728B52AA6E4}">
                <adec:decorative xmlns:adec="http://schemas.microsoft.com/office/drawing/2017/decorative" val="0"/>
              </a:ext>
            </a:extLst>
          </p:cNvPr>
          <p:cNvSpPr txBox="1">
            <a:spLocks/>
          </p:cNvSpPr>
          <p:nvPr/>
        </p:nvSpPr>
        <p:spPr bwMode="auto">
          <a:xfrm>
            <a:off x="8383210" y="3695362"/>
            <a:ext cx="1117331" cy="353042"/>
          </a:xfrm>
          <a:prstGeom prst="roundRect">
            <a:avLst>
              <a:gd name="adj" fmla="val 31494"/>
            </a:avLst>
          </a:prstGeom>
          <a:solidFill>
            <a:srgbClr val="2E404B"/>
          </a:soli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gradFill>
                  <a:gsLst>
                    <a:gs pos="40559">
                      <a:srgbClr val="091F2C"/>
                    </a:gs>
                    <a:gs pos="68000">
                      <a:srgbClr val="091F2C"/>
                    </a:gs>
                  </a:gsLst>
                  <a:path path="circle">
                    <a:fillToRect l="100000" t="100000"/>
                  </a:path>
                </a:gradFill>
                <a:effectLst/>
                <a:uLnTx/>
                <a:uFillTx/>
                <a:latin typeface="Segoe UI Variable Display Semib"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w="3175">
                  <a:noFill/>
                </a:ln>
                <a:solidFill>
                  <a:schemeClr val="tx1"/>
                </a:solidFill>
                <a:effectLst/>
                <a:uLnTx/>
                <a:uFillTx/>
                <a:latin typeface="Segoe UI Semibold"/>
                <a:ea typeface="+mn-ea"/>
                <a:cs typeface="Segoe UI" pitchFamily="34" charset="0"/>
              </a:rPr>
              <a:t>Agent</a:t>
            </a:r>
          </a:p>
        </p:txBody>
      </p:sp>
      <p:sp>
        <p:nvSpPr>
          <p:cNvPr id="33" name="Rectangle: Rounded Corners 12">
            <a:extLst>
              <a:ext uri="{FF2B5EF4-FFF2-40B4-BE49-F238E27FC236}">
                <a16:creationId xmlns:a16="http://schemas.microsoft.com/office/drawing/2014/main" id="{426CB005-D261-20C3-D4F1-26EDF4ABFC54}"/>
              </a:ext>
              <a:ext uri="{C183D7F6-B498-43B3-948B-1728B52AA6E4}">
                <adec:decorative xmlns:adec="http://schemas.microsoft.com/office/drawing/2017/decorative" val="0"/>
              </a:ext>
            </a:extLst>
          </p:cNvPr>
          <p:cNvSpPr txBox="1">
            <a:spLocks/>
          </p:cNvSpPr>
          <p:nvPr/>
        </p:nvSpPr>
        <p:spPr bwMode="auto">
          <a:xfrm>
            <a:off x="2969217" y="4978044"/>
            <a:ext cx="1117330" cy="353042"/>
          </a:xfrm>
          <a:prstGeom prst="roundRect">
            <a:avLst>
              <a:gd name="adj" fmla="val 31494"/>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w="3175">
                  <a:noFill/>
                </a:ln>
                <a:gradFill>
                  <a:gsLst>
                    <a:gs pos="61000">
                      <a:srgbClr val="C03BC4"/>
                    </a:gs>
                    <a:gs pos="0">
                      <a:srgbClr val="FF5C39"/>
                    </a:gs>
                  </a:gsLst>
                  <a:path path="circle">
                    <a:fillToRect l="100000" b="100000"/>
                  </a:path>
                </a:gradFill>
                <a:effectLst/>
                <a:uLnTx/>
                <a:uFillTx/>
                <a:latin typeface="Segoe UI Semibold"/>
                <a:ea typeface="+mn-ea"/>
                <a:cs typeface="Segoe UI" pitchFamily="34" charset="0"/>
              </a:rPr>
              <a:t>LOB Apps</a:t>
            </a:r>
          </a:p>
        </p:txBody>
      </p:sp>
      <p:sp>
        <p:nvSpPr>
          <p:cNvPr id="28" name="Rectangle: Rounded Corners 12">
            <a:extLst>
              <a:ext uri="{FF2B5EF4-FFF2-40B4-BE49-F238E27FC236}">
                <a16:creationId xmlns:a16="http://schemas.microsoft.com/office/drawing/2014/main" id="{95CDFAF7-64C3-447A-EFF5-CEB17849E328}"/>
              </a:ext>
              <a:ext uri="{C183D7F6-B498-43B3-948B-1728B52AA6E4}">
                <adec:decorative xmlns:adec="http://schemas.microsoft.com/office/drawing/2017/decorative" val="0"/>
              </a:ext>
            </a:extLst>
          </p:cNvPr>
          <p:cNvSpPr txBox="1">
            <a:spLocks/>
          </p:cNvSpPr>
          <p:nvPr/>
        </p:nvSpPr>
        <p:spPr bwMode="auto">
          <a:xfrm>
            <a:off x="4666824" y="4978044"/>
            <a:ext cx="1117330" cy="353042"/>
          </a:xfrm>
          <a:prstGeom prst="roundRect">
            <a:avLst>
              <a:gd name="adj" fmla="val 31494"/>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w="3175">
                  <a:noFill/>
                </a:ln>
                <a:gradFill>
                  <a:gsLst>
                    <a:gs pos="61000">
                      <a:srgbClr val="C03BC4"/>
                    </a:gs>
                    <a:gs pos="0">
                      <a:srgbClr val="FF5C39"/>
                    </a:gs>
                  </a:gsLst>
                  <a:path path="circle">
                    <a:fillToRect l="100000" b="100000"/>
                  </a:path>
                </a:gradFill>
                <a:effectLst/>
                <a:uLnTx/>
                <a:uFillTx/>
                <a:latin typeface="Segoe UI Semibold"/>
                <a:ea typeface="+mn-ea"/>
                <a:cs typeface="Segoe UI" pitchFamily="34" charset="0"/>
              </a:rPr>
              <a:t>Biz Ops</a:t>
            </a:r>
          </a:p>
        </p:txBody>
      </p:sp>
      <p:sp>
        <p:nvSpPr>
          <p:cNvPr id="26" name="Rectangle: Rounded Corners 12">
            <a:extLst>
              <a:ext uri="{FF2B5EF4-FFF2-40B4-BE49-F238E27FC236}">
                <a16:creationId xmlns:a16="http://schemas.microsoft.com/office/drawing/2014/main" id="{FEB99B7F-3EDD-D8FE-26A4-1B0716CB6D1B}"/>
              </a:ext>
              <a:ext uri="{C183D7F6-B498-43B3-948B-1728B52AA6E4}">
                <adec:decorative xmlns:adec="http://schemas.microsoft.com/office/drawing/2017/decorative" val="0"/>
              </a:ext>
            </a:extLst>
          </p:cNvPr>
          <p:cNvSpPr txBox="1">
            <a:spLocks/>
          </p:cNvSpPr>
          <p:nvPr/>
        </p:nvSpPr>
        <p:spPr bwMode="auto">
          <a:xfrm>
            <a:off x="6392573" y="4978044"/>
            <a:ext cx="1117330" cy="353042"/>
          </a:xfrm>
          <a:prstGeom prst="roundRect">
            <a:avLst>
              <a:gd name="adj" fmla="val 31494"/>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w="3175">
                  <a:noFill/>
                </a:ln>
                <a:gradFill>
                  <a:gsLst>
                    <a:gs pos="61000">
                      <a:srgbClr val="C03BC4"/>
                    </a:gs>
                    <a:gs pos="0">
                      <a:srgbClr val="FF5C39"/>
                    </a:gs>
                  </a:gsLst>
                  <a:path path="circle">
                    <a:fillToRect l="100000" b="100000"/>
                  </a:path>
                </a:gradFill>
                <a:effectLst/>
                <a:uLnTx/>
                <a:uFillTx/>
                <a:latin typeface="Segoe UI Semibold"/>
                <a:ea typeface="+mn-ea"/>
                <a:cs typeface="Segoe UI" pitchFamily="34" charset="0"/>
              </a:rPr>
              <a:t>New APIs</a:t>
            </a:r>
          </a:p>
        </p:txBody>
      </p:sp>
      <p:sp>
        <p:nvSpPr>
          <p:cNvPr id="25" name="Rectangle: Rounded Corners 12">
            <a:extLst>
              <a:ext uri="{FF2B5EF4-FFF2-40B4-BE49-F238E27FC236}">
                <a16:creationId xmlns:a16="http://schemas.microsoft.com/office/drawing/2014/main" id="{3B8BF3EA-C5E4-863E-9AE2-F89CB7178D4F}"/>
              </a:ext>
              <a:ext uri="{C183D7F6-B498-43B3-948B-1728B52AA6E4}">
                <adec:decorative xmlns:adec="http://schemas.microsoft.com/office/drawing/2017/decorative" val="0"/>
              </a:ext>
            </a:extLst>
          </p:cNvPr>
          <p:cNvSpPr txBox="1">
            <a:spLocks/>
          </p:cNvSpPr>
          <p:nvPr/>
        </p:nvSpPr>
        <p:spPr bwMode="auto">
          <a:xfrm>
            <a:off x="8105623" y="4978044"/>
            <a:ext cx="1117330" cy="353042"/>
          </a:xfrm>
          <a:prstGeom prst="roundRect">
            <a:avLst>
              <a:gd name="adj" fmla="val 31494"/>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w="3175">
                  <a:noFill/>
                </a:ln>
                <a:gradFill>
                  <a:gsLst>
                    <a:gs pos="61000">
                      <a:srgbClr val="C03BC4"/>
                    </a:gs>
                    <a:gs pos="0">
                      <a:srgbClr val="FF5C39"/>
                    </a:gs>
                  </a:gsLst>
                  <a:path path="circle">
                    <a:fillToRect l="100000" b="100000"/>
                  </a:path>
                </a:gradFill>
                <a:effectLst/>
                <a:uLnTx/>
                <a:uFillTx/>
                <a:latin typeface="Segoe UI Semibold"/>
                <a:ea typeface="+mn-ea"/>
                <a:cs typeface="Segoe UI" pitchFamily="34" charset="0"/>
              </a:rPr>
              <a:t>New Agents</a:t>
            </a:r>
          </a:p>
        </p:txBody>
      </p:sp>
      <p:sp>
        <p:nvSpPr>
          <p:cNvPr id="37" name="TextBox 36">
            <a:extLst>
              <a:ext uri="{FF2B5EF4-FFF2-40B4-BE49-F238E27FC236}">
                <a16:creationId xmlns:a16="http://schemas.microsoft.com/office/drawing/2014/main" id="{74CD963A-26B2-7880-C747-AD14DF66652E}"/>
              </a:ext>
            </a:extLst>
          </p:cNvPr>
          <p:cNvSpPr txBox="1"/>
          <p:nvPr/>
        </p:nvSpPr>
        <p:spPr>
          <a:xfrm>
            <a:off x="6504192" y="5494052"/>
            <a:ext cx="894093" cy="327148"/>
          </a:xfrm>
          <a:prstGeom prst="rect">
            <a:avLst/>
          </a:prstGeom>
          <a:effectLst>
            <a:softEdge rad="50419"/>
          </a:effectLst>
        </p:spPr>
        <p:txBody>
          <a:bodyPr wrap="none" lIns="0" tIns="180000" rIns="0" bIns="180000" rtlCol="0" anchor="ctr">
            <a:noAutofit/>
          </a:body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Semibold"/>
                <a:ea typeface="+mn-ea"/>
                <a:cs typeface="Segoe UI" panose="020B0502040204020203" pitchFamily="34" charset="0"/>
              </a:rPr>
              <a:t>New Value</a:t>
            </a:r>
          </a:p>
        </p:txBody>
      </p:sp>
      <p:sp>
        <p:nvSpPr>
          <p:cNvPr id="38" name="TextBox 37">
            <a:extLst>
              <a:ext uri="{FF2B5EF4-FFF2-40B4-BE49-F238E27FC236}">
                <a16:creationId xmlns:a16="http://schemas.microsoft.com/office/drawing/2014/main" id="{CA5731E6-340E-7CBA-4DEF-AF3A53EF9F79}"/>
              </a:ext>
            </a:extLst>
          </p:cNvPr>
          <p:cNvSpPr txBox="1"/>
          <p:nvPr/>
        </p:nvSpPr>
        <p:spPr>
          <a:xfrm>
            <a:off x="4778443" y="5494052"/>
            <a:ext cx="894093" cy="327148"/>
          </a:xfrm>
          <a:prstGeom prst="rect">
            <a:avLst/>
          </a:prstGeom>
          <a:effectLst>
            <a:softEdge rad="50419"/>
          </a:effectLst>
        </p:spPr>
        <p:txBody>
          <a:bodyPr wrap="none" lIns="0" tIns="180000" rIns="0" bIns="180000" rtlCol="0" anchor="ctr">
            <a:noAutofit/>
          </a:body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Semibold"/>
                <a:ea typeface="+mn-ea"/>
                <a:cs typeface="Segoe UI" panose="020B0502040204020203" pitchFamily="34" charset="0"/>
              </a:rPr>
              <a:t>New Value</a:t>
            </a:r>
          </a:p>
        </p:txBody>
      </p:sp>
      <p:sp>
        <p:nvSpPr>
          <p:cNvPr id="39" name="TextBox 38">
            <a:extLst>
              <a:ext uri="{FF2B5EF4-FFF2-40B4-BE49-F238E27FC236}">
                <a16:creationId xmlns:a16="http://schemas.microsoft.com/office/drawing/2014/main" id="{C2ED1DCF-76A2-F1E9-E6BA-4A5048C20FDC}"/>
              </a:ext>
            </a:extLst>
          </p:cNvPr>
          <p:cNvSpPr txBox="1"/>
          <p:nvPr/>
        </p:nvSpPr>
        <p:spPr>
          <a:xfrm>
            <a:off x="3120050" y="5494052"/>
            <a:ext cx="894093" cy="327148"/>
          </a:xfrm>
          <a:prstGeom prst="rect">
            <a:avLst/>
          </a:prstGeom>
          <a:effectLst>
            <a:softEdge rad="50419"/>
          </a:effectLst>
        </p:spPr>
        <p:txBody>
          <a:bodyPr wrap="none" lIns="0" tIns="180000" rIns="0" bIns="180000" rtlCol="0" anchor="ctr">
            <a:noAutofit/>
          </a:body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Semibold"/>
                <a:ea typeface="+mn-ea"/>
                <a:cs typeface="Segoe UI" panose="020B0502040204020203" pitchFamily="34" charset="0"/>
              </a:rPr>
              <a:t>New Value</a:t>
            </a:r>
          </a:p>
        </p:txBody>
      </p:sp>
      <p:sp>
        <p:nvSpPr>
          <p:cNvPr id="36" name="TextBox 35">
            <a:extLst>
              <a:ext uri="{FF2B5EF4-FFF2-40B4-BE49-F238E27FC236}">
                <a16:creationId xmlns:a16="http://schemas.microsoft.com/office/drawing/2014/main" id="{CC920466-4247-0A2A-4280-592489D06B91}"/>
              </a:ext>
            </a:extLst>
          </p:cNvPr>
          <p:cNvSpPr txBox="1"/>
          <p:nvPr/>
        </p:nvSpPr>
        <p:spPr>
          <a:xfrm>
            <a:off x="8217242" y="5494052"/>
            <a:ext cx="894093" cy="327148"/>
          </a:xfrm>
          <a:prstGeom prst="rect">
            <a:avLst/>
          </a:prstGeom>
          <a:effectLst>
            <a:softEdge rad="50419"/>
          </a:effectLst>
        </p:spPr>
        <p:txBody>
          <a:bodyPr wrap="none" lIns="0" tIns="180000" rIns="0" bIns="180000" rtlCol="0" anchor="ctr">
            <a:noAutofit/>
          </a:body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Semibold"/>
                <a:ea typeface="+mn-ea"/>
                <a:cs typeface="Segoe UI" panose="020B0502040204020203" pitchFamily="34" charset="0"/>
              </a:rPr>
              <a:t>New Value</a:t>
            </a:r>
          </a:p>
        </p:txBody>
      </p:sp>
      <p:sp>
        <p:nvSpPr>
          <p:cNvPr id="21" name="Rectangle 20">
            <a:extLst>
              <a:ext uri="{FF2B5EF4-FFF2-40B4-BE49-F238E27FC236}">
                <a16:creationId xmlns:a16="http://schemas.microsoft.com/office/drawing/2014/main" id="{322874C7-6C33-B4A7-76D3-8B6A2B10116A}"/>
              </a:ext>
              <a:ext uri="{C183D7F6-B498-43B3-948B-1728B52AA6E4}">
                <adec:decorative xmlns:adec="http://schemas.microsoft.com/office/drawing/2017/decorative" val="1"/>
              </a:ext>
            </a:extLst>
          </p:cNvPr>
          <p:cNvSpPr/>
          <p:nvPr/>
        </p:nvSpPr>
        <p:spPr bwMode="auto">
          <a:xfrm>
            <a:off x="2261826" y="5821200"/>
            <a:ext cx="7973148" cy="525183"/>
          </a:xfrm>
          <a:prstGeom prst="rect">
            <a:avLst/>
          </a:prstGeom>
          <a:gradFill flip="none" rotWithShape="1">
            <a:gsLst>
              <a:gs pos="0">
                <a:schemeClr val="bg1">
                  <a:alpha val="0"/>
                </a:schemeClr>
              </a:gs>
              <a:gs pos="40000">
                <a:schemeClr val="bg1"/>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204023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7.40741E-7 L 0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1.875E-6 3.7037E-6 L 1.875E-6 0.03541 " pathEditMode="relative" rAng="0" ptsTypes="AA">
                                      <p:cBhvr>
                                        <p:cTn id="14" dur="700" spd="-100000" fill="hold"/>
                                        <p:tgtEl>
                                          <p:spTgt spid="5"/>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100"/>
                                  </p:stCondLst>
                                  <p:childTnLst>
                                    <p:animMotion origin="layout" path="M 4.16667E-6 3.7037E-6 L 4.16667E-6 0.03541 " pathEditMode="relative" rAng="0" ptsTypes="AA">
                                      <p:cBhvr>
                                        <p:cTn id="19" dur="700" spd="-100000" fill="hold"/>
                                        <p:tgtEl>
                                          <p:spTgt spid="12"/>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42" presetClass="path" presetSubtype="0" decel="100000" fill="hold" grpId="1" nodeType="withEffect">
                                  <p:stCondLst>
                                    <p:cond delay="100"/>
                                  </p:stCondLst>
                                  <p:childTnLst>
                                    <p:animMotion origin="layout" path="M -2.08333E-6 3.7037E-6 L -2.08333E-6 0.03541 " pathEditMode="relative" rAng="0" ptsTypes="AA">
                                      <p:cBhvr>
                                        <p:cTn id="24" dur="700" spd="-100000" fill="hold"/>
                                        <p:tgtEl>
                                          <p:spTgt spid="13"/>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42" presetClass="path" presetSubtype="0" decel="100000" fill="hold" grpId="1" nodeType="withEffect">
                                  <p:stCondLst>
                                    <p:cond delay="100"/>
                                  </p:stCondLst>
                                  <p:childTnLst>
                                    <p:animMotion origin="layout" path="M 2.91667E-6 3.7037E-6 L 2.91667E-6 0.03541 " pathEditMode="relative" rAng="0" ptsTypes="AA">
                                      <p:cBhvr>
                                        <p:cTn id="29" dur="700" spd="-100000" fill="hold"/>
                                        <p:tgtEl>
                                          <p:spTgt spid="14"/>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76"/>
                                        </p:tgtEl>
                                        <p:attrNameLst>
                                          <p:attrName>style.visibility</p:attrName>
                                        </p:attrNameLst>
                                      </p:cBhvr>
                                      <p:to>
                                        <p:strVal val="visible"/>
                                      </p:to>
                                    </p:set>
                                    <p:animEffect transition="in" filter="fade">
                                      <p:cBhvr>
                                        <p:cTn id="32" dur="500"/>
                                        <p:tgtEl>
                                          <p:spTgt spid="76"/>
                                        </p:tgtEl>
                                      </p:cBhvr>
                                    </p:animEffect>
                                  </p:childTnLst>
                                </p:cTn>
                              </p:par>
                              <p:par>
                                <p:cTn id="33" presetID="42" presetClass="path" presetSubtype="0" decel="100000" fill="hold" grpId="1" nodeType="withEffect">
                                  <p:stCondLst>
                                    <p:cond delay="100"/>
                                  </p:stCondLst>
                                  <p:childTnLst>
                                    <p:animMotion origin="layout" path="M 4.16667E-7 3.33333E-6 L 4.16667E-7 0.03541 " pathEditMode="relative" rAng="0" ptsTypes="AA">
                                      <p:cBhvr>
                                        <p:cTn id="34" dur="700" spd="-100000" fill="hold"/>
                                        <p:tgtEl>
                                          <p:spTgt spid="76"/>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0"/>
                                        <p:tgtEl>
                                          <p:spTgt spid="82"/>
                                        </p:tgtEl>
                                      </p:cBhvr>
                                    </p:animEffect>
                                  </p:childTnLst>
                                </p:cTn>
                              </p:par>
                              <p:par>
                                <p:cTn id="38" presetID="42" presetClass="path" presetSubtype="0" decel="100000" fill="hold" grpId="1" nodeType="withEffect">
                                  <p:stCondLst>
                                    <p:cond delay="100"/>
                                  </p:stCondLst>
                                  <p:childTnLst>
                                    <p:animMotion origin="layout" path="M -3.75E-6 3.33333E-6 L -3.75E-6 0.03541 " pathEditMode="relative" rAng="0" ptsTypes="AA">
                                      <p:cBhvr>
                                        <p:cTn id="39" dur="700" spd="-100000" fill="hold"/>
                                        <p:tgtEl>
                                          <p:spTgt spid="82"/>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87"/>
                                        </p:tgtEl>
                                        <p:attrNameLst>
                                          <p:attrName>style.visibility</p:attrName>
                                        </p:attrNameLst>
                                      </p:cBhvr>
                                      <p:to>
                                        <p:strVal val="visible"/>
                                      </p:to>
                                    </p:set>
                                    <p:animEffect transition="in" filter="fade">
                                      <p:cBhvr>
                                        <p:cTn id="42" dur="500"/>
                                        <p:tgtEl>
                                          <p:spTgt spid="87"/>
                                        </p:tgtEl>
                                      </p:cBhvr>
                                    </p:animEffect>
                                  </p:childTnLst>
                                </p:cTn>
                              </p:par>
                              <p:par>
                                <p:cTn id="43" presetID="42" presetClass="path" presetSubtype="0" decel="100000" fill="hold" grpId="1" nodeType="withEffect">
                                  <p:stCondLst>
                                    <p:cond delay="100"/>
                                  </p:stCondLst>
                                  <p:childTnLst>
                                    <p:animMotion origin="layout" path="M -2.29167E-6 3.33333E-6 L -2.29167E-6 0.03541 " pathEditMode="relative" rAng="0" ptsTypes="AA">
                                      <p:cBhvr>
                                        <p:cTn id="44" dur="700" spd="-100000" fill="hold"/>
                                        <p:tgtEl>
                                          <p:spTgt spid="87"/>
                                        </p:tgtEl>
                                        <p:attrNameLst>
                                          <p:attrName>ppt_x</p:attrName>
                                          <p:attrName>ppt_y</p:attrName>
                                        </p:attrNameLst>
                                      </p:cBhvr>
                                      <p:rCtr x="0" y="1759"/>
                                    </p:animMotion>
                                  </p:childTnLst>
                                </p:cTn>
                              </p:par>
                              <p:par>
                                <p:cTn id="45" presetID="10" presetClass="entr" presetSubtype="0" fill="hold" grpId="0" nodeType="withEffect">
                                  <p:stCondLst>
                                    <p:cond delay="100"/>
                                  </p:stCondLst>
                                  <p:childTnLst>
                                    <p:set>
                                      <p:cBhvr>
                                        <p:cTn id="46" dur="1" fill="hold">
                                          <p:stCondLst>
                                            <p:cond delay="0"/>
                                          </p:stCondLst>
                                        </p:cTn>
                                        <p:tgtEl>
                                          <p:spTgt spid="88"/>
                                        </p:tgtEl>
                                        <p:attrNameLst>
                                          <p:attrName>style.visibility</p:attrName>
                                        </p:attrNameLst>
                                      </p:cBhvr>
                                      <p:to>
                                        <p:strVal val="visible"/>
                                      </p:to>
                                    </p:set>
                                    <p:animEffect transition="in" filter="fade">
                                      <p:cBhvr>
                                        <p:cTn id="47" dur="500"/>
                                        <p:tgtEl>
                                          <p:spTgt spid="88"/>
                                        </p:tgtEl>
                                      </p:cBhvr>
                                    </p:animEffect>
                                  </p:childTnLst>
                                </p:cTn>
                              </p:par>
                              <p:par>
                                <p:cTn id="48" presetID="42" presetClass="path" presetSubtype="0" decel="100000" fill="hold" grpId="1" nodeType="withEffect">
                                  <p:stCondLst>
                                    <p:cond delay="100"/>
                                  </p:stCondLst>
                                  <p:childTnLst>
                                    <p:animMotion origin="layout" path="M 4.375E-6 3.33333E-6 L 4.375E-6 0.03541 " pathEditMode="relative" rAng="0" ptsTypes="AA">
                                      <p:cBhvr>
                                        <p:cTn id="49" dur="700" spd="-100000" fill="hold"/>
                                        <p:tgtEl>
                                          <p:spTgt spid="88"/>
                                        </p:tgtEl>
                                        <p:attrNameLst>
                                          <p:attrName>ppt_x</p:attrName>
                                          <p:attrName>ppt_y</p:attrName>
                                        </p:attrNameLst>
                                      </p:cBhvr>
                                      <p:rCtr x="0" y="1759"/>
                                    </p:animMotion>
                                  </p:childTnLst>
                                </p:cTn>
                              </p:par>
                              <p:par>
                                <p:cTn id="50" presetID="10" presetClass="entr" presetSubtype="0" fill="hold" grpId="0" nodeType="withEffect">
                                  <p:stCondLst>
                                    <p:cond delay="100"/>
                                  </p:stCondLst>
                                  <p:childTnLst>
                                    <p:set>
                                      <p:cBhvr>
                                        <p:cTn id="51" dur="1" fill="hold">
                                          <p:stCondLst>
                                            <p:cond delay="0"/>
                                          </p:stCondLst>
                                        </p:cTn>
                                        <p:tgtEl>
                                          <p:spTgt spid="91"/>
                                        </p:tgtEl>
                                        <p:attrNameLst>
                                          <p:attrName>style.visibility</p:attrName>
                                        </p:attrNameLst>
                                      </p:cBhvr>
                                      <p:to>
                                        <p:strVal val="visible"/>
                                      </p:to>
                                    </p:set>
                                    <p:animEffect transition="in" filter="fade">
                                      <p:cBhvr>
                                        <p:cTn id="52" dur="500"/>
                                        <p:tgtEl>
                                          <p:spTgt spid="91"/>
                                        </p:tgtEl>
                                      </p:cBhvr>
                                    </p:animEffect>
                                  </p:childTnLst>
                                </p:cTn>
                              </p:par>
                              <p:par>
                                <p:cTn id="53" presetID="42" presetClass="path" presetSubtype="0" decel="100000" fill="hold" grpId="1" nodeType="withEffect">
                                  <p:stCondLst>
                                    <p:cond delay="100"/>
                                  </p:stCondLst>
                                  <p:childTnLst>
                                    <p:animMotion origin="layout" path="M 2.08333E-6 3.33333E-6 L 2.08333E-6 0.03541 " pathEditMode="relative" rAng="0" ptsTypes="AA">
                                      <p:cBhvr>
                                        <p:cTn id="54" dur="700" spd="-100000" fill="hold"/>
                                        <p:tgtEl>
                                          <p:spTgt spid="91"/>
                                        </p:tgtEl>
                                        <p:attrNameLst>
                                          <p:attrName>ppt_x</p:attrName>
                                          <p:attrName>ppt_y</p:attrName>
                                        </p:attrNameLst>
                                      </p:cBhvr>
                                      <p:rCtr x="0" y="1759"/>
                                    </p:animMotion>
                                  </p:childTnLst>
                                </p:cTn>
                              </p:par>
                              <p:par>
                                <p:cTn id="55" presetID="10" presetClass="entr" presetSubtype="0" fill="hold" grpId="0" nodeType="withEffect">
                                  <p:stCondLst>
                                    <p:cond delay="100"/>
                                  </p:stCondLst>
                                  <p:childTnLst>
                                    <p:set>
                                      <p:cBhvr>
                                        <p:cTn id="56" dur="1" fill="hold">
                                          <p:stCondLst>
                                            <p:cond delay="0"/>
                                          </p:stCondLst>
                                        </p:cTn>
                                        <p:tgtEl>
                                          <p:spTgt spid="92"/>
                                        </p:tgtEl>
                                        <p:attrNameLst>
                                          <p:attrName>style.visibility</p:attrName>
                                        </p:attrNameLst>
                                      </p:cBhvr>
                                      <p:to>
                                        <p:strVal val="visible"/>
                                      </p:to>
                                    </p:set>
                                    <p:animEffect transition="in" filter="fade">
                                      <p:cBhvr>
                                        <p:cTn id="57" dur="500"/>
                                        <p:tgtEl>
                                          <p:spTgt spid="92"/>
                                        </p:tgtEl>
                                      </p:cBhvr>
                                    </p:animEffect>
                                  </p:childTnLst>
                                </p:cTn>
                              </p:par>
                              <p:par>
                                <p:cTn id="58" presetID="42" presetClass="path" presetSubtype="0" decel="100000" fill="hold" grpId="1" nodeType="withEffect">
                                  <p:stCondLst>
                                    <p:cond delay="100"/>
                                  </p:stCondLst>
                                  <p:childTnLst>
                                    <p:animMotion origin="layout" path="M -1.45833E-6 3.33333E-6 L -1.45833E-6 0.03541 " pathEditMode="relative" rAng="0" ptsTypes="AA">
                                      <p:cBhvr>
                                        <p:cTn id="59" dur="700" spd="-100000" fill="hold"/>
                                        <p:tgtEl>
                                          <p:spTgt spid="92"/>
                                        </p:tgtEl>
                                        <p:attrNameLst>
                                          <p:attrName>ppt_x</p:attrName>
                                          <p:attrName>ppt_y</p:attrName>
                                        </p:attrNameLst>
                                      </p:cBhvr>
                                      <p:rCtr x="0" y="1759"/>
                                    </p:animMotion>
                                  </p:childTnLst>
                                </p:cTn>
                              </p:par>
                              <p:par>
                                <p:cTn id="60" presetID="10" presetClass="entr" presetSubtype="0" fill="hold" grpId="0" nodeType="withEffect">
                                  <p:stCondLst>
                                    <p:cond delay="100"/>
                                  </p:stCondLst>
                                  <p:childTnLst>
                                    <p:set>
                                      <p:cBhvr>
                                        <p:cTn id="61" dur="1" fill="hold">
                                          <p:stCondLst>
                                            <p:cond delay="0"/>
                                          </p:stCondLst>
                                        </p:cTn>
                                        <p:tgtEl>
                                          <p:spTgt spid="93"/>
                                        </p:tgtEl>
                                        <p:attrNameLst>
                                          <p:attrName>style.visibility</p:attrName>
                                        </p:attrNameLst>
                                      </p:cBhvr>
                                      <p:to>
                                        <p:strVal val="visible"/>
                                      </p:to>
                                    </p:set>
                                    <p:animEffect transition="in" filter="fade">
                                      <p:cBhvr>
                                        <p:cTn id="62" dur="500"/>
                                        <p:tgtEl>
                                          <p:spTgt spid="93"/>
                                        </p:tgtEl>
                                      </p:cBhvr>
                                    </p:animEffect>
                                  </p:childTnLst>
                                </p:cTn>
                              </p:par>
                              <p:par>
                                <p:cTn id="63" presetID="42" presetClass="path" presetSubtype="0" decel="100000" fill="hold" grpId="1" nodeType="withEffect">
                                  <p:stCondLst>
                                    <p:cond delay="100"/>
                                  </p:stCondLst>
                                  <p:childTnLst>
                                    <p:animMotion origin="layout" path="M -4.58333E-6 3.33333E-6 L -4.58333E-6 0.03541 " pathEditMode="relative" rAng="0" ptsTypes="AA">
                                      <p:cBhvr>
                                        <p:cTn id="64" dur="700" spd="-100000" fill="hold"/>
                                        <p:tgtEl>
                                          <p:spTgt spid="93"/>
                                        </p:tgtEl>
                                        <p:attrNameLst>
                                          <p:attrName>ppt_x</p:attrName>
                                          <p:attrName>ppt_y</p:attrName>
                                        </p:attrNameLst>
                                      </p:cBhvr>
                                      <p:rCtr x="0" y="1759"/>
                                    </p:animMotion>
                                  </p:childTnLst>
                                </p:cTn>
                              </p:par>
                              <p:par>
                                <p:cTn id="65" presetID="10" presetClass="entr" presetSubtype="0" fill="hold" grpId="0" nodeType="withEffect">
                                  <p:stCondLst>
                                    <p:cond delay="100"/>
                                  </p:stCondLst>
                                  <p:childTnLst>
                                    <p:set>
                                      <p:cBhvr>
                                        <p:cTn id="66" dur="1" fill="hold">
                                          <p:stCondLst>
                                            <p:cond delay="0"/>
                                          </p:stCondLst>
                                        </p:cTn>
                                        <p:tgtEl>
                                          <p:spTgt spid="94"/>
                                        </p:tgtEl>
                                        <p:attrNameLst>
                                          <p:attrName>style.visibility</p:attrName>
                                        </p:attrNameLst>
                                      </p:cBhvr>
                                      <p:to>
                                        <p:strVal val="visible"/>
                                      </p:to>
                                    </p:set>
                                    <p:animEffect transition="in" filter="fade">
                                      <p:cBhvr>
                                        <p:cTn id="67" dur="500"/>
                                        <p:tgtEl>
                                          <p:spTgt spid="94"/>
                                        </p:tgtEl>
                                      </p:cBhvr>
                                    </p:animEffect>
                                  </p:childTnLst>
                                </p:cTn>
                              </p:par>
                              <p:par>
                                <p:cTn id="68" presetID="42" presetClass="path" presetSubtype="0" decel="100000" fill="hold" grpId="1" nodeType="withEffect">
                                  <p:stCondLst>
                                    <p:cond delay="100"/>
                                  </p:stCondLst>
                                  <p:childTnLst>
                                    <p:animMotion origin="layout" path="M 2.91667E-6 3.33333E-6 L 2.91667E-6 0.03541 " pathEditMode="relative" rAng="0" ptsTypes="AA">
                                      <p:cBhvr>
                                        <p:cTn id="69" dur="700" spd="-100000" fill="hold"/>
                                        <p:tgtEl>
                                          <p:spTgt spid="94"/>
                                        </p:tgtEl>
                                        <p:attrNameLst>
                                          <p:attrName>ppt_x</p:attrName>
                                          <p:attrName>ppt_y</p:attrName>
                                        </p:attrNameLst>
                                      </p:cBhvr>
                                      <p:rCtr x="0" y="1759"/>
                                    </p:animMotion>
                                  </p:childTnLst>
                                </p:cTn>
                              </p:par>
                              <p:par>
                                <p:cTn id="70" presetID="10" presetClass="entr" presetSubtype="0" fill="hold" grpId="0" nodeType="withEffect">
                                  <p:stCondLst>
                                    <p:cond delay="10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500"/>
                                        <p:tgtEl>
                                          <p:spTgt spid="20"/>
                                        </p:tgtEl>
                                      </p:cBhvr>
                                    </p:animEffect>
                                  </p:childTnLst>
                                </p:cTn>
                              </p:par>
                              <p:par>
                                <p:cTn id="73" presetID="42" presetClass="path" presetSubtype="0" decel="100000" fill="hold" grpId="1" nodeType="withEffect">
                                  <p:stCondLst>
                                    <p:cond delay="100"/>
                                  </p:stCondLst>
                                  <p:childTnLst>
                                    <p:animMotion origin="layout" path="M 3.54167E-6 -3.33333E-6 L 3.54167E-6 0.03542 " pathEditMode="relative" rAng="0" ptsTypes="AA">
                                      <p:cBhvr>
                                        <p:cTn id="74" dur="700" spd="-100000" fill="hold"/>
                                        <p:tgtEl>
                                          <p:spTgt spid="20"/>
                                        </p:tgtEl>
                                        <p:attrNameLst>
                                          <p:attrName>ppt_x</p:attrName>
                                          <p:attrName>ppt_y</p:attrName>
                                        </p:attrNameLst>
                                      </p:cBhvr>
                                      <p:rCtr x="0" y="1759"/>
                                    </p:animMotion>
                                  </p:childTnLst>
                                </p:cTn>
                              </p:par>
                              <p:par>
                                <p:cTn id="75" presetID="10" presetClass="entr" presetSubtype="0" fill="hold" grpId="0" nodeType="withEffect">
                                  <p:stCondLst>
                                    <p:cond delay="10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par>
                                <p:cTn id="78" presetID="42" presetClass="path" presetSubtype="0" decel="100000" fill="hold" grpId="1" nodeType="withEffect">
                                  <p:stCondLst>
                                    <p:cond delay="100"/>
                                  </p:stCondLst>
                                  <p:childTnLst>
                                    <p:animMotion origin="layout" path="M -3.33333E-6 -3.33333E-6 L -3.33333E-6 0.03542 " pathEditMode="relative" rAng="0" ptsTypes="AA">
                                      <p:cBhvr>
                                        <p:cTn id="79" dur="700" spd="-100000" fill="hold"/>
                                        <p:tgtEl>
                                          <p:spTgt spid="19"/>
                                        </p:tgtEl>
                                        <p:attrNameLst>
                                          <p:attrName>ppt_x</p:attrName>
                                          <p:attrName>ppt_y</p:attrName>
                                        </p:attrNameLst>
                                      </p:cBhvr>
                                      <p:rCtr x="0" y="1759"/>
                                    </p:animMotion>
                                  </p:childTnLst>
                                </p:cTn>
                              </p:par>
                              <p:par>
                                <p:cTn id="80" presetID="10" presetClass="entr" presetSubtype="0" fill="hold" grpId="0" nodeType="withEffect">
                                  <p:stCondLst>
                                    <p:cond delay="100"/>
                                  </p:stCondLst>
                                  <p:childTnLst>
                                    <p:set>
                                      <p:cBhvr>
                                        <p:cTn id="81" dur="1" fill="hold">
                                          <p:stCondLst>
                                            <p:cond delay="0"/>
                                          </p:stCondLst>
                                        </p:cTn>
                                        <p:tgtEl>
                                          <p:spTgt spid="18"/>
                                        </p:tgtEl>
                                        <p:attrNameLst>
                                          <p:attrName>style.visibility</p:attrName>
                                        </p:attrNameLst>
                                      </p:cBhvr>
                                      <p:to>
                                        <p:strVal val="visible"/>
                                      </p:to>
                                    </p:set>
                                    <p:animEffect transition="in" filter="fade">
                                      <p:cBhvr>
                                        <p:cTn id="82" dur="500"/>
                                        <p:tgtEl>
                                          <p:spTgt spid="18"/>
                                        </p:tgtEl>
                                      </p:cBhvr>
                                    </p:animEffect>
                                  </p:childTnLst>
                                </p:cTn>
                              </p:par>
                              <p:par>
                                <p:cTn id="83" presetID="42" presetClass="path" presetSubtype="0" decel="100000" fill="hold" grpId="1" nodeType="withEffect">
                                  <p:stCondLst>
                                    <p:cond delay="100"/>
                                  </p:stCondLst>
                                  <p:childTnLst>
                                    <p:animMotion origin="layout" path="M 0 -3.33333E-6 L 0 0.03542 " pathEditMode="relative" rAng="0" ptsTypes="AA">
                                      <p:cBhvr>
                                        <p:cTn id="84" dur="700" spd="-100000" fill="hold"/>
                                        <p:tgtEl>
                                          <p:spTgt spid="18"/>
                                        </p:tgtEl>
                                        <p:attrNameLst>
                                          <p:attrName>ppt_x</p:attrName>
                                          <p:attrName>ppt_y</p:attrName>
                                        </p:attrNameLst>
                                      </p:cBhvr>
                                      <p:rCtr x="0" y="1759"/>
                                    </p:animMotion>
                                  </p:childTnLst>
                                </p:cTn>
                              </p:par>
                              <p:par>
                                <p:cTn id="85" presetID="10" presetClass="entr" presetSubtype="0" fill="hold" grpId="0" nodeType="withEffect">
                                  <p:stCondLst>
                                    <p:cond delay="10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500"/>
                                        <p:tgtEl>
                                          <p:spTgt spid="16"/>
                                        </p:tgtEl>
                                      </p:cBhvr>
                                    </p:animEffect>
                                  </p:childTnLst>
                                </p:cTn>
                              </p:par>
                              <p:par>
                                <p:cTn id="88" presetID="42" presetClass="path" presetSubtype="0" decel="100000" fill="hold" grpId="1" nodeType="withEffect">
                                  <p:stCondLst>
                                    <p:cond delay="100"/>
                                  </p:stCondLst>
                                  <p:childTnLst>
                                    <p:animMotion origin="layout" path="M 3.33333E-6 -3.33333E-6 L 3.33333E-6 0.03542 " pathEditMode="relative" rAng="0" ptsTypes="AA">
                                      <p:cBhvr>
                                        <p:cTn id="89" dur="700" spd="-100000" fill="hold"/>
                                        <p:tgtEl>
                                          <p:spTgt spid="16"/>
                                        </p:tgtEl>
                                        <p:attrNameLst>
                                          <p:attrName>ppt_x</p:attrName>
                                          <p:attrName>ppt_y</p:attrName>
                                        </p:attrNameLst>
                                      </p:cBhvr>
                                      <p:rCtr x="0" y="1759"/>
                                    </p:animMotion>
                                  </p:childTnLst>
                                </p:cTn>
                              </p:par>
                              <p:par>
                                <p:cTn id="90" presetID="10" presetClass="entr" presetSubtype="0" fill="hold" grpId="0" nodeType="withEffect">
                                  <p:stCondLst>
                                    <p:cond delay="100"/>
                                  </p:stCondLst>
                                  <p:childTnLst>
                                    <p:set>
                                      <p:cBhvr>
                                        <p:cTn id="91" dur="1" fill="hold">
                                          <p:stCondLst>
                                            <p:cond delay="0"/>
                                          </p:stCondLst>
                                        </p:cTn>
                                        <p:tgtEl>
                                          <p:spTgt spid="15"/>
                                        </p:tgtEl>
                                        <p:attrNameLst>
                                          <p:attrName>style.visibility</p:attrName>
                                        </p:attrNameLst>
                                      </p:cBhvr>
                                      <p:to>
                                        <p:strVal val="visible"/>
                                      </p:to>
                                    </p:set>
                                    <p:animEffect transition="in" filter="fade">
                                      <p:cBhvr>
                                        <p:cTn id="92" dur="500"/>
                                        <p:tgtEl>
                                          <p:spTgt spid="15"/>
                                        </p:tgtEl>
                                      </p:cBhvr>
                                    </p:animEffect>
                                  </p:childTnLst>
                                </p:cTn>
                              </p:par>
                              <p:par>
                                <p:cTn id="93" presetID="42" presetClass="path" presetSubtype="0" decel="100000" fill="hold" grpId="1" nodeType="withEffect">
                                  <p:stCondLst>
                                    <p:cond delay="100"/>
                                  </p:stCondLst>
                                  <p:childTnLst>
                                    <p:animMotion origin="layout" path="M -3.54167E-6 -3.33333E-6 L -3.54167E-6 0.03542 " pathEditMode="relative" rAng="0" ptsTypes="AA">
                                      <p:cBhvr>
                                        <p:cTn id="94" dur="700" spd="-100000" fill="hold"/>
                                        <p:tgtEl>
                                          <p:spTgt spid="15"/>
                                        </p:tgtEl>
                                        <p:attrNameLst>
                                          <p:attrName>ppt_x</p:attrName>
                                          <p:attrName>ppt_y</p:attrName>
                                        </p:attrNameLst>
                                      </p:cBhvr>
                                      <p:rCtr x="0" y="1759"/>
                                    </p:animMotion>
                                  </p:childTnLst>
                                </p:cTn>
                              </p:par>
                              <p:par>
                                <p:cTn id="95" presetID="10" presetClass="entr" presetSubtype="0" fill="hold" grpId="0" nodeType="withEffect">
                                  <p:stCondLst>
                                    <p:cond delay="100"/>
                                  </p:stCondLst>
                                  <p:childTnLst>
                                    <p:set>
                                      <p:cBhvr>
                                        <p:cTn id="96" dur="1" fill="hold">
                                          <p:stCondLst>
                                            <p:cond delay="0"/>
                                          </p:stCondLst>
                                        </p:cTn>
                                        <p:tgtEl>
                                          <p:spTgt spid="33"/>
                                        </p:tgtEl>
                                        <p:attrNameLst>
                                          <p:attrName>style.visibility</p:attrName>
                                        </p:attrNameLst>
                                      </p:cBhvr>
                                      <p:to>
                                        <p:strVal val="visible"/>
                                      </p:to>
                                    </p:set>
                                    <p:animEffect transition="in" filter="fade">
                                      <p:cBhvr>
                                        <p:cTn id="97" dur="500"/>
                                        <p:tgtEl>
                                          <p:spTgt spid="33"/>
                                        </p:tgtEl>
                                      </p:cBhvr>
                                    </p:animEffect>
                                  </p:childTnLst>
                                </p:cTn>
                              </p:par>
                              <p:par>
                                <p:cTn id="98" presetID="42" presetClass="path" presetSubtype="0" decel="100000" fill="hold" grpId="1" nodeType="withEffect">
                                  <p:stCondLst>
                                    <p:cond delay="100"/>
                                  </p:stCondLst>
                                  <p:childTnLst>
                                    <p:animMotion origin="layout" path="M -2.91667E-6 -3.7037E-7 L -2.91667E-6 0.03542 " pathEditMode="relative" rAng="0" ptsTypes="AA">
                                      <p:cBhvr>
                                        <p:cTn id="99" dur="700" spd="-100000" fill="hold"/>
                                        <p:tgtEl>
                                          <p:spTgt spid="33"/>
                                        </p:tgtEl>
                                        <p:attrNameLst>
                                          <p:attrName>ppt_x</p:attrName>
                                          <p:attrName>ppt_y</p:attrName>
                                        </p:attrNameLst>
                                      </p:cBhvr>
                                      <p:rCtr x="0" y="1759"/>
                                    </p:animMotion>
                                  </p:childTnLst>
                                </p:cTn>
                              </p:par>
                              <p:par>
                                <p:cTn id="100" presetID="10" presetClass="entr" presetSubtype="0" fill="hold" grpId="0" nodeType="withEffect">
                                  <p:stCondLst>
                                    <p:cond delay="100"/>
                                  </p:stCondLst>
                                  <p:childTnLst>
                                    <p:set>
                                      <p:cBhvr>
                                        <p:cTn id="101" dur="1" fill="hold">
                                          <p:stCondLst>
                                            <p:cond delay="0"/>
                                          </p:stCondLst>
                                        </p:cTn>
                                        <p:tgtEl>
                                          <p:spTgt spid="28"/>
                                        </p:tgtEl>
                                        <p:attrNameLst>
                                          <p:attrName>style.visibility</p:attrName>
                                        </p:attrNameLst>
                                      </p:cBhvr>
                                      <p:to>
                                        <p:strVal val="visible"/>
                                      </p:to>
                                    </p:set>
                                    <p:animEffect transition="in" filter="fade">
                                      <p:cBhvr>
                                        <p:cTn id="102" dur="500"/>
                                        <p:tgtEl>
                                          <p:spTgt spid="28"/>
                                        </p:tgtEl>
                                      </p:cBhvr>
                                    </p:animEffect>
                                  </p:childTnLst>
                                </p:cTn>
                              </p:par>
                              <p:par>
                                <p:cTn id="103" presetID="42" presetClass="path" presetSubtype="0" decel="100000" fill="hold" grpId="1" nodeType="withEffect">
                                  <p:stCondLst>
                                    <p:cond delay="100"/>
                                  </p:stCondLst>
                                  <p:childTnLst>
                                    <p:animMotion origin="layout" path="M 4.16667E-6 -3.7037E-7 L 4.16667E-6 0.03542 " pathEditMode="relative" rAng="0" ptsTypes="AA">
                                      <p:cBhvr>
                                        <p:cTn id="104" dur="700" spd="-100000" fill="hold"/>
                                        <p:tgtEl>
                                          <p:spTgt spid="28"/>
                                        </p:tgtEl>
                                        <p:attrNameLst>
                                          <p:attrName>ppt_x</p:attrName>
                                          <p:attrName>ppt_y</p:attrName>
                                        </p:attrNameLst>
                                      </p:cBhvr>
                                      <p:rCtr x="0" y="1759"/>
                                    </p:animMotion>
                                  </p:childTnLst>
                                </p:cTn>
                              </p:par>
                              <p:par>
                                <p:cTn id="105" presetID="10" presetClass="entr" presetSubtype="0" fill="hold" grpId="0" nodeType="withEffect">
                                  <p:stCondLst>
                                    <p:cond delay="100"/>
                                  </p:stCondLst>
                                  <p:childTnLst>
                                    <p:set>
                                      <p:cBhvr>
                                        <p:cTn id="106" dur="1" fill="hold">
                                          <p:stCondLst>
                                            <p:cond delay="0"/>
                                          </p:stCondLst>
                                        </p:cTn>
                                        <p:tgtEl>
                                          <p:spTgt spid="26"/>
                                        </p:tgtEl>
                                        <p:attrNameLst>
                                          <p:attrName>style.visibility</p:attrName>
                                        </p:attrNameLst>
                                      </p:cBhvr>
                                      <p:to>
                                        <p:strVal val="visible"/>
                                      </p:to>
                                    </p:set>
                                    <p:animEffect transition="in" filter="fade">
                                      <p:cBhvr>
                                        <p:cTn id="107" dur="500"/>
                                        <p:tgtEl>
                                          <p:spTgt spid="26"/>
                                        </p:tgtEl>
                                      </p:cBhvr>
                                    </p:animEffect>
                                  </p:childTnLst>
                                </p:cTn>
                              </p:par>
                              <p:par>
                                <p:cTn id="108" presetID="42" presetClass="path" presetSubtype="0" decel="100000" fill="hold" grpId="1" nodeType="withEffect">
                                  <p:stCondLst>
                                    <p:cond delay="100"/>
                                  </p:stCondLst>
                                  <p:childTnLst>
                                    <p:animMotion origin="layout" path="M -2.29167E-6 -3.7037E-7 L -2.29167E-6 0.03542 " pathEditMode="relative" rAng="0" ptsTypes="AA">
                                      <p:cBhvr>
                                        <p:cTn id="109" dur="700" spd="-100000" fill="hold"/>
                                        <p:tgtEl>
                                          <p:spTgt spid="26"/>
                                        </p:tgtEl>
                                        <p:attrNameLst>
                                          <p:attrName>ppt_x</p:attrName>
                                          <p:attrName>ppt_y</p:attrName>
                                        </p:attrNameLst>
                                      </p:cBhvr>
                                      <p:rCtr x="0" y="1759"/>
                                    </p:animMotion>
                                  </p:childTnLst>
                                </p:cTn>
                              </p:par>
                              <p:par>
                                <p:cTn id="110" presetID="10" presetClass="entr" presetSubtype="0" fill="hold" grpId="0" nodeType="withEffect">
                                  <p:stCondLst>
                                    <p:cond delay="100"/>
                                  </p:stCondLst>
                                  <p:childTnLst>
                                    <p:set>
                                      <p:cBhvr>
                                        <p:cTn id="111" dur="1" fill="hold">
                                          <p:stCondLst>
                                            <p:cond delay="0"/>
                                          </p:stCondLst>
                                        </p:cTn>
                                        <p:tgtEl>
                                          <p:spTgt spid="25"/>
                                        </p:tgtEl>
                                        <p:attrNameLst>
                                          <p:attrName>style.visibility</p:attrName>
                                        </p:attrNameLst>
                                      </p:cBhvr>
                                      <p:to>
                                        <p:strVal val="visible"/>
                                      </p:to>
                                    </p:set>
                                    <p:animEffect transition="in" filter="fade">
                                      <p:cBhvr>
                                        <p:cTn id="112" dur="500"/>
                                        <p:tgtEl>
                                          <p:spTgt spid="25"/>
                                        </p:tgtEl>
                                      </p:cBhvr>
                                    </p:animEffect>
                                  </p:childTnLst>
                                </p:cTn>
                              </p:par>
                              <p:par>
                                <p:cTn id="113" presetID="42" presetClass="path" presetSubtype="0" decel="100000" fill="hold" grpId="1" nodeType="withEffect">
                                  <p:stCondLst>
                                    <p:cond delay="100"/>
                                  </p:stCondLst>
                                  <p:childTnLst>
                                    <p:animMotion origin="layout" path="M 2.91667E-6 -3.7037E-7 L 2.91667E-6 0.03542 " pathEditMode="relative" rAng="0" ptsTypes="AA">
                                      <p:cBhvr>
                                        <p:cTn id="114" dur="700" spd="-100000" fill="hold"/>
                                        <p:tgtEl>
                                          <p:spTgt spid="25"/>
                                        </p:tgtEl>
                                        <p:attrNameLst>
                                          <p:attrName>ppt_x</p:attrName>
                                          <p:attrName>ppt_y</p:attrName>
                                        </p:attrNameLst>
                                      </p:cBhvr>
                                      <p:rCtr x="0" y="1759"/>
                                    </p:animMotion>
                                  </p:childTnLst>
                                </p:cTn>
                              </p:par>
                              <p:par>
                                <p:cTn id="115" presetID="10" presetClass="entr" presetSubtype="0" fill="hold" grpId="0" nodeType="withEffect">
                                  <p:stCondLst>
                                    <p:cond delay="100"/>
                                  </p:stCondLst>
                                  <p:childTnLst>
                                    <p:set>
                                      <p:cBhvr>
                                        <p:cTn id="116" dur="1" fill="hold">
                                          <p:stCondLst>
                                            <p:cond delay="0"/>
                                          </p:stCondLst>
                                        </p:cTn>
                                        <p:tgtEl>
                                          <p:spTgt spid="39"/>
                                        </p:tgtEl>
                                        <p:attrNameLst>
                                          <p:attrName>style.visibility</p:attrName>
                                        </p:attrNameLst>
                                      </p:cBhvr>
                                      <p:to>
                                        <p:strVal val="visible"/>
                                      </p:to>
                                    </p:set>
                                    <p:animEffect transition="in" filter="fade">
                                      <p:cBhvr>
                                        <p:cTn id="117" dur="500"/>
                                        <p:tgtEl>
                                          <p:spTgt spid="39"/>
                                        </p:tgtEl>
                                      </p:cBhvr>
                                    </p:animEffect>
                                  </p:childTnLst>
                                </p:cTn>
                              </p:par>
                              <p:par>
                                <p:cTn id="118" presetID="42" presetClass="path" presetSubtype="0" decel="100000" fill="hold" grpId="1" nodeType="withEffect">
                                  <p:stCondLst>
                                    <p:cond delay="100"/>
                                  </p:stCondLst>
                                  <p:childTnLst>
                                    <p:animMotion origin="layout" path="M 1.875E-6 -1.11022E-16 L 1.875E-6 0.03542 " pathEditMode="relative" rAng="0" ptsTypes="AA">
                                      <p:cBhvr>
                                        <p:cTn id="119" dur="700" spd="-100000" fill="hold"/>
                                        <p:tgtEl>
                                          <p:spTgt spid="39"/>
                                        </p:tgtEl>
                                        <p:attrNameLst>
                                          <p:attrName>ppt_x</p:attrName>
                                          <p:attrName>ppt_y</p:attrName>
                                        </p:attrNameLst>
                                      </p:cBhvr>
                                      <p:rCtr x="0" y="1759"/>
                                    </p:animMotion>
                                  </p:childTnLst>
                                </p:cTn>
                              </p:par>
                              <p:par>
                                <p:cTn id="120" presetID="10" presetClass="entr" presetSubtype="0" fill="hold" grpId="0" nodeType="withEffect">
                                  <p:stCondLst>
                                    <p:cond delay="100"/>
                                  </p:stCondLst>
                                  <p:childTnLst>
                                    <p:set>
                                      <p:cBhvr>
                                        <p:cTn id="121" dur="1" fill="hold">
                                          <p:stCondLst>
                                            <p:cond delay="0"/>
                                          </p:stCondLst>
                                        </p:cTn>
                                        <p:tgtEl>
                                          <p:spTgt spid="38"/>
                                        </p:tgtEl>
                                        <p:attrNameLst>
                                          <p:attrName>style.visibility</p:attrName>
                                        </p:attrNameLst>
                                      </p:cBhvr>
                                      <p:to>
                                        <p:strVal val="visible"/>
                                      </p:to>
                                    </p:set>
                                    <p:animEffect transition="in" filter="fade">
                                      <p:cBhvr>
                                        <p:cTn id="122" dur="500"/>
                                        <p:tgtEl>
                                          <p:spTgt spid="38"/>
                                        </p:tgtEl>
                                      </p:cBhvr>
                                    </p:animEffect>
                                  </p:childTnLst>
                                </p:cTn>
                              </p:par>
                              <p:par>
                                <p:cTn id="123" presetID="42" presetClass="path" presetSubtype="0" decel="100000" fill="hold" grpId="1" nodeType="withEffect">
                                  <p:stCondLst>
                                    <p:cond delay="100"/>
                                  </p:stCondLst>
                                  <p:childTnLst>
                                    <p:animMotion origin="layout" path="M 4.375E-6 -1.11022E-16 L 4.375E-6 0.03542 " pathEditMode="relative" rAng="0" ptsTypes="AA">
                                      <p:cBhvr>
                                        <p:cTn id="124" dur="700" spd="-100000" fill="hold"/>
                                        <p:tgtEl>
                                          <p:spTgt spid="38"/>
                                        </p:tgtEl>
                                        <p:attrNameLst>
                                          <p:attrName>ppt_x</p:attrName>
                                          <p:attrName>ppt_y</p:attrName>
                                        </p:attrNameLst>
                                      </p:cBhvr>
                                      <p:rCtr x="0" y="1759"/>
                                    </p:animMotion>
                                  </p:childTnLst>
                                </p:cTn>
                              </p:par>
                              <p:par>
                                <p:cTn id="125" presetID="10" presetClass="entr" presetSubtype="0" fill="hold" grpId="0" nodeType="withEffect">
                                  <p:stCondLst>
                                    <p:cond delay="100"/>
                                  </p:stCondLst>
                                  <p:childTnLst>
                                    <p:set>
                                      <p:cBhvr>
                                        <p:cTn id="126" dur="1" fill="hold">
                                          <p:stCondLst>
                                            <p:cond delay="0"/>
                                          </p:stCondLst>
                                        </p:cTn>
                                        <p:tgtEl>
                                          <p:spTgt spid="37"/>
                                        </p:tgtEl>
                                        <p:attrNameLst>
                                          <p:attrName>style.visibility</p:attrName>
                                        </p:attrNameLst>
                                      </p:cBhvr>
                                      <p:to>
                                        <p:strVal val="visible"/>
                                      </p:to>
                                    </p:set>
                                    <p:animEffect transition="in" filter="fade">
                                      <p:cBhvr>
                                        <p:cTn id="127" dur="500"/>
                                        <p:tgtEl>
                                          <p:spTgt spid="37"/>
                                        </p:tgtEl>
                                      </p:cBhvr>
                                    </p:animEffect>
                                  </p:childTnLst>
                                </p:cTn>
                              </p:par>
                              <p:par>
                                <p:cTn id="128" presetID="42" presetClass="path" presetSubtype="0" decel="100000" fill="hold" grpId="1" nodeType="withEffect">
                                  <p:stCondLst>
                                    <p:cond delay="100"/>
                                  </p:stCondLst>
                                  <p:childTnLst>
                                    <p:animMotion origin="layout" path="M -2.08333E-6 -1.11022E-16 L -2.08333E-6 0.03542 " pathEditMode="relative" rAng="0" ptsTypes="AA">
                                      <p:cBhvr>
                                        <p:cTn id="129" dur="700" spd="-100000" fill="hold"/>
                                        <p:tgtEl>
                                          <p:spTgt spid="37"/>
                                        </p:tgtEl>
                                        <p:attrNameLst>
                                          <p:attrName>ppt_x</p:attrName>
                                          <p:attrName>ppt_y</p:attrName>
                                        </p:attrNameLst>
                                      </p:cBhvr>
                                      <p:rCtr x="0" y="1759"/>
                                    </p:animMotion>
                                  </p:childTnLst>
                                </p:cTn>
                              </p:par>
                              <p:par>
                                <p:cTn id="130" presetID="10" presetClass="entr" presetSubtype="0" fill="hold" grpId="0" nodeType="withEffect">
                                  <p:stCondLst>
                                    <p:cond delay="100"/>
                                  </p:stCondLst>
                                  <p:childTnLst>
                                    <p:set>
                                      <p:cBhvr>
                                        <p:cTn id="131" dur="1" fill="hold">
                                          <p:stCondLst>
                                            <p:cond delay="0"/>
                                          </p:stCondLst>
                                        </p:cTn>
                                        <p:tgtEl>
                                          <p:spTgt spid="36"/>
                                        </p:tgtEl>
                                        <p:attrNameLst>
                                          <p:attrName>style.visibility</p:attrName>
                                        </p:attrNameLst>
                                      </p:cBhvr>
                                      <p:to>
                                        <p:strVal val="visible"/>
                                      </p:to>
                                    </p:set>
                                    <p:animEffect transition="in" filter="fade">
                                      <p:cBhvr>
                                        <p:cTn id="132" dur="500"/>
                                        <p:tgtEl>
                                          <p:spTgt spid="36"/>
                                        </p:tgtEl>
                                      </p:cBhvr>
                                    </p:animEffect>
                                  </p:childTnLst>
                                </p:cTn>
                              </p:par>
                              <p:par>
                                <p:cTn id="133" presetID="42" presetClass="path" presetSubtype="0" decel="100000" fill="hold" grpId="1" nodeType="withEffect">
                                  <p:stCondLst>
                                    <p:cond delay="100"/>
                                  </p:stCondLst>
                                  <p:childTnLst>
                                    <p:animMotion origin="layout" path="M 3.125E-6 -1.11022E-16 L 3.125E-6 0.03542 " pathEditMode="relative" rAng="0" ptsTypes="AA">
                                      <p:cBhvr>
                                        <p:cTn id="134" dur="700" spd="-100000" fill="hold"/>
                                        <p:tgtEl>
                                          <p:spTgt spid="36"/>
                                        </p:tgtEl>
                                        <p:attrNameLst>
                                          <p:attrName>ppt_x</p:attrName>
                                          <p:attrName>ppt_y</p:attrName>
                                        </p:attrNameLst>
                                      </p:cBhvr>
                                      <p:rCtr x="0" y="1759"/>
                                    </p:animMotion>
                                  </p:childTnLst>
                                </p:cTn>
                              </p:par>
                            </p:childTnLst>
                          </p:cTn>
                        </p:par>
                        <p:par>
                          <p:cTn id="135" fill="hold">
                            <p:stCondLst>
                              <p:cond delay="800"/>
                            </p:stCondLst>
                            <p:childTnLst>
                              <p:par>
                                <p:cTn id="136" presetID="1" presetClass="entr" presetSubtype="0" fill="hold" grpId="1" nodeType="afterEffect">
                                  <p:stCondLst>
                                    <p:cond delay="0"/>
                                  </p:stCondLst>
                                  <p:childTnLst>
                                    <p:set>
                                      <p:cBhvr>
                                        <p:cTn id="137" dur="1" fill="hold">
                                          <p:stCondLst>
                                            <p:cond delay="0"/>
                                          </p:stCondLst>
                                        </p:cTn>
                                        <p:tgtEl>
                                          <p:spTgt spid="103"/>
                                        </p:tgtEl>
                                        <p:attrNameLst>
                                          <p:attrName>style.visibility</p:attrName>
                                        </p:attrNameLst>
                                      </p:cBhvr>
                                      <p:to>
                                        <p:strVal val="visible"/>
                                      </p:to>
                                    </p:set>
                                  </p:childTnLst>
                                </p:cTn>
                              </p:par>
                              <p:par>
                                <p:cTn id="138" presetID="1" presetClass="entr" presetSubtype="0" fill="hold" grpId="1" nodeType="withEffect">
                                  <p:stCondLst>
                                    <p:cond delay="0"/>
                                  </p:stCondLst>
                                  <p:childTnLst>
                                    <p:set>
                                      <p:cBhvr>
                                        <p:cTn id="139" dur="1" fill="hold">
                                          <p:stCondLst>
                                            <p:cond delay="0"/>
                                          </p:stCondLst>
                                        </p:cTn>
                                        <p:tgtEl>
                                          <p:spTgt spid="99"/>
                                        </p:tgtEl>
                                        <p:attrNameLst>
                                          <p:attrName>style.visibility</p:attrName>
                                        </p:attrNameLst>
                                      </p:cBhvr>
                                      <p:to>
                                        <p:strVal val="visible"/>
                                      </p:to>
                                    </p:set>
                                  </p:childTnLst>
                                </p:cTn>
                              </p:par>
                              <p:par>
                                <p:cTn id="140" presetID="1" presetClass="entr" presetSubtype="0" fill="hold" grpId="1" nodeType="withEffect">
                                  <p:stCondLst>
                                    <p:cond delay="0"/>
                                  </p:stCondLst>
                                  <p:childTnLst>
                                    <p:set>
                                      <p:cBhvr>
                                        <p:cTn id="141" dur="1" fill="hold">
                                          <p:stCondLst>
                                            <p:cond delay="0"/>
                                          </p:stCondLst>
                                        </p:cTn>
                                        <p:tgtEl>
                                          <p:spTgt spid="104"/>
                                        </p:tgtEl>
                                        <p:attrNameLst>
                                          <p:attrName>style.visibility</p:attrName>
                                        </p:attrNameLst>
                                      </p:cBhvr>
                                      <p:to>
                                        <p:strVal val="visible"/>
                                      </p:to>
                                    </p:set>
                                  </p:childTnLst>
                                </p:cTn>
                              </p:par>
                              <p:par>
                                <p:cTn id="142" presetID="1" presetClass="entr" presetSubtype="0" fill="hold" grpId="1" nodeType="withEffect">
                                  <p:stCondLst>
                                    <p:cond delay="0"/>
                                  </p:stCondLst>
                                  <p:childTnLst>
                                    <p:set>
                                      <p:cBhvr>
                                        <p:cTn id="143" dur="1" fill="hold">
                                          <p:stCondLst>
                                            <p:cond delay="0"/>
                                          </p:stCondLst>
                                        </p:cTn>
                                        <p:tgtEl>
                                          <p:spTgt spid="105"/>
                                        </p:tgtEl>
                                        <p:attrNameLst>
                                          <p:attrName>style.visibility</p:attrName>
                                        </p:attrNameLst>
                                      </p:cBhvr>
                                      <p:to>
                                        <p:strVal val="visible"/>
                                      </p:to>
                                    </p:set>
                                  </p:childTnLst>
                                </p:cTn>
                              </p:par>
                              <p:par>
                                <p:cTn id="144" presetID="1" presetClass="entr" presetSubtype="0" fill="hold" grpId="1" nodeType="withEffect">
                                  <p:stCondLst>
                                    <p:cond delay="0"/>
                                  </p:stCondLst>
                                  <p:childTnLst>
                                    <p:set>
                                      <p:cBhvr>
                                        <p:cTn id="145" dur="1" fill="hold">
                                          <p:stCondLst>
                                            <p:cond delay="0"/>
                                          </p:stCondLst>
                                        </p:cTn>
                                        <p:tgtEl>
                                          <p:spTgt spid="107"/>
                                        </p:tgtEl>
                                        <p:attrNameLst>
                                          <p:attrName>style.visibility</p:attrName>
                                        </p:attrNameLst>
                                      </p:cBhvr>
                                      <p:to>
                                        <p:strVal val="visible"/>
                                      </p:to>
                                    </p:set>
                                  </p:childTnLst>
                                </p:cTn>
                              </p:par>
                              <p:par>
                                <p:cTn id="146" presetID="1" presetClass="entr" presetSubtype="0" fill="hold" grpId="1" nodeType="withEffect">
                                  <p:stCondLst>
                                    <p:cond delay="0"/>
                                  </p:stCondLst>
                                  <p:childTnLst>
                                    <p:set>
                                      <p:cBhvr>
                                        <p:cTn id="147" dur="1" fill="hold">
                                          <p:stCondLst>
                                            <p:cond delay="0"/>
                                          </p:stCondLst>
                                        </p:cTn>
                                        <p:tgtEl>
                                          <p:spTgt spid="113"/>
                                        </p:tgtEl>
                                        <p:attrNameLst>
                                          <p:attrName>style.visibility</p:attrName>
                                        </p:attrNameLst>
                                      </p:cBhvr>
                                      <p:to>
                                        <p:strVal val="visible"/>
                                      </p:to>
                                    </p:set>
                                  </p:childTnLst>
                                </p:cTn>
                              </p:par>
                              <p:par>
                                <p:cTn id="148" presetID="1" presetClass="entr" presetSubtype="0" fill="hold" grpId="1" nodeType="withEffect">
                                  <p:stCondLst>
                                    <p:cond delay="0"/>
                                  </p:stCondLst>
                                  <p:childTnLst>
                                    <p:set>
                                      <p:cBhvr>
                                        <p:cTn id="149" dur="1" fill="hold">
                                          <p:stCondLst>
                                            <p:cond delay="0"/>
                                          </p:stCondLst>
                                        </p:cTn>
                                        <p:tgtEl>
                                          <p:spTgt spid="109"/>
                                        </p:tgtEl>
                                        <p:attrNameLst>
                                          <p:attrName>style.visibility</p:attrName>
                                        </p:attrNameLst>
                                      </p:cBhvr>
                                      <p:to>
                                        <p:strVal val="visible"/>
                                      </p:to>
                                    </p:set>
                                  </p:childTnLst>
                                </p:cTn>
                              </p:par>
                              <p:par>
                                <p:cTn id="150" presetID="1" presetClass="entr" presetSubtype="0" fill="hold" grpId="1" nodeType="withEffect">
                                  <p:stCondLst>
                                    <p:cond delay="0"/>
                                  </p:stCondLst>
                                  <p:childTnLst>
                                    <p:set>
                                      <p:cBhvr>
                                        <p:cTn id="151" dur="1" fill="hold">
                                          <p:stCondLst>
                                            <p:cond delay="0"/>
                                          </p:stCondLst>
                                        </p:cTn>
                                        <p:tgtEl>
                                          <p:spTgt spid="112"/>
                                        </p:tgtEl>
                                        <p:attrNameLst>
                                          <p:attrName>style.visibility</p:attrName>
                                        </p:attrNameLst>
                                      </p:cBhvr>
                                      <p:to>
                                        <p:strVal val="visible"/>
                                      </p:to>
                                    </p:set>
                                  </p:childTnLst>
                                </p:cTn>
                              </p:par>
                              <p:par>
                                <p:cTn id="152" presetID="1" presetClass="entr" presetSubtype="0" fill="hold" grpId="1" nodeType="withEffect">
                                  <p:stCondLst>
                                    <p:cond delay="0"/>
                                  </p:stCondLst>
                                  <p:childTnLst>
                                    <p:set>
                                      <p:cBhvr>
                                        <p:cTn id="153" dur="1" fill="hold">
                                          <p:stCondLst>
                                            <p:cond delay="0"/>
                                          </p:stCondLst>
                                        </p:cTn>
                                        <p:tgtEl>
                                          <p:spTgt spid="126"/>
                                        </p:tgtEl>
                                        <p:attrNameLst>
                                          <p:attrName>style.visibility</p:attrName>
                                        </p:attrNameLst>
                                      </p:cBhvr>
                                      <p:to>
                                        <p:strVal val="visible"/>
                                      </p:to>
                                    </p:set>
                                  </p:childTnLst>
                                </p:cTn>
                              </p:par>
                              <p:par>
                                <p:cTn id="154" presetID="1" presetClass="entr" presetSubtype="0" fill="hold" grpId="1" nodeType="withEffect">
                                  <p:stCondLst>
                                    <p:cond delay="0"/>
                                  </p:stCondLst>
                                  <p:childTnLst>
                                    <p:set>
                                      <p:cBhvr>
                                        <p:cTn id="155" dur="1" fill="hold">
                                          <p:stCondLst>
                                            <p:cond delay="0"/>
                                          </p:stCondLst>
                                        </p:cTn>
                                        <p:tgtEl>
                                          <p:spTgt spid="124"/>
                                        </p:tgtEl>
                                        <p:attrNameLst>
                                          <p:attrName>style.visibility</p:attrName>
                                        </p:attrNameLst>
                                      </p:cBhvr>
                                      <p:to>
                                        <p:strVal val="visible"/>
                                      </p:to>
                                    </p:set>
                                  </p:childTnLst>
                                </p:cTn>
                              </p:par>
                              <p:par>
                                <p:cTn id="156" presetID="1" presetClass="entr" presetSubtype="0" fill="hold" grpId="1" nodeType="withEffect">
                                  <p:stCondLst>
                                    <p:cond delay="0"/>
                                  </p:stCondLst>
                                  <p:childTnLst>
                                    <p:set>
                                      <p:cBhvr>
                                        <p:cTn id="157" dur="1" fill="hold">
                                          <p:stCondLst>
                                            <p:cond delay="0"/>
                                          </p:stCondLst>
                                        </p:cTn>
                                        <p:tgtEl>
                                          <p:spTgt spid="2"/>
                                        </p:tgtEl>
                                        <p:attrNameLst>
                                          <p:attrName>style.visibility</p:attrName>
                                        </p:attrNameLst>
                                      </p:cBhvr>
                                      <p:to>
                                        <p:strVal val="visible"/>
                                      </p:to>
                                    </p:set>
                                  </p:childTnLst>
                                </p:cTn>
                              </p:par>
                              <p:par>
                                <p:cTn id="158" presetID="1" presetClass="entr" presetSubtype="0" fill="hold" grpId="1" nodeType="withEffect">
                                  <p:stCondLst>
                                    <p:cond delay="0"/>
                                  </p:stCondLst>
                                  <p:childTnLst>
                                    <p:set>
                                      <p:cBhvr>
                                        <p:cTn id="159" dur="1" fill="hold">
                                          <p:stCondLst>
                                            <p:cond delay="0"/>
                                          </p:stCondLst>
                                        </p:cTn>
                                        <p:tgtEl>
                                          <p:spTgt spid="24"/>
                                        </p:tgtEl>
                                        <p:attrNameLst>
                                          <p:attrName>style.visibility</p:attrName>
                                        </p:attrNameLst>
                                      </p:cBhvr>
                                      <p:to>
                                        <p:strVal val="visible"/>
                                      </p:to>
                                    </p:set>
                                  </p:childTnLst>
                                </p:cTn>
                              </p:par>
                              <p:par>
                                <p:cTn id="160" presetID="1" presetClass="entr" presetSubtype="0" fill="hold" grpId="1" nodeType="withEffect">
                                  <p:stCondLst>
                                    <p:cond delay="0"/>
                                  </p:stCondLst>
                                  <p:childTnLst>
                                    <p:set>
                                      <p:cBhvr>
                                        <p:cTn id="161" dur="1" fill="hold">
                                          <p:stCondLst>
                                            <p:cond delay="0"/>
                                          </p:stCondLst>
                                        </p:cTn>
                                        <p:tgtEl>
                                          <p:spTgt spid="1024"/>
                                        </p:tgtEl>
                                        <p:attrNameLst>
                                          <p:attrName>style.visibility</p:attrName>
                                        </p:attrNameLst>
                                      </p:cBhvr>
                                      <p:to>
                                        <p:strVal val="visible"/>
                                      </p:to>
                                    </p:set>
                                  </p:childTnLst>
                                </p:cTn>
                              </p:par>
                              <p:par>
                                <p:cTn id="162" presetID="1" presetClass="entr" presetSubtype="0" fill="hold" grpId="1" nodeType="withEffect">
                                  <p:stCondLst>
                                    <p:cond delay="0"/>
                                  </p:stCondLst>
                                  <p:childTnLst>
                                    <p:set>
                                      <p:cBhvr>
                                        <p:cTn id="163" dur="1" fill="hold">
                                          <p:stCondLst>
                                            <p:cond delay="0"/>
                                          </p:stCondLst>
                                        </p:cTn>
                                        <p:tgtEl>
                                          <p:spTgt spid="10"/>
                                        </p:tgtEl>
                                        <p:attrNameLst>
                                          <p:attrName>style.visibility</p:attrName>
                                        </p:attrNameLst>
                                      </p:cBhvr>
                                      <p:to>
                                        <p:strVal val="visible"/>
                                      </p:to>
                                    </p:set>
                                  </p:childTnLst>
                                </p:cTn>
                              </p:par>
                              <p:par>
                                <p:cTn id="164" presetID="1" presetClass="entr" presetSubtype="0" fill="hold" grpId="1" nodeType="withEffect">
                                  <p:stCondLst>
                                    <p:cond delay="0"/>
                                  </p:stCondLst>
                                  <p:childTnLst>
                                    <p:set>
                                      <p:cBhvr>
                                        <p:cTn id="165" dur="1" fill="hold">
                                          <p:stCondLst>
                                            <p:cond delay="0"/>
                                          </p:stCondLst>
                                        </p:cTn>
                                        <p:tgtEl>
                                          <p:spTgt spid="29"/>
                                        </p:tgtEl>
                                        <p:attrNameLst>
                                          <p:attrName>style.visibility</p:attrName>
                                        </p:attrNameLst>
                                      </p:cBhvr>
                                      <p:to>
                                        <p:strVal val="visible"/>
                                      </p:to>
                                    </p:set>
                                  </p:childTnLst>
                                </p:cTn>
                              </p:par>
                              <p:par>
                                <p:cTn id="166" presetID="1" presetClass="entr" presetSubtype="0" fill="hold" grpId="1" nodeType="withEffect">
                                  <p:stCondLst>
                                    <p:cond delay="0"/>
                                  </p:stCondLst>
                                  <p:childTnLst>
                                    <p:set>
                                      <p:cBhvr>
                                        <p:cTn id="167" dur="1" fill="hold">
                                          <p:stCondLst>
                                            <p:cond delay="0"/>
                                          </p:stCondLst>
                                        </p:cTn>
                                        <p:tgtEl>
                                          <p:spTgt spid="31"/>
                                        </p:tgtEl>
                                        <p:attrNameLst>
                                          <p:attrName>style.visibility</p:attrName>
                                        </p:attrNameLst>
                                      </p:cBhvr>
                                      <p:to>
                                        <p:strVal val="visible"/>
                                      </p:to>
                                    </p:set>
                                  </p:childTnLst>
                                </p:cTn>
                              </p:par>
                              <p:par>
                                <p:cTn id="168" presetID="42" presetClass="path" presetSubtype="0" repeatCount="indefinite" fill="hold" grpId="0" nodeType="withEffect">
                                  <p:stCondLst>
                                    <p:cond delay="1000"/>
                                  </p:stCondLst>
                                  <p:endCondLst>
                                    <p:cond evt="onNext" delay="0">
                                      <p:tgtEl>
                                        <p:sldTgt/>
                                      </p:tgtEl>
                                    </p:cond>
                                  </p:endCondLst>
                                  <p:childTnLst>
                                    <p:animMotion origin="layout" path="M 4.16667E-7 -1.11111E-6 L 4.16667E-7 0.08588 L -0.02565 0.08588 L -0.02565 0.30417 L 4.16667E-7 0.30417 L 4.16667E-7 0.52801 " pathEditMode="relative" rAng="0" ptsTypes="AAAAAA">
                                      <p:cBhvr>
                                        <p:cTn id="169" dur="5000" fill="hold"/>
                                        <p:tgtEl>
                                          <p:spTgt spid="99"/>
                                        </p:tgtEl>
                                        <p:attrNameLst>
                                          <p:attrName>ppt_x</p:attrName>
                                          <p:attrName>ppt_y</p:attrName>
                                        </p:attrNameLst>
                                      </p:cBhvr>
                                      <p:rCtr x="-1289" y="26389"/>
                                    </p:animMotion>
                                  </p:childTnLst>
                                </p:cTn>
                              </p:par>
                              <p:par>
                                <p:cTn id="170" presetID="42" presetClass="path" presetSubtype="0" repeatCount="indefinite" fill="hold" grpId="0" nodeType="withEffect">
                                  <p:stCondLst>
                                    <p:cond delay="2000"/>
                                  </p:stCondLst>
                                  <p:endCondLst>
                                    <p:cond evt="onNext" delay="0">
                                      <p:tgtEl>
                                        <p:sldTgt/>
                                      </p:tgtEl>
                                    </p:cond>
                                  </p:endCondLst>
                                  <p:childTnLst>
                                    <p:animMotion origin="layout" path="M 4.16667E-7 -0.00231 L 4.16667E-7 0.08357 L -0.02565 0.08357 L -0.02565 0.30185 L 4.16667E-7 0.30185 L 4.16667E-7 0.5257 " pathEditMode="relative" rAng="0" ptsTypes="AAAAAA">
                                      <p:cBhvr>
                                        <p:cTn id="171" dur="5000" fill="hold"/>
                                        <p:tgtEl>
                                          <p:spTgt spid="103"/>
                                        </p:tgtEl>
                                        <p:attrNameLst>
                                          <p:attrName>ppt_x</p:attrName>
                                          <p:attrName>ppt_y</p:attrName>
                                        </p:attrNameLst>
                                      </p:cBhvr>
                                      <p:rCtr x="-1289" y="26389"/>
                                    </p:animMotion>
                                  </p:childTnLst>
                                </p:cTn>
                              </p:par>
                              <p:par>
                                <p:cTn id="172" presetID="42" presetClass="path" presetSubtype="0" repeatCount="indefinite" fill="hold" grpId="0" nodeType="withEffect">
                                  <p:stCondLst>
                                    <p:cond delay="1000"/>
                                  </p:stCondLst>
                                  <p:endCondLst>
                                    <p:cond evt="onNext" delay="0">
                                      <p:tgtEl>
                                        <p:sldTgt/>
                                      </p:tgtEl>
                                    </p:cond>
                                  </p:endCondLst>
                                  <p:childTnLst>
                                    <p:animMotion origin="layout" path="M 4.16667E-7 -0.00185 L 4.16667E-7 0.08403 L -0.02565 0.08403 L -0.02565 0.30232 L 4.16667E-7 0.30232 L 4.16667E-7 0.52616 " pathEditMode="relative" rAng="0" ptsTypes="AAAAAA">
                                      <p:cBhvr>
                                        <p:cTn id="173" dur="5000" fill="hold"/>
                                        <p:tgtEl>
                                          <p:spTgt spid="104"/>
                                        </p:tgtEl>
                                        <p:attrNameLst>
                                          <p:attrName>ppt_x</p:attrName>
                                          <p:attrName>ppt_y</p:attrName>
                                        </p:attrNameLst>
                                      </p:cBhvr>
                                      <p:rCtr x="-1289" y="26389"/>
                                    </p:animMotion>
                                  </p:childTnLst>
                                </p:cTn>
                              </p:par>
                              <p:par>
                                <p:cTn id="174" presetID="42" presetClass="path" presetSubtype="0" repeatCount="indefinite" fill="hold" grpId="0" nodeType="withEffect">
                                  <p:stCondLst>
                                    <p:cond delay="2000"/>
                                  </p:stCondLst>
                                  <p:endCondLst>
                                    <p:cond evt="onNext" delay="0">
                                      <p:tgtEl>
                                        <p:sldTgt/>
                                      </p:tgtEl>
                                    </p:cond>
                                  </p:endCondLst>
                                  <p:childTnLst>
                                    <p:animMotion origin="layout" path="M 0.00065 -0.00231 L 0.00065 0.08357 L 0.09232 0.08357 L 0.09232 0.30185 L 0.00065 0.30185 L 0.00065 0.5257 " pathEditMode="relative" rAng="0" ptsTypes="AAAAAA">
                                      <p:cBhvr>
                                        <p:cTn id="175" dur="5000" fill="hold"/>
                                        <p:tgtEl>
                                          <p:spTgt spid="105"/>
                                        </p:tgtEl>
                                        <p:attrNameLst>
                                          <p:attrName>ppt_x</p:attrName>
                                          <p:attrName>ppt_y</p:attrName>
                                        </p:attrNameLst>
                                      </p:cBhvr>
                                      <p:rCtr x="4583" y="26389"/>
                                    </p:animMotion>
                                  </p:childTnLst>
                                </p:cTn>
                              </p:par>
                              <p:par>
                                <p:cTn id="176" presetID="42" presetClass="path" presetSubtype="0" repeatCount="indefinite" fill="hold" grpId="0" nodeType="withEffect">
                                  <p:stCondLst>
                                    <p:cond delay="1500"/>
                                  </p:stCondLst>
                                  <p:endCondLst>
                                    <p:cond evt="onNext" delay="0">
                                      <p:tgtEl>
                                        <p:sldTgt/>
                                      </p:tgtEl>
                                    </p:cond>
                                  </p:endCondLst>
                                  <p:childTnLst>
                                    <p:animMotion origin="layout" path="M 0.00078 -0.00093 L 0.00078 0.08727 L 0.09167 0.08727 L 0.09167 0.30254 L 0.13607 0.30254 L 0.13607 0.52615 " pathEditMode="relative" rAng="0" ptsTypes="AAAAAA">
                                      <p:cBhvr>
                                        <p:cTn id="177" dur="5000" fill="hold"/>
                                        <p:tgtEl>
                                          <p:spTgt spid="107"/>
                                        </p:tgtEl>
                                        <p:attrNameLst>
                                          <p:attrName>ppt_x</p:attrName>
                                          <p:attrName>ppt_y</p:attrName>
                                        </p:attrNameLst>
                                      </p:cBhvr>
                                      <p:rCtr x="6758" y="26343"/>
                                    </p:animMotion>
                                  </p:childTnLst>
                                </p:cTn>
                              </p:par>
                              <p:par>
                                <p:cTn id="178" presetID="42" presetClass="path" presetSubtype="0" repeatCount="indefinite" fill="hold" grpId="0" nodeType="withEffect">
                                  <p:stCondLst>
                                    <p:cond delay="1000"/>
                                  </p:stCondLst>
                                  <p:endCondLst>
                                    <p:cond evt="onNext" delay="0">
                                      <p:tgtEl>
                                        <p:sldTgt/>
                                      </p:tgtEl>
                                    </p:cond>
                                  </p:endCondLst>
                                  <p:childTnLst>
                                    <p:animMotion origin="layout" path="M 2.70833E-6 -0.00232 L 2.70833E-6 0.08356 L -0.04414 0.08356 L -0.04414 0.30185 L 2.70833E-6 0.30185 L 2.70833E-6 0.52569 " pathEditMode="relative" rAng="0" ptsTypes="AAAAAA">
                                      <p:cBhvr>
                                        <p:cTn id="179" dur="5000" fill="hold"/>
                                        <p:tgtEl>
                                          <p:spTgt spid="109"/>
                                        </p:tgtEl>
                                        <p:attrNameLst>
                                          <p:attrName>ppt_x</p:attrName>
                                          <p:attrName>ppt_y</p:attrName>
                                        </p:attrNameLst>
                                      </p:cBhvr>
                                      <p:rCtr x="-2214" y="26389"/>
                                    </p:animMotion>
                                  </p:childTnLst>
                                </p:cTn>
                              </p:par>
                              <p:par>
                                <p:cTn id="180" presetID="42" presetClass="path" presetSubtype="0" repeatCount="indefinite" fill="hold" grpId="0" nodeType="withEffect">
                                  <p:stCondLst>
                                    <p:cond delay="4000"/>
                                  </p:stCondLst>
                                  <p:endCondLst>
                                    <p:cond evt="onNext" delay="0">
                                      <p:tgtEl>
                                        <p:sldTgt/>
                                      </p:tgtEl>
                                    </p:cond>
                                  </p:endCondLst>
                                  <p:childTnLst>
                                    <p:animMotion origin="layout" path="M 0.00104 1.85185E-6 L 0.00104 0.08588 L 0.0733 0.08588 L 0.0733 0.30416 L 0.00104 0.30416 L 0.00104 0.52801 " pathEditMode="relative" rAng="0" ptsTypes="AAAAAA">
                                      <p:cBhvr>
                                        <p:cTn id="181" dur="5000" fill="hold"/>
                                        <p:tgtEl>
                                          <p:spTgt spid="112"/>
                                        </p:tgtEl>
                                        <p:attrNameLst>
                                          <p:attrName>ppt_x</p:attrName>
                                          <p:attrName>ppt_y</p:attrName>
                                        </p:attrNameLst>
                                      </p:cBhvr>
                                      <p:rCtr x="3607" y="26389"/>
                                    </p:animMotion>
                                  </p:childTnLst>
                                </p:cTn>
                              </p:par>
                              <p:par>
                                <p:cTn id="182" presetID="42" presetClass="path" presetSubtype="0" repeatCount="indefinite" fill="hold" grpId="0" nodeType="withEffect">
                                  <p:stCondLst>
                                    <p:cond delay="1500"/>
                                  </p:stCondLst>
                                  <p:endCondLst>
                                    <p:cond evt="onNext" delay="0">
                                      <p:tgtEl>
                                        <p:sldTgt/>
                                      </p:tgtEl>
                                    </p:cond>
                                  </p:endCondLst>
                                  <p:childTnLst>
                                    <p:animMotion origin="layout" path="M 4.16667E-7 -0.0037 L 4.16667E-7 0.0838 L 0.32578 0.0838 L 0.32578 0.30116 L 0.27669 0.30116 L 0.27669 0.52199 " pathEditMode="relative" rAng="0" ptsTypes="AAAAAA">
                                      <p:cBhvr>
                                        <p:cTn id="183" dur="5000" fill="hold"/>
                                        <p:tgtEl>
                                          <p:spTgt spid="113"/>
                                        </p:tgtEl>
                                        <p:attrNameLst>
                                          <p:attrName>ppt_x</p:attrName>
                                          <p:attrName>ppt_y</p:attrName>
                                        </p:attrNameLst>
                                      </p:cBhvr>
                                      <p:rCtr x="16289" y="26273"/>
                                    </p:animMotion>
                                  </p:childTnLst>
                                </p:cTn>
                              </p:par>
                              <p:par>
                                <p:cTn id="184" presetID="42" presetClass="path" presetSubtype="0" repeatCount="indefinite" fill="hold" grpId="0" nodeType="withEffect">
                                  <p:stCondLst>
                                    <p:cond delay="1000"/>
                                  </p:stCondLst>
                                  <p:endCondLst>
                                    <p:cond evt="onNext" delay="0">
                                      <p:tgtEl>
                                        <p:sldTgt/>
                                      </p:tgtEl>
                                    </p:cond>
                                  </p:endCondLst>
                                  <p:childTnLst>
                                    <p:animMotion origin="layout" path="M 1.66667E-6 -1.11111E-6 L 1.66667E-6 0.08519 L -0.20964 0.08519 L -0.20964 0.30394 L -0.28216 0.30394 L -0.28216 0.5257 " pathEditMode="relative" rAng="0" ptsTypes="AAAAAA">
                                      <p:cBhvr>
                                        <p:cTn id="185" dur="5000" fill="hold"/>
                                        <p:tgtEl>
                                          <p:spTgt spid="124"/>
                                        </p:tgtEl>
                                        <p:attrNameLst>
                                          <p:attrName>ppt_x</p:attrName>
                                          <p:attrName>ppt_y</p:attrName>
                                        </p:attrNameLst>
                                      </p:cBhvr>
                                      <p:rCtr x="-14115" y="26273"/>
                                    </p:animMotion>
                                  </p:childTnLst>
                                </p:cTn>
                              </p:par>
                              <p:par>
                                <p:cTn id="186" presetID="42" presetClass="path" presetSubtype="0" repeatCount="indefinite" fill="hold" grpId="0" nodeType="withEffect">
                                  <p:stCondLst>
                                    <p:cond delay="1000"/>
                                  </p:stCondLst>
                                  <p:endCondLst>
                                    <p:cond evt="onNext" delay="0">
                                      <p:tgtEl>
                                        <p:sldTgt/>
                                      </p:tgtEl>
                                    </p:cond>
                                  </p:endCondLst>
                                  <p:childTnLst>
                                    <p:animMotion origin="layout" path="M 0.00078 1.85185E-6 L 0.00078 0.08472 L 0.30559 0.08472 L 0.30559 0.30139 L 0.28177 0.30139 L 0.28177 0.51921 " pathEditMode="relative" rAng="0" ptsTypes="AAAAAA">
                                      <p:cBhvr>
                                        <p:cTn id="187" dur="5000" fill="hold"/>
                                        <p:tgtEl>
                                          <p:spTgt spid="126"/>
                                        </p:tgtEl>
                                        <p:attrNameLst>
                                          <p:attrName>ppt_x</p:attrName>
                                          <p:attrName>ppt_y</p:attrName>
                                        </p:attrNameLst>
                                      </p:cBhvr>
                                      <p:rCtr x="15234" y="25949"/>
                                    </p:animMotion>
                                  </p:childTnLst>
                                </p:cTn>
                              </p:par>
                              <p:par>
                                <p:cTn id="188" presetID="42" presetClass="path" presetSubtype="0" repeatCount="indefinite" fill="hold" grpId="0" nodeType="withEffect">
                                  <p:stCondLst>
                                    <p:cond delay="2000"/>
                                  </p:stCondLst>
                                  <p:endCondLst>
                                    <p:cond evt="onNext" delay="0">
                                      <p:tgtEl>
                                        <p:sldTgt/>
                                      </p:tgtEl>
                                    </p:cond>
                                  </p:endCondLst>
                                  <p:childTnLst>
                                    <p:animMotion origin="layout" path="M -2.5E-6 3.33333E-6 L -2.5E-6 0.08472 L -0.18463 0.08472 L -0.18463 0.30416 L -0.1401 0.30416 L -0.1401 0.52546 " pathEditMode="relative" rAng="0" ptsTypes="AAAAAA">
                                      <p:cBhvr>
                                        <p:cTn id="189" dur="5000" fill="hold"/>
                                        <p:tgtEl>
                                          <p:spTgt spid="1024"/>
                                        </p:tgtEl>
                                        <p:attrNameLst>
                                          <p:attrName>ppt_x</p:attrName>
                                          <p:attrName>ppt_y</p:attrName>
                                        </p:attrNameLst>
                                      </p:cBhvr>
                                      <p:rCtr x="-9232" y="26273"/>
                                    </p:animMotion>
                                  </p:childTnLst>
                                </p:cTn>
                              </p:par>
                              <p:par>
                                <p:cTn id="190" presetID="42" presetClass="path" presetSubtype="0" repeatCount="indefinite" fill="hold" grpId="0" nodeType="withEffect">
                                  <p:stCondLst>
                                    <p:cond delay="4000"/>
                                  </p:stCondLst>
                                  <p:endCondLst>
                                    <p:cond evt="onNext" delay="0">
                                      <p:tgtEl>
                                        <p:sldTgt/>
                                      </p:tgtEl>
                                    </p:cond>
                                  </p:endCondLst>
                                  <p:childTnLst>
                                    <p:animMotion origin="layout" path="M 1.66667E-6 3.33333E-6 L 1.66667E-6 0.08588 L -0.09245 0.08588 L -0.09245 0.30416 L 1.66667E-6 0.30416 L 1.66667E-6 0.52801 " pathEditMode="relative" rAng="0" ptsTypes="AAAAAA">
                                      <p:cBhvr>
                                        <p:cTn id="191" dur="5000" fill="hold"/>
                                        <p:tgtEl>
                                          <p:spTgt spid="2"/>
                                        </p:tgtEl>
                                        <p:attrNameLst>
                                          <p:attrName>ppt_x</p:attrName>
                                          <p:attrName>ppt_y</p:attrName>
                                        </p:attrNameLst>
                                      </p:cBhvr>
                                      <p:rCtr x="-4622" y="26389"/>
                                    </p:animMotion>
                                  </p:childTnLst>
                                </p:cTn>
                              </p:par>
                              <p:par>
                                <p:cTn id="192" presetID="42" presetClass="path" presetSubtype="0" repeatCount="indefinite" fill="hold" grpId="0" nodeType="withEffect">
                                  <p:stCondLst>
                                    <p:cond delay="1000"/>
                                  </p:stCondLst>
                                  <p:endCondLst>
                                    <p:cond evt="onNext" delay="0">
                                      <p:tgtEl>
                                        <p:sldTgt/>
                                      </p:tgtEl>
                                    </p:cond>
                                  </p:endCondLst>
                                  <p:childTnLst>
                                    <p:animMotion origin="layout" path="M -2.5E-6 -0.00046 L -2.5E-6 0.08542 L 0.16472 0.08542 L 0.16472 0.30301 L 0.1418 0.30301 L 0.1418 0.52408 " pathEditMode="relative" rAng="0" ptsTypes="AAAAAA">
                                      <p:cBhvr>
                                        <p:cTn id="193" dur="5000" fill="hold"/>
                                        <p:tgtEl>
                                          <p:spTgt spid="10"/>
                                        </p:tgtEl>
                                        <p:attrNameLst>
                                          <p:attrName>ppt_x</p:attrName>
                                          <p:attrName>ppt_y</p:attrName>
                                        </p:attrNameLst>
                                      </p:cBhvr>
                                      <p:rCtr x="8229" y="26227"/>
                                    </p:animMotion>
                                  </p:childTnLst>
                                </p:cTn>
                              </p:par>
                              <p:par>
                                <p:cTn id="194" presetID="42" presetClass="path" presetSubtype="0" repeatCount="indefinite" fill="hold" grpId="0" nodeType="withEffect">
                                  <p:stCondLst>
                                    <p:cond delay="1500"/>
                                  </p:stCondLst>
                                  <p:endCondLst>
                                    <p:cond evt="onNext" delay="0">
                                      <p:tgtEl>
                                        <p:sldTgt/>
                                      </p:tgtEl>
                                    </p:cond>
                                  </p:endCondLst>
                                  <p:childTnLst>
                                    <p:animMotion origin="layout" path="M 1.66667E-6 -1.11111E-6 L 1.66667E-6 0.08588 L -0.32604 0.08588 L -0.32604 0.3037 L -0.14089 0.3037 L -0.14089 0.51921 " pathEditMode="relative" rAng="0" ptsTypes="AAAAAA">
                                      <p:cBhvr>
                                        <p:cTn id="195" dur="5000" fill="hold"/>
                                        <p:tgtEl>
                                          <p:spTgt spid="24"/>
                                        </p:tgtEl>
                                        <p:attrNameLst>
                                          <p:attrName>ppt_x</p:attrName>
                                          <p:attrName>ppt_y</p:attrName>
                                        </p:attrNameLst>
                                      </p:cBhvr>
                                      <p:rCtr x="-16302" y="25949"/>
                                    </p:animMotion>
                                  </p:childTnLst>
                                </p:cTn>
                              </p:par>
                              <p:par>
                                <p:cTn id="196" presetID="42" presetClass="path" presetSubtype="0" repeatCount="indefinite" fill="hold" grpId="0" nodeType="withEffect">
                                  <p:stCondLst>
                                    <p:cond delay="2000"/>
                                  </p:stCondLst>
                                  <p:endCondLst>
                                    <p:cond evt="onNext" delay="0">
                                      <p:tgtEl>
                                        <p:sldTgt/>
                                      </p:tgtEl>
                                    </p:cond>
                                  </p:endCondLst>
                                  <p:childTnLst>
                                    <p:animMotion origin="layout" path="M -2.5E-6 -4.07407E-6 L -2.5E-6 0.08588 L 0.04883 0.08588 L 0.04883 0.30417 L -2.5E-6 0.30417 L -2.5E-6 0.52801 " pathEditMode="relative" rAng="0" ptsTypes="AAAAAA">
                                      <p:cBhvr>
                                        <p:cTn id="197" dur="5000" fill="hold"/>
                                        <p:tgtEl>
                                          <p:spTgt spid="29"/>
                                        </p:tgtEl>
                                        <p:attrNameLst>
                                          <p:attrName>ppt_x</p:attrName>
                                          <p:attrName>ppt_y</p:attrName>
                                        </p:attrNameLst>
                                      </p:cBhvr>
                                      <p:rCtr x="2435" y="26389"/>
                                    </p:animMotion>
                                  </p:childTnLst>
                                </p:cTn>
                              </p:par>
                              <p:par>
                                <p:cTn id="198" presetID="42" presetClass="path" presetSubtype="0" repeatCount="indefinite" fill="hold" grpId="0" nodeType="withEffect">
                                  <p:stCondLst>
                                    <p:cond delay="4000"/>
                                  </p:stCondLst>
                                  <p:endCondLst>
                                    <p:cond evt="onNext" delay="0">
                                      <p:tgtEl>
                                        <p:sldTgt/>
                                      </p:tgtEl>
                                    </p:cond>
                                  </p:endCondLst>
                                  <p:childTnLst>
                                    <p:animMotion origin="layout" path="M -2.5E-6 -1.11111E-6 L -2.5E-6 0.08542 L -0.18463 0.08542 L -0.18463 0.30417 L -0.27656 0.30417 L -0.27656 0.52616 " pathEditMode="relative" rAng="0" ptsTypes="AAAAAA">
                                      <p:cBhvr>
                                        <p:cTn id="199" dur="5000" fill="hold"/>
                                        <p:tgtEl>
                                          <p:spTgt spid="31"/>
                                        </p:tgtEl>
                                        <p:attrNameLst>
                                          <p:attrName>ppt_x</p:attrName>
                                          <p:attrName>ppt_y</p:attrName>
                                        </p:attrNameLst>
                                      </p:cBhvr>
                                      <p:rCtr x="-13828" y="26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76" grpId="0" animBg="1"/>
      <p:bldP spid="76" grpId="1" animBg="1"/>
      <p:bldP spid="82" grpId="0" animBg="1"/>
      <p:bldP spid="82" grpId="1" animBg="1"/>
      <p:bldP spid="87" grpId="0" animBg="1"/>
      <p:bldP spid="87" grpId="1" animBg="1"/>
      <p:bldP spid="88" grpId="0" animBg="1"/>
      <p:bldP spid="88" grpId="1" animBg="1"/>
      <p:bldP spid="91" grpId="0" animBg="1"/>
      <p:bldP spid="91" grpId="1" animBg="1"/>
      <p:bldP spid="92" grpId="0" animBg="1"/>
      <p:bldP spid="92" grpId="1" animBg="1"/>
      <p:bldP spid="93" grpId="0" animBg="1"/>
      <p:bldP spid="93" grpId="1" animBg="1"/>
      <p:bldP spid="94" grpId="0" animBg="1"/>
      <p:bldP spid="94" grpId="1" animBg="1"/>
      <p:bldP spid="103" grpId="0" animBg="1"/>
      <p:bldP spid="103" grpId="1" animBg="1"/>
      <p:bldP spid="99" grpId="0" animBg="1"/>
      <p:bldP spid="99" grpId="1" animBg="1"/>
      <p:bldP spid="104" grpId="0" animBg="1"/>
      <p:bldP spid="104" grpId="1" animBg="1"/>
      <p:bldP spid="105" grpId="0" animBg="1"/>
      <p:bldP spid="105" grpId="1" animBg="1"/>
      <p:bldP spid="107" grpId="0" animBg="1"/>
      <p:bldP spid="107" grpId="1" animBg="1"/>
      <p:bldP spid="113" grpId="0" animBg="1"/>
      <p:bldP spid="113" grpId="1" animBg="1"/>
      <p:bldP spid="109" grpId="0" animBg="1"/>
      <p:bldP spid="109" grpId="1" animBg="1"/>
      <p:bldP spid="112" grpId="0" animBg="1"/>
      <p:bldP spid="112" grpId="1" animBg="1"/>
      <p:bldP spid="126" grpId="0" animBg="1"/>
      <p:bldP spid="126" grpId="1" animBg="1"/>
      <p:bldP spid="124" grpId="0" animBg="1"/>
      <p:bldP spid="124" grpId="1" animBg="1"/>
      <p:bldP spid="2" grpId="0" animBg="1"/>
      <p:bldP spid="2" grpId="1" animBg="1"/>
      <p:bldP spid="24" grpId="0" animBg="1"/>
      <p:bldP spid="24" grpId="1" animBg="1"/>
      <p:bldP spid="1024" grpId="0" animBg="1"/>
      <p:bldP spid="1024" grpId="1" animBg="1"/>
      <p:bldP spid="10" grpId="0" animBg="1"/>
      <p:bldP spid="10" grpId="1" animBg="1"/>
      <p:bldP spid="29" grpId="0" animBg="1"/>
      <p:bldP spid="29" grpId="1" animBg="1"/>
      <p:bldP spid="31" grpId="0" animBg="1"/>
      <p:bldP spid="31" grpId="1" animBg="1"/>
      <p:bldP spid="5" grpId="0" animBg="1"/>
      <p:bldP spid="5" grpId="1" animBg="1"/>
      <p:bldP spid="12" grpId="0" animBg="1"/>
      <p:bldP spid="12" grpId="1" animBg="1"/>
      <p:bldP spid="13" grpId="0" animBg="1"/>
      <p:bldP spid="13" grpId="1" animBg="1"/>
      <p:bldP spid="14" grpId="0" animBg="1"/>
      <p:bldP spid="14" grpId="1" animBg="1"/>
      <p:bldP spid="20" grpId="0" animBg="1"/>
      <p:bldP spid="20" grpId="1" animBg="1"/>
      <p:bldP spid="19" grpId="0" animBg="1"/>
      <p:bldP spid="19" grpId="1" animBg="1"/>
      <p:bldP spid="18" grpId="0" animBg="1"/>
      <p:bldP spid="18" grpId="1" animBg="1"/>
      <p:bldP spid="16" grpId="0" animBg="1"/>
      <p:bldP spid="16" grpId="1" animBg="1"/>
      <p:bldP spid="15" grpId="0" animBg="1"/>
      <p:bldP spid="15" grpId="1" animBg="1"/>
      <p:bldP spid="33" grpId="0" animBg="1"/>
      <p:bldP spid="33" grpId="1" animBg="1"/>
      <p:bldP spid="28" grpId="0" animBg="1"/>
      <p:bldP spid="28" grpId="1" animBg="1"/>
      <p:bldP spid="26" grpId="0" animBg="1"/>
      <p:bldP spid="26" grpId="1" animBg="1"/>
      <p:bldP spid="25" grpId="0" animBg="1"/>
      <p:bldP spid="25" grpId="1" animBg="1"/>
      <p:bldP spid="37" grpId="0"/>
      <p:bldP spid="37" grpId="1"/>
      <p:bldP spid="38" grpId="0"/>
      <p:bldP spid="38" grpId="1"/>
      <p:bldP spid="39" grpId="0"/>
      <p:bldP spid="39" grpId="1"/>
      <p:bldP spid="36" grpId="0"/>
      <p:bldP spid="36"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E871F3-7AEA-4524-7E21-B725F667587C}"/>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2A6E2460-D4E9-752A-EE5A-E925ED808D6A}"/>
              </a:ext>
              <a:ext uri="{C183D7F6-B498-43B3-948B-1728B52AA6E4}">
                <adec:decorative xmlns:adec="http://schemas.microsoft.com/office/drawing/2017/decorative" val="1"/>
              </a:ext>
            </a:extLst>
          </p:cNvPr>
          <p:cNvGrpSpPr/>
          <p:nvPr/>
        </p:nvGrpSpPr>
        <p:grpSpPr>
          <a:xfrm>
            <a:off x="5199743" y="65020"/>
            <a:ext cx="283323" cy="283323"/>
            <a:chOff x="5464628" y="65020"/>
            <a:chExt cx="283323" cy="283323"/>
          </a:xfrm>
        </p:grpSpPr>
        <p:sp>
          <p:nvSpPr>
            <p:cNvPr id="9" name="Oval 8">
              <a:extLst>
                <a:ext uri="{FF2B5EF4-FFF2-40B4-BE49-F238E27FC236}">
                  <a16:creationId xmlns:a16="http://schemas.microsoft.com/office/drawing/2014/main" id="{4573E895-1246-F3D0-682D-945CD5941B6A}"/>
                </a:ext>
              </a:extLst>
            </p:cNvPr>
            <p:cNvSpPr/>
            <p:nvPr/>
          </p:nvSpPr>
          <p:spPr bwMode="auto">
            <a:xfrm>
              <a:off x="5464628" y="65020"/>
              <a:ext cx="283323" cy="28332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1" name="Graphic 10">
              <a:extLst>
                <a:ext uri="{FF2B5EF4-FFF2-40B4-BE49-F238E27FC236}">
                  <a16:creationId xmlns:a16="http://schemas.microsoft.com/office/drawing/2014/main" id="{9E54F105-F25A-6745-3F86-56B78C8D51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32031" y="132423"/>
              <a:ext cx="148517" cy="148516"/>
            </a:xfrm>
            <a:prstGeom prst="rect">
              <a:avLst/>
            </a:prstGeom>
            <a:effectLst/>
          </p:spPr>
        </p:pic>
      </p:grpSp>
      <p:sp>
        <p:nvSpPr>
          <p:cNvPr id="6" name="Title 5">
            <a:extLst>
              <a:ext uri="{FF2B5EF4-FFF2-40B4-BE49-F238E27FC236}">
                <a16:creationId xmlns:a16="http://schemas.microsoft.com/office/drawing/2014/main" id="{3334A528-D49E-3C7F-4E05-A267C191153E}"/>
              </a:ext>
            </a:extLst>
          </p:cNvPr>
          <p:cNvSpPr txBox="1">
            <a:spLocks noGrp="1"/>
          </p:cNvSpPr>
          <p:nvPr>
            <p:ph type="title" idx="4294967295"/>
          </p:nvPr>
        </p:nvSpPr>
        <p:spPr bwMode="auto">
          <a:xfrm>
            <a:off x="5025571" y="0"/>
            <a:ext cx="2166257" cy="435429"/>
          </a:xfrm>
          <a:prstGeom prst="round2SameRect">
            <a:avLst>
              <a:gd name="adj1" fmla="val 0"/>
              <a:gd name="adj2" fmla="val 28789"/>
            </a:avLst>
          </a:prstGeom>
          <a:solidFill>
            <a:schemeClr val="tx1">
              <a:alpha val="11000"/>
            </a:schemeClr>
          </a:solid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CA" sz="1400" b="0" i="0" u="none" strike="noStrike" kern="1200" cap="none" spc="0" normalizeH="0" baseline="0" noProof="0">
                <a:ln>
                  <a:noFill/>
                </a:ln>
                <a:solidFill>
                  <a:schemeClr val="tx1"/>
                </a:solidFill>
                <a:effectLst/>
                <a:uLnTx/>
                <a:uFillTx/>
                <a:latin typeface="+mn-lt"/>
                <a:ea typeface="Segoe UI" pitchFamily="34" charset="0"/>
                <a:cs typeface="Segoe UI" pitchFamily="34" charset="0"/>
              </a:rPr>
              <a:t>Azure AI Foundry</a:t>
            </a:r>
          </a:p>
        </p:txBody>
      </p:sp>
      <p:sp>
        <p:nvSpPr>
          <p:cNvPr id="3" name="Title 6">
            <a:extLst>
              <a:ext uri="{FF2B5EF4-FFF2-40B4-BE49-F238E27FC236}">
                <a16:creationId xmlns:a16="http://schemas.microsoft.com/office/drawing/2014/main" id="{45E44A37-FD60-CDE9-8EB3-A84BC0B3D704}"/>
              </a:ext>
              <a:ext uri="{C183D7F6-B498-43B3-948B-1728B52AA6E4}">
                <adec:decorative xmlns:adec="http://schemas.microsoft.com/office/drawing/2017/decorative" val="0"/>
              </a:ext>
            </a:extLst>
          </p:cNvPr>
          <p:cNvSpPr txBox="1">
            <a:spLocks/>
          </p:cNvSpPr>
          <p:nvPr/>
        </p:nvSpPr>
        <p:spPr>
          <a:xfrm>
            <a:off x="1528762" y="1245804"/>
            <a:ext cx="9134476" cy="553998"/>
          </a:xfrm>
          <a:prstGeom prst="rect">
            <a:avLst/>
          </a:prstGeom>
          <a:no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8800" b="0" kern="1200" cap="none" spc="-50" baseline="0">
                <a:ln w="3175">
                  <a:noFill/>
                </a:ln>
                <a:gradFill>
                  <a:gsLst>
                    <a:gs pos="4321">
                      <a:srgbClr val="000000"/>
                    </a:gs>
                    <a:gs pos="21000">
                      <a:srgbClr val="000000"/>
                    </a:gs>
                  </a:gsLst>
                  <a:path path="circle">
                    <a:fillToRect l="100000" t="100000"/>
                  </a:path>
                </a:gradFill>
                <a:effectLst/>
                <a:latin typeface="+mj-lt"/>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2901014"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gradFill>
                  <a:gsLst>
                    <a:gs pos="89510">
                      <a:srgbClr val="FFFFFF"/>
                    </a:gs>
                    <a:gs pos="68966">
                      <a:srgbClr val="FFFFFF"/>
                    </a:gs>
                  </a:gsLst>
                  <a:path path="circle">
                    <a:fillToRect l="100000" t="100000"/>
                  </a:path>
                </a:gradFill>
                <a:effectLst/>
                <a:uLnTx/>
                <a:uFillTx/>
                <a:latin typeface="Segoe UI Semibold" panose="020B0502040204020203" pitchFamily="34" charset="0"/>
                <a:ea typeface="+mn-ea"/>
                <a:cs typeface="Segoe UI" pitchFamily="34" charset="0"/>
              </a:rPr>
              <a:t>Azure AI Foundry Code</a:t>
            </a:r>
          </a:p>
        </p:txBody>
      </p:sp>
      <p:sp>
        <p:nvSpPr>
          <p:cNvPr id="21" name="Rectangle 20">
            <a:extLst>
              <a:ext uri="{FF2B5EF4-FFF2-40B4-BE49-F238E27FC236}">
                <a16:creationId xmlns:a16="http://schemas.microsoft.com/office/drawing/2014/main" id="{2F1B486D-E760-61C7-0C4C-D80DE22C9847}"/>
              </a:ext>
              <a:ext uri="{C183D7F6-B498-43B3-948B-1728B52AA6E4}">
                <adec:decorative xmlns:adec="http://schemas.microsoft.com/office/drawing/2017/decorative" val="1"/>
              </a:ext>
            </a:extLst>
          </p:cNvPr>
          <p:cNvSpPr/>
          <p:nvPr/>
        </p:nvSpPr>
        <p:spPr bwMode="auto">
          <a:xfrm>
            <a:off x="2261826" y="5821200"/>
            <a:ext cx="7973148" cy="525183"/>
          </a:xfrm>
          <a:prstGeom prst="rect">
            <a:avLst/>
          </a:prstGeom>
          <a:gradFill flip="none" rotWithShape="1">
            <a:gsLst>
              <a:gs pos="0">
                <a:schemeClr val="bg1">
                  <a:alpha val="0"/>
                </a:schemeClr>
              </a:gs>
              <a:gs pos="40000">
                <a:schemeClr val="bg1"/>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BB6D3781-BFB5-ADCB-FEDC-F0CC8D297A00}"/>
              </a:ext>
            </a:extLst>
          </p:cNvPr>
          <p:cNvSpPr txBox="1"/>
          <p:nvPr/>
        </p:nvSpPr>
        <p:spPr>
          <a:xfrm>
            <a:off x="2841763" y="2127486"/>
            <a:ext cx="6813274" cy="1131528"/>
          </a:xfrm>
          <a:prstGeom prst="rect">
            <a:avLst/>
          </a:prstGeom>
          <a:noFill/>
        </p:spPr>
        <p:txBody>
          <a:bodyPr wrap="square">
            <a:spAutoFit/>
          </a:bodyPr>
          <a:lstStyle/>
          <a:p>
            <a:pPr>
              <a:lnSpc>
                <a:spcPct val="150000"/>
              </a:lnSpc>
              <a:buNone/>
            </a:pPr>
            <a:r>
              <a:rPr lang="en-GB" sz="2400" b="0" dirty="0">
                <a:effectLst/>
                <a:latin typeface="Segoe UI Light" panose="020B0502040204020203" pitchFamily="34" charset="0"/>
                <a:cs typeface="Segoe UI Light" panose="020B0502040204020203" pitchFamily="34" charset="0"/>
              </a:rPr>
              <a:t>from </a:t>
            </a:r>
            <a:r>
              <a:rPr lang="en-GB" sz="2400" b="0" dirty="0" err="1">
                <a:effectLst/>
                <a:latin typeface="Segoe UI Light" panose="020B0502040204020203" pitchFamily="34" charset="0"/>
                <a:cs typeface="Segoe UI Light" panose="020B0502040204020203" pitchFamily="34" charset="0"/>
              </a:rPr>
              <a:t>azure.ai.projects</a:t>
            </a:r>
            <a:r>
              <a:rPr lang="en-GB" sz="2400" b="0" dirty="0">
                <a:effectLst/>
                <a:latin typeface="Segoe UI Light" panose="020B0502040204020203" pitchFamily="34" charset="0"/>
                <a:cs typeface="Segoe UI Light" panose="020B0502040204020203" pitchFamily="34" charset="0"/>
              </a:rPr>
              <a:t> import </a:t>
            </a:r>
            <a:r>
              <a:rPr lang="en-GB" sz="2400" b="0" dirty="0" err="1">
                <a:effectLst/>
                <a:latin typeface="Segoe UI Light" panose="020B0502040204020203" pitchFamily="34" charset="0"/>
                <a:cs typeface="Segoe UI Light" panose="020B0502040204020203" pitchFamily="34" charset="0"/>
              </a:rPr>
              <a:t>AIProjectClient</a:t>
            </a:r>
            <a:endParaRPr lang="en-GB" sz="2400" b="0" dirty="0">
              <a:effectLst/>
              <a:latin typeface="Segoe UI Light" panose="020B0502040204020203" pitchFamily="34" charset="0"/>
              <a:cs typeface="Segoe UI Light" panose="020B0502040204020203" pitchFamily="34" charset="0"/>
            </a:endParaRPr>
          </a:p>
          <a:p>
            <a:pPr>
              <a:lnSpc>
                <a:spcPct val="150000"/>
              </a:lnSpc>
            </a:pPr>
            <a:r>
              <a:rPr lang="en-GB" sz="2400" b="0" dirty="0">
                <a:effectLst/>
                <a:latin typeface="Segoe UI Light" panose="020B0502040204020203" pitchFamily="34" charset="0"/>
                <a:cs typeface="Segoe UI Light" panose="020B0502040204020203" pitchFamily="34" charset="0"/>
              </a:rPr>
              <a:t>from </a:t>
            </a:r>
            <a:r>
              <a:rPr lang="en-GB" sz="2400" b="0" dirty="0" err="1">
                <a:effectLst/>
                <a:latin typeface="Segoe UI Light" panose="020B0502040204020203" pitchFamily="34" charset="0"/>
                <a:cs typeface="Segoe UI Light" panose="020B0502040204020203" pitchFamily="34" charset="0"/>
              </a:rPr>
              <a:t>azure.identity</a:t>
            </a:r>
            <a:r>
              <a:rPr lang="en-GB" sz="2400" b="0" dirty="0">
                <a:effectLst/>
                <a:latin typeface="Segoe UI Light" panose="020B0502040204020203" pitchFamily="34" charset="0"/>
                <a:cs typeface="Segoe UI Light" panose="020B0502040204020203" pitchFamily="34" charset="0"/>
              </a:rPr>
              <a:t> import </a:t>
            </a:r>
            <a:r>
              <a:rPr lang="en-GB" sz="2400" b="0" dirty="0" err="1">
                <a:effectLst/>
                <a:latin typeface="Segoe UI Light" panose="020B0502040204020203" pitchFamily="34" charset="0"/>
                <a:cs typeface="Segoe UI Light" panose="020B0502040204020203" pitchFamily="34" charset="0"/>
              </a:rPr>
              <a:t>DefaultAzureCredential</a:t>
            </a:r>
            <a:endParaRPr lang="en-GB" sz="2400" b="0" dirty="0">
              <a:effectLst/>
              <a:latin typeface="Segoe UI Light" panose="020B0502040204020203" pitchFamily="34" charset="0"/>
              <a:cs typeface="Segoe UI Light" panose="020B0502040204020203" pitchFamily="34" charset="0"/>
            </a:endParaRPr>
          </a:p>
        </p:txBody>
      </p:sp>
      <p:sp>
        <p:nvSpPr>
          <p:cNvPr id="22" name="TextBox 21">
            <a:extLst>
              <a:ext uri="{FF2B5EF4-FFF2-40B4-BE49-F238E27FC236}">
                <a16:creationId xmlns:a16="http://schemas.microsoft.com/office/drawing/2014/main" id="{59B9096C-8721-9E43-F47D-888EF57B1818}"/>
              </a:ext>
            </a:extLst>
          </p:cNvPr>
          <p:cNvSpPr txBox="1"/>
          <p:nvPr/>
        </p:nvSpPr>
        <p:spPr>
          <a:xfrm>
            <a:off x="2822714" y="3259014"/>
            <a:ext cx="6052930" cy="2793522"/>
          </a:xfrm>
          <a:prstGeom prst="rect">
            <a:avLst/>
          </a:prstGeom>
          <a:noFill/>
        </p:spPr>
        <p:txBody>
          <a:bodyPr wrap="square">
            <a:spAutoFit/>
          </a:bodyPr>
          <a:lstStyle/>
          <a:p>
            <a:pPr>
              <a:lnSpc>
                <a:spcPct val="150000"/>
              </a:lnSpc>
              <a:buNone/>
            </a:pPr>
            <a:r>
              <a:rPr lang="en-GB" sz="2400" dirty="0" err="1">
                <a:effectLst/>
                <a:latin typeface="Segoe UI Light" panose="020B0502040204020203" pitchFamily="34" charset="0"/>
                <a:cs typeface="Segoe UI Light" panose="020B0502040204020203" pitchFamily="34" charset="0"/>
              </a:rPr>
              <a:t>project_client</a:t>
            </a:r>
            <a:r>
              <a:rPr lang="en-GB" sz="2400" dirty="0">
                <a:effectLst/>
                <a:latin typeface="Segoe UI Light" panose="020B0502040204020203" pitchFamily="34" charset="0"/>
                <a:cs typeface="Segoe UI Light" panose="020B0502040204020203" pitchFamily="34" charset="0"/>
              </a:rPr>
              <a:t> = </a:t>
            </a:r>
            <a:r>
              <a:rPr lang="en-GB" sz="2400" dirty="0" err="1">
                <a:effectLst/>
                <a:latin typeface="Segoe UI Light" panose="020B0502040204020203" pitchFamily="34" charset="0"/>
                <a:cs typeface="Segoe UI Light" panose="020B0502040204020203" pitchFamily="34" charset="0"/>
              </a:rPr>
              <a:t>AIProjectClient.from_connection_string</a:t>
            </a:r>
            <a:r>
              <a:rPr lang="en-GB" sz="2400" dirty="0">
                <a:effectLst/>
                <a:latin typeface="Segoe UI Light" panose="020B0502040204020203" pitchFamily="34" charset="0"/>
                <a:cs typeface="Segoe UI Light" panose="020B0502040204020203" pitchFamily="34" charset="0"/>
              </a:rPr>
              <a:t>(</a:t>
            </a:r>
          </a:p>
          <a:p>
            <a:pPr>
              <a:lnSpc>
                <a:spcPct val="150000"/>
              </a:lnSpc>
              <a:buNone/>
            </a:pPr>
            <a:r>
              <a:rPr lang="en-GB" sz="2400" dirty="0">
                <a:effectLst/>
                <a:latin typeface="Segoe UI Light" panose="020B0502040204020203" pitchFamily="34" charset="0"/>
                <a:cs typeface="Segoe UI Light" panose="020B0502040204020203" pitchFamily="34" charset="0"/>
              </a:rPr>
              <a:t>credential=</a:t>
            </a:r>
            <a:r>
              <a:rPr lang="en-GB" sz="2400" dirty="0" err="1">
                <a:effectLst/>
                <a:latin typeface="Segoe UI Light" panose="020B0502040204020203" pitchFamily="34" charset="0"/>
                <a:cs typeface="Segoe UI Light" panose="020B0502040204020203" pitchFamily="34" charset="0"/>
              </a:rPr>
              <a:t>DefaultAzureCredential</a:t>
            </a:r>
            <a:r>
              <a:rPr lang="en-GB" sz="2400" dirty="0">
                <a:effectLst/>
                <a:latin typeface="Segoe UI Light" panose="020B0502040204020203" pitchFamily="34" charset="0"/>
                <a:cs typeface="Segoe UI Light" panose="020B0502040204020203" pitchFamily="34" charset="0"/>
              </a:rPr>
              <a:t>(),</a:t>
            </a:r>
          </a:p>
          <a:p>
            <a:pPr>
              <a:lnSpc>
                <a:spcPct val="150000"/>
              </a:lnSpc>
              <a:buNone/>
            </a:pPr>
            <a:r>
              <a:rPr lang="en-GB" sz="2400" dirty="0" err="1">
                <a:effectLst/>
                <a:latin typeface="Segoe UI Light" panose="020B0502040204020203" pitchFamily="34" charset="0"/>
                <a:cs typeface="Segoe UI Light" panose="020B0502040204020203" pitchFamily="34" charset="0"/>
              </a:rPr>
              <a:t>conn_str</a:t>
            </a:r>
            <a:r>
              <a:rPr lang="en-GB" sz="2400" dirty="0">
                <a:effectLst/>
                <a:latin typeface="Segoe UI Light" panose="020B0502040204020203" pitchFamily="34" charset="0"/>
                <a:cs typeface="Segoe UI Light" panose="020B0502040204020203" pitchFamily="34" charset="0"/>
              </a:rPr>
              <a:t>='</a:t>
            </a:r>
            <a:r>
              <a:rPr lang="en-GB" sz="2400" i="0" dirty="0">
                <a:effectLst/>
                <a:latin typeface="Segoe UI Light" panose="020B0502040204020203" pitchFamily="34" charset="0"/>
                <a:cs typeface="Segoe UI Light" panose="020B0502040204020203" pitchFamily="34" charset="0"/>
              </a:rPr>
              <a:t>Project connection string</a:t>
            </a:r>
            <a:r>
              <a:rPr lang="en-GB" sz="2400" dirty="0">
                <a:effectLst/>
                <a:latin typeface="Segoe UI Light" panose="020B0502040204020203" pitchFamily="34" charset="0"/>
                <a:cs typeface="Segoe UI Light" panose="020B0502040204020203" pitchFamily="34" charset="0"/>
              </a:rPr>
              <a:t>',</a:t>
            </a:r>
          </a:p>
          <a:p>
            <a:pPr>
              <a:lnSpc>
                <a:spcPct val="150000"/>
              </a:lnSpc>
            </a:pPr>
            <a:r>
              <a:rPr lang="en-GB" sz="2400" dirty="0">
                <a:effectLst/>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38067377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7.40741E-7 L 0 0.03542 " pathEditMode="relative" rAng="0" ptsTypes="AA">
                                      <p:cBhvr>
                                        <p:cTn id="9"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F8CEAE7-3827-E86C-6F7F-0FBCD4057126}"/>
            </a:ext>
          </a:extLst>
        </p:cNvPr>
        <p:cNvGrpSpPr/>
        <p:nvPr/>
      </p:nvGrpSpPr>
      <p:grpSpPr>
        <a:xfrm>
          <a:off x="0" y="0"/>
          <a:ext cx="0" cy="0"/>
          <a:chOff x="0" y="0"/>
          <a:chExt cx="0" cy="0"/>
        </a:xfrm>
      </p:grpSpPr>
      <p:sp>
        <p:nvSpPr>
          <p:cNvPr id="44" name="Rectangle 43">
            <a:extLst>
              <a:ext uri="{FF2B5EF4-FFF2-40B4-BE49-F238E27FC236}">
                <a16:creationId xmlns:a16="http://schemas.microsoft.com/office/drawing/2014/main" id="{93D657C7-CBDE-CC9A-758B-004B025B52CB}"/>
              </a:ext>
              <a:ext uri="{C183D7F6-B498-43B3-948B-1728B52AA6E4}">
                <adec:decorative xmlns:adec="http://schemas.microsoft.com/office/drawing/2017/decorative" val="1"/>
              </a:ext>
            </a:extLst>
          </p:cNvPr>
          <p:cNvSpPr/>
          <p:nvPr/>
        </p:nvSpPr>
        <p:spPr>
          <a:xfrm>
            <a:off x="-2" y="0"/>
            <a:ext cx="6129509" cy="6858000"/>
          </a:xfrm>
          <a:prstGeom prst="rect">
            <a:avLst/>
          </a:prstGeom>
          <a:gradFill flip="none" rotWithShape="1">
            <a:gsLst>
              <a:gs pos="100000">
                <a:srgbClr val="F33776"/>
              </a:gs>
              <a:gs pos="0">
                <a:srgbClr val="B641B3"/>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75000"/>
                  <a:lumOff val="25000"/>
                </a:srgbClr>
              </a:solidFill>
              <a:effectLst/>
              <a:uLnTx/>
              <a:uFillTx/>
              <a:latin typeface="Segoe Sans Text"/>
              <a:ea typeface="+mn-ea"/>
              <a:cs typeface="+mn-cs"/>
            </a:endParaRPr>
          </a:p>
        </p:txBody>
      </p:sp>
      <p:sp>
        <p:nvSpPr>
          <p:cNvPr id="2" name="Title 1">
            <a:extLst>
              <a:ext uri="{FF2B5EF4-FFF2-40B4-BE49-F238E27FC236}">
                <a16:creationId xmlns:a16="http://schemas.microsoft.com/office/drawing/2014/main" id="{0B4E0219-DF01-E864-4404-82F16D36BF68}"/>
              </a:ext>
            </a:extLst>
          </p:cNvPr>
          <p:cNvSpPr>
            <a:spLocks noGrp="1"/>
          </p:cNvSpPr>
          <p:nvPr>
            <p:ph type="title"/>
          </p:nvPr>
        </p:nvSpPr>
        <p:spPr>
          <a:xfrm>
            <a:off x="442439" y="2238239"/>
            <a:ext cx="2566416" cy="553998"/>
          </a:xfrm>
        </p:spPr>
        <p:txBody>
          <a:bodyPr/>
          <a:lstStyle/>
          <a:p>
            <a:r>
              <a:rPr lang="en-US">
                <a:solidFill>
                  <a:schemeClr val="bg1"/>
                </a:solidFill>
              </a:rPr>
              <a:t>Agentic AI</a:t>
            </a:r>
          </a:p>
        </p:txBody>
      </p:sp>
      <p:sp>
        <p:nvSpPr>
          <p:cNvPr id="45" name="Text Placeholder 3">
            <a:extLst>
              <a:ext uri="{FF2B5EF4-FFF2-40B4-BE49-F238E27FC236}">
                <a16:creationId xmlns:a16="http://schemas.microsoft.com/office/drawing/2014/main" id="{9BD388FD-5DE0-6D2E-09D9-DFF5FE02B146}"/>
              </a:ext>
            </a:extLst>
          </p:cNvPr>
          <p:cNvSpPr>
            <a:spLocks noGrp="1"/>
          </p:cNvSpPr>
          <p:nvPr/>
        </p:nvSpPr>
        <p:spPr>
          <a:xfrm>
            <a:off x="442439" y="2820714"/>
            <a:ext cx="5282791" cy="22713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AI agents can </a:t>
            </a:r>
            <a:r>
              <a:rPr kumimoji="0" lang="en-US" sz="180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plan</a:t>
            </a: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a:t>
            </a:r>
            <a:r>
              <a:rPr kumimoji="0" lang="en-US" sz="180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adapt</a:t>
            </a: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to new information, and execute tasks independently, making them capable of handling complex, dynamic environments, decision-making and autonomous action. They can learn from feedback, adjust their strategies, and operate with minimal human oversight. </a:t>
            </a:r>
          </a:p>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46" name="Rounded Rectangle 8">
            <a:extLst>
              <a:ext uri="{FF2B5EF4-FFF2-40B4-BE49-F238E27FC236}">
                <a16:creationId xmlns:a16="http://schemas.microsoft.com/office/drawing/2014/main" id="{47085767-2CB6-3559-602F-52CAD0B0830A}"/>
              </a:ext>
              <a:ext uri="{C183D7F6-B498-43B3-948B-1728B52AA6E4}">
                <adec:decorative xmlns:adec="http://schemas.microsoft.com/office/drawing/2017/decorative" val="1"/>
              </a:ext>
            </a:extLst>
          </p:cNvPr>
          <p:cNvSpPr/>
          <p:nvPr/>
        </p:nvSpPr>
        <p:spPr bwMode="auto">
          <a:xfrm>
            <a:off x="6913735" y="3914805"/>
            <a:ext cx="4655411" cy="748495"/>
          </a:xfrm>
          <a:prstGeom prst="roundRect">
            <a:avLst>
              <a:gd name="adj" fmla="val 4267"/>
            </a:avLst>
          </a:prstGeom>
          <a:solidFill>
            <a:srgbClr val="454142"/>
          </a:solidFill>
          <a:ln w="19050">
            <a:gradFill flip="none" rotWithShape="1">
              <a:gsLst>
                <a:gs pos="0">
                  <a:schemeClr val="accent1"/>
                </a:gs>
                <a:gs pos="100000">
                  <a:schemeClr val="accent3"/>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Segoe Sans Text"/>
              <a:ea typeface="+mn-ea"/>
              <a:cs typeface="Segoe Sans Text" pitchFamily="2" charset="0"/>
            </a:endParaRPr>
          </a:p>
        </p:txBody>
      </p:sp>
      <p:sp>
        <p:nvSpPr>
          <p:cNvPr id="47" name="Rounded Rectangle 8">
            <a:extLst>
              <a:ext uri="{FF2B5EF4-FFF2-40B4-BE49-F238E27FC236}">
                <a16:creationId xmlns:a16="http://schemas.microsoft.com/office/drawing/2014/main" id="{81B6382E-4F4C-6D36-C763-D8C4039CC8D4}"/>
              </a:ext>
              <a:ext uri="{C183D7F6-B498-43B3-948B-1728B52AA6E4}">
                <adec:decorative xmlns:adec="http://schemas.microsoft.com/office/drawing/2017/decorative" val="1"/>
              </a:ext>
            </a:extLst>
          </p:cNvPr>
          <p:cNvSpPr/>
          <p:nvPr/>
        </p:nvSpPr>
        <p:spPr bwMode="auto">
          <a:xfrm>
            <a:off x="6913735" y="3027898"/>
            <a:ext cx="4655411" cy="748495"/>
          </a:xfrm>
          <a:prstGeom prst="roundRect">
            <a:avLst>
              <a:gd name="adj" fmla="val 4267"/>
            </a:avLst>
          </a:prstGeom>
          <a:solidFill>
            <a:srgbClr val="454142"/>
          </a:solidFill>
          <a:ln w="19050">
            <a:gradFill flip="none" rotWithShape="1">
              <a:gsLst>
                <a:gs pos="0">
                  <a:schemeClr val="accent6"/>
                </a:gs>
                <a:gs pos="100000">
                  <a:schemeClr val="tx2"/>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Segoe Sans Text"/>
              <a:ea typeface="+mn-ea"/>
              <a:cs typeface="Segoe Sans Text" pitchFamily="2" charset="0"/>
            </a:endParaRPr>
          </a:p>
        </p:txBody>
      </p:sp>
      <p:grpSp>
        <p:nvGrpSpPr>
          <p:cNvPr id="48" name="Group 47">
            <a:extLst>
              <a:ext uri="{FF2B5EF4-FFF2-40B4-BE49-F238E27FC236}">
                <a16:creationId xmlns:a16="http://schemas.microsoft.com/office/drawing/2014/main" id="{2DE4C407-B688-490E-B720-851F7FFC2AA3}"/>
              </a:ext>
            </a:extLst>
          </p:cNvPr>
          <p:cNvGrpSpPr/>
          <p:nvPr/>
        </p:nvGrpSpPr>
        <p:grpSpPr>
          <a:xfrm>
            <a:off x="7004570" y="3103003"/>
            <a:ext cx="564586" cy="566928"/>
            <a:chOff x="3765346" y="5612755"/>
            <a:chExt cx="564586" cy="566928"/>
          </a:xfrm>
        </p:grpSpPr>
        <p:sp>
          <p:nvSpPr>
            <p:cNvPr id="49" name="Grey oval containing warning">
              <a:extLst>
                <a:ext uri="{FF2B5EF4-FFF2-40B4-BE49-F238E27FC236}">
                  <a16:creationId xmlns:a16="http://schemas.microsoft.com/office/drawing/2014/main" id="{0DECF70F-5AA3-3765-D17A-BD2C0127175F}"/>
                </a:ext>
                <a:ext uri="{C183D7F6-B498-43B3-948B-1728B52AA6E4}">
                  <adec:decorative xmlns:adec="http://schemas.microsoft.com/office/drawing/2017/decorative" val="1"/>
                </a:ext>
              </a:extLst>
            </p:cNvPr>
            <p:cNvSpPr>
              <a:spLocks noChangeAspect="1"/>
            </p:cNvSpPr>
            <p:nvPr/>
          </p:nvSpPr>
          <p:spPr>
            <a:xfrm>
              <a:off x="3765346" y="5612755"/>
              <a:ext cx="564586" cy="566928"/>
            </a:xfrm>
            <a:prstGeom prst="ellipse">
              <a:avLst/>
            </a:prstGeom>
            <a:gradFill>
              <a:gsLst>
                <a:gs pos="0">
                  <a:schemeClr val="accent6"/>
                </a:gs>
                <a:gs pos="100000">
                  <a:schemeClr val="accent1"/>
                </a:gs>
              </a:gsLst>
              <a:lin ang="2700000" scaled="0"/>
            </a:gradFill>
            <a:ln w="12700">
              <a:noFill/>
              <a:miter lim="400000"/>
            </a:ln>
            <a:effectLst>
              <a:outerShdw blurRad="127000" dist="38100" dir="2700000" algn="tl" rotWithShape="0">
                <a:schemeClr val="tx1">
                  <a:alpha val="20000"/>
                </a:schemeClr>
              </a:outerShdw>
            </a:effectLst>
          </p:spPr>
          <p:txBody>
            <a:bodyPr lIns="45699" tIns="45699" rIns="45699" bIns="45699"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1675" rtl="0" eaLnBrk="1" fontAlgn="auto" latinLnBrk="0" hangingPunct="0">
                <a:lnSpc>
                  <a:spcPct val="100000"/>
                </a:lnSpc>
                <a:spcBef>
                  <a:spcPts val="0"/>
                </a:spcBef>
                <a:spcAft>
                  <a:spcPts val="0"/>
                </a:spcAft>
                <a:buClrTx/>
                <a:buSzTx/>
                <a:buFontTx/>
                <a:buNone/>
                <a:tabLst/>
                <a:defRPr/>
              </a:pPr>
              <a:endParaRPr kumimoji="0" sz="2000" b="0" i="0" u="none" strike="noStrike" kern="0" cap="none" spc="0" normalizeH="0" baseline="0" noProof="0">
                <a:ln>
                  <a:noFill/>
                </a:ln>
                <a:gradFill flip="none" rotWithShape="1">
                  <a:gsLst>
                    <a:gs pos="0">
                      <a:srgbClr val="FFFFFF"/>
                    </a:gs>
                    <a:gs pos="100000">
                      <a:srgbClr val="FFFFFF"/>
                    </a:gs>
                  </a:gsLst>
                  <a:lin ang="5400000" scaled="0"/>
                </a:gradFill>
                <a:effectLst/>
                <a:uLnTx/>
                <a:uFillTx/>
                <a:latin typeface="Segoe Sans Text" pitchFamily="2" charset="0"/>
                <a:ea typeface="+mn-ea"/>
                <a:cs typeface="Segoe Sans Text" pitchFamily="2" charset="0"/>
                <a:sym typeface="Segoe UI Semilight"/>
              </a:endParaRPr>
            </a:p>
          </p:txBody>
        </p:sp>
        <p:pic>
          <p:nvPicPr>
            <p:cNvPr id="50" name="Graphic 49">
              <a:extLst>
                <a:ext uri="{FF2B5EF4-FFF2-40B4-BE49-F238E27FC236}">
                  <a16:creationId xmlns:a16="http://schemas.microsoft.com/office/drawing/2014/main" id="{47B3625D-D3CE-6881-86C7-C4296E625B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70538" y="5719118"/>
              <a:ext cx="354202" cy="354202"/>
            </a:xfrm>
            <a:prstGeom prst="rect">
              <a:avLst/>
            </a:prstGeom>
          </p:spPr>
        </p:pic>
      </p:grpSp>
      <p:grpSp>
        <p:nvGrpSpPr>
          <p:cNvPr id="51" name="Group 50">
            <a:extLst>
              <a:ext uri="{FF2B5EF4-FFF2-40B4-BE49-F238E27FC236}">
                <a16:creationId xmlns:a16="http://schemas.microsoft.com/office/drawing/2014/main" id="{0FAB8051-35A4-5EC9-2104-A1FD978026EE}"/>
              </a:ext>
            </a:extLst>
          </p:cNvPr>
          <p:cNvGrpSpPr/>
          <p:nvPr/>
        </p:nvGrpSpPr>
        <p:grpSpPr>
          <a:xfrm>
            <a:off x="7008847" y="3991985"/>
            <a:ext cx="564586" cy="566928"/>
            <a:chOff x="3095568" y="5612755"/>
            <a:chExt cx="564586" cy="566928"/>
          </a:xfrm>
        </p:grpSpPr>
        <p:sp>
          <p:nvSpPr>
            <p:cNvPr id="52" name="Grey oval containing warning">
              <a:extLst>
                <a:ext uri="{FF2B5EF4-FFF2-40B4-BE49-F238E27FC236}">
                  <a16:creationId xmlns:a16="http://schemas.microsoft.com/office/drawing/2014/main" id="{68507C8B-DB34-6EC9-C7F8-FCBE98228292}"/>
                </a:ext>
                <a:ext uri="{C183D7F6-B498-43B3-948B-1728B52AA6E4}">
                  <adec:decorative xmlns:adec="http://schemas.microsoft.com/office/drawing/2017/decorative" val="1"/>
                </a:ext>
              </a:extLst>
            </p:cNvPr>
            <p:cNvSpPr>
              <a:spLocks noChangeAspect="1"/>
            </p:cNvSpPr>
            <p:nvPr/>
          </p:nvSpPr>
          <p:spPr>
            <a:xfrm>
              <a:off x="3095568" y="5612755"/>
              <a:ext cx="564586" cy="566928"/>
            </a:xfrm>
            <a:prstGeom prst="ellipse">
              <a:avLst/>
            </a:prstGeom>
            <a:gradFill>
              <a:gsLst>
                <a:gs pos="0">
                  <a:schemeClr val="accent1"/>
                </a:gs>
                <a:gs pos="100000">
                  <a:schemeClr val="accent3"/>
                </a:gs>
              </a:gsLst>
              <a:lin ang="2700000" scaled="0"/>
            </a:gradFill>
            <a:ln w="12700">
              <a:noFill/>
              <a:miter lim="400000"/>
            </a:ln>
            <a:effectLst>
              <a:outerShdw blurRad="127000" dist="38100" dir="2700000" algn="tl" rotWithShape="0">
                <a:schemeClr val="tx1">
                  <a:alpha val="20000"/>
                </a:schemeClr>
              </a:outerShdw>
            </a:effectLst>
          </p:spPr>
          <p:txBody>
            <a:bodyPr lIns="45699" tIns="45699" rIns="45699" bIns="45699"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1675" rtl="0" eaLnBrk="1" fontAlgn="auto" latinLnBrk="0" hangingPunct="0">
                <a:lnSpc>
                  <a:spcPct val="100000"/>
                </a:lnSpc>
                <a:spcBef>
                  <a:spcPts val="0"/>
                </a:spcBef>
                <a:spcAft>
                  <a:spcPts val="0"/>
                </a:spcAft>
                <a:buClrTx/>
                <a:buSzTx/>
                <a:buFontTx/>
                <a:buNone/>
                <a:tabLst/>
                <a:defRPr sz="2000">
                  <a:gradFill flip="none" rotWithShape="1">
                    <a:gsLst>
                      <a:gs pos="0">
                        <a:srgbClr val="FFFFFF"/>
                      </a:gs>
                      <a:gs pos="100000">
                        <a:srgbClr val="FFFFFF"/>
                      </a:gs>
                    </a:gsLst>
                    <a:lin ang="5400000" scaled="0"/>
                  </a:gradFill>
                  <a:latin typeface="Segoe UI Semilight"/>
                  <a:ea typeface="Segoe UI Semilight"/>
                  <a:cs typeface="Segoe UI Semilight"/>
                  <a:sym typeface="Segoe UI Semilight"/>
                </a:defRPr>
              </a:pPr>
              <a:endParaRPr kumimoji="0" sz="2000" b="0" i="0" u="none" strike="noStrike" kern="0" cap="none" spc="0" normalizeH="0" baseline="0" noProof="0">
                <a:ln>
                  <a:noFill/>
                </a:ln>
                <a:gradFill flip="none" rotWithShape="1">
                  <a:gsLst>
                    <a:gs pos="0">
                      <a:srgbClr val="FFFFFF"/>
                    </a:gs>
                    <a:gs pos="100000">
                      <a:srgbClr val="FFFFFF"/>
                    </a:gs>
                  </a:gsLst>
                  <a:lin ang="5400000" scaled="0"/>
                </a:gradFill>
                <a:effectLst/>
                <a:uLnTx/>
                <a:uFillTx/>
                <a:latin typeface="Segoe Sans Text" pitchFamily="2" charset="0"/>
                <a:cs typeface="Segoe Sans Text" pitchFamily="2" charset="0"/>
                <a:sym typeface="Segoe UI Semilight"/>
              </a:endParaRPr>
            </a:p>
          </p:txBody>
        </p:sp>
        <p:pic>
          <p:nvPicPr>
            <p:cNvPr id="53" name="Graphic 52">
              <a:extLst>
                <a:ext uri="{FF2B5EF4-FFF2-40B4-BE49-F238E27FC236}">
                  <a16:creationId xmlns:a16="http://schemas.microsoft.com/office/drawing/2014/main" id="{55AD35DE-415D-C817-62E2-1DDF26F795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92163" y="5718306"/>
              <a:ext cx="365761" cy="365761"/>
            </a:xfrm>
            <a:prstGeom prst="rect">
              <a:avLst/>
            </a:prstGeom>
          </p:spPr>
        </p:pic>
      </p:grpSp>
      <p:sp>
        <p:nvSpPr>
          <p:cNvPr id="54" name="Rounded Rectangle 8">
            <a:extLst>
              <a:ext uri="{FF2B5EF4-FFF2-40B4-BE49-F238E27FC236}">
                <a16:creationId xmlns:a16="http://schemas.microsoft.com/office/drawing/2014/main" id="{A9949E08-DF35-346E-CEC9-4C98F58F1D3E}"/>
              </a:ext>
              <a:ext uri="{C183D7F6-B498-43B3-948B-1728B52AA6E4}">
                <adec:decorative xmlns:adec="http://schemas.microsoft.com/office/drawing/2017/decorative" val="1"/>
              </a:ext>
            </a:extLst>
          </p:cNvPr>
          <p:cNvSpPr/>
          <p:nvPr/>
        </p:nvSpPr>
        <p:spPr bwMode="auto">
          <a:xfrm>
            <a:off x="6913737" y="2140991"/>
            <a:ext cx="4655411" cy="748495"/>
          </a:xfrm>
          <a:prstGeom prst="roundRect">
            <a:avLst>
              <a:gd name="adj" fmla="val 4267"/>
            </a:avLst>
          </a:prstGeom>
          <a:solidFill>
            <a:srgbClr val="454142"/>
          </a:solidFill>
          <a:ln w="19050">
            <a:gradFill flip="none" rotWithShape="1">
              <a:gsLst>
                <a:gs pos="0">
                  <a:schemeClr val="accent5"/>
                </a:gs>
                <a:gs pos="100000">
                  <a:schemeClr val="accent6"/>
                </a:gs>
              </a:gsLst>
              <a:lin ang="2700000" scaled="1"/>
              <a:tileRect/>
            </a:grad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Sans Text Semibold" pitchFamily="2" charset="0"/>
              <a:ea typeface="+mn-ea"/>
              <a:cs typeface="Segoe Sans Text Semibold" pitchFamily="2" charset="0"/>
            </a:endParaRPr>
          </a:p>
        </p:txBody>
      </p:sp>
      <p:sp>
        <p:nvSpPr>
          <p:cNvPr id="55" name="TextBox 54">
            <a:extLst>
              <a:ext uri="{FF2B5EF4-FFF2-40B4-BE49-F238E27FC236}">
                <a16:creationId xmlns:a16="http://schemas.microsoft.com/office/drawing/2014/main" id="{118B2260-8173-FD53-AA1A-0F945A80409C}"/>
              </a:ext>
            </a:extLst>
          </p:cNvPr>
          <p:cNvSpPr txBox="1"/>
          <p:nvPr/>
        </p:nvSpPr>
        <p:spPr>
          <a:xfrm>
            <a:off x="7603129" y="2327225"/>
            <a:ext cx="3966019"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3000"/>
              </a:spcAft>
              <a:buClrTx/>
              <a:buSzTx/>
              <a:buFont typeface="Wingdings" pitchFamily="2" charset="2"/>
              <a:buNone/>
              <a:tabLst/>
              <a:defRPr/>
            </a:pPr>
            <a:r>
              <a:rPr kumimoji="0" lang="en-US" sz="16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Reason over a provided business process</a:t>
            </a:r>
          </a:p>
        </p:txBody>
      </p:sp>
      <p:sp>
        <p:nvSpPr>
          <p:cNvPr id="56" name="TextBox 55">
            <a:extLst>
              <a:ext uri="{FF2B5EF4-FFF2-40B4-BE49-F238E27FC236}">
                <a16:creationId xmlns:a16="http://schemas.microsoft.com/office/drawing/2014/main" id="{279FBAE4-5591-D8BB-3158-841FCFBBD100}"/>
              </a:ext>
            </a:extLst>
          </p:cNvPr>
          <p:cNvSpPr txBox="1"/>
          <p:nvPr/>
        </p:nvSpPr>
        <p:spPr>
          <a:xfrm>
            <a:off x="7603128" y="3227010"/>
            <a:ext cx="3966019"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3000"/>
              </a:spcAft>
              <a:buClrTx/>
              <a:buSzTx/>
              <a:buFont typeface="Wingdings" pitchFamily="2" charset="2"/>
              <a:buNone/>
              <a:tabLst/>
              <a:defRPr/>
            </a:pPr>
            <a:r>
              <a:rPr kumimoji="0" lang="en-US" sz="16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Retrieve context to complete the process</a:t>
            </a:r>
          </a:p>
        </p:txBody>
      </p:sp>
      <p:sp>
        <p:nvSpPr>
          <p:cNvPr id="57" name="TextBox 56">
            <a:extLst>
              <a:ext uri="{FF2B5EF4-FFF2-40B4-BE49-F238E27FC236}">
                <a16:creationId xmlns:a16="http://schemas.microsoft.com/office/drawing/2014/main" id="{67152DFC-5861-8755-11C1-8EA25221540F}"/>
              </a:ext>
            </a:extLst>
          </p:cNvPr>
          <p:cNvSpPr txBox="1"/>
          <p:nvPr/>
        </p:nvSpPr>
        <p:spPr>
          <a:xfrm>
            <a:off x="7600744" y="4106172"/>
            <a:ext cx="3415229"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3000"/>
              </a:spcAft>
              <a:buClrTx/>
              <a:buSzTx/>
              <a:buFont typeface="Wingdings" pitchFamily="2" charset="2"/>
              <a:buNone/>
              <a:tabLst/>
              <a:defRPr/>
            </a:pPr>
            <a:r>
              <a:rPr kumimoji="0" lang="en-US" sz="16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Perform an action for the end-user</a:t>
            </a:r>
          </a:p>
        </p:txBody>
      </p:sp>
      <p:grpSp>
        <p:nvGrpSpPr>
          <p:cNvPr id="58" name="Group 57">
            <a:extLst>
              <a:ext uri="{FF2B5EF4-FFF2-40B4-BE49-F238E27FC236}">
                <a16:creationId xmlns:a16="http://schemas.microsoft.com/office/drawing/2014/main" id="{6F4F041A-BB33-2ADB-5F7E-BF0D9284B72D}"/>
              </a:ext>
            </a:extLst>
          </p:cNvPr>
          <p:cNvGrpSpPr/>
          <p:nvPr/>
        </p:nvGrpSpPr>
        <p:grpSpPr>
          <a:xfrm>
            <a:off x="7004570" y="2211266"/>
            <a:ext cx="568863" cy="570472"/>
            <a:chOff x="2281495" y="5697830"/>
            <a:chExt cx="568863" cy="570472"/>
          </a:xfrm>
        </p:grpSpPr>
        <p:sp>
          <p:nvSpPr>
            <p:cNvPr id="59" name="Rounded Rectangle 62">
              <a:extLst>
                <a:ext uri="{FF2B5EF4-FFF2-40B4-BE49-F238E27FC236}">
                  <a16:creationId xmlns:a16="http://schemas.microsoft.com/office/drawing/2014/main" id="{7E581E94-2BB6-B233-AE68-C9D623DAD9CC}"/>
                </a:ext>
              </a:extLst>
            </p:cNvPr>
            <p:cNvSpPr/>
            <p:nvPr/>
          </p:nvSpPr>
          <p:spPr bwMode="auto">
            <a:xfrm>
              <a:off x="2281495" y="5697830"/>
              <a:ext cx="568863" cy="570472"/>
            </a:xfrm>
            <a:prstGeom prst="roundRect">
              <a:avLst>
                <a:gd name="adj" fmla="val 50000"/>
              </a:avLst>
            </a:prstGeom>
            <a:gradFill flip="none" rotWithShape="1">
              <a:gsLst>
                <a:gs pos="100000">
                  <a:schemeClr val="accent5"/>
                </a:gs>
                <a:gs pos="0">
                  <a:schemeClr val="accent6"/>
                </a:gs>
              </a:gsLst>
              <a:path path="circle">
                <a:fillToRect l="100000" t="100000"/>
              </a:path>
              <a:tileRect r="-100000" b="-100000"/>
            </a:gra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Sans Text" pitchFamily="2" charset="0"/>
                <a:ea typeface="+mn-ea"/>
                <a:cs typeface="Segoe Sans Text" pitchFamily="2" charset="0"/>
              </a:endParaRPr>
            </a:p>
          </p:txBody>
        </p:sp>
        <p:pic>
          <p:nvPicPr>
            <p:cNvPr id="60" name="Graphic 59">
              <a:extLst>
                <a:ext uri="{FF2B5EF4-FFF2-40B4-BE49-F238E27FC236}">
                  <a16:creationId xmlns:a16="http://schemas.microsoft.com/office/drawing/2014/main" id="{41569155-9208-FFDA-A87B-55F1DAAACB4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85170" y="5802310"/>
              <a:ext cx="361512" cy="361512"/>
            </a:xfrm>
            <a:prstGeom prst="rect">
              <a:avLst/>
            </a:prstGeom>
          </p:spPr>
        </p:pic>
      </p:grpSp>
    </p:spTree>
    <p:extLst>
      <p:ext uri="{BB962C8B-B14F-4D97-AF65-F5344CB8AC3E}">
        <p14:creationId xmlns:p14="http://schemas.microsoft.com/office/powerpoint/2010/main" val="191654316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9BD6BC25-2B22-4D6C-FAA9-E2DF06693978}"/>
            </a:ext>
          </a:extLst>
        </p:cNvPr>
        <p:cNvGrpSpPr/>
        <p:nvPr/>
      </p:nvGrpSpPr>
      <p:grpSpPr>
        <a:xfrm>
          <a:off x="0" y="0"/>
          <a:ext cx="0" cy="0"/>
          <a:chOff x="0" y="0"/>
          <a:chExt cx="0" cy="0"/>
        </a:xfrm>
      </p:grpSpPr>
      <p:sp>
        <p:nvSpPr>
          <p:cNvPr id="67" name="Rounded Rectangle 34">
            <a:extLst>
              <a:ext uri="{FF2B5EF4-FFF2-40B4-BE49-F238E27FC236}">
                <a16:creationId xmlns:a16="http://schemas.microsoft.com/office/drawing/2014/main" id="{997088E9-BCA3-3A60-213E-45CD121BE5C4}"/>
              </a:ext>
              <a:ext uri="{C183D7F6-B498-43B3-948B-1728B52AA6E4}">
                <adec:decorative xmlns:adec="http://schemas.microsoft.com/office/drawing/2017/decorative" val="1"/>
              </a:ext>
            </a:extLst>
          </p:cNvPr>
          <p:cNvSpPr/>
          <p:nvPr/>
        </p:nvSpPr>
        <p:spPr bwMode="auto">
          <a:xfrm>
            <a:off x="581025" y="914400"/>
            <a:ext cx="11029950" cy="5098834"/>
          </a:xfrm>
          <a:prstGeom prst="roundRect">
            <a:avLst>
              <a:gd name="adj" fmla="val 6454"/>
            </a:avLst>
          </a:prstGeom>
          <a:solidFill>
            <a:srgbClr val="454142">
              <a:alpha val="70000"/>
            </a:srgbClr>
          </a:solidFill>
          <a:ln w="19050">
            <a:gradFill flip="none" rotWithShape="1">
              <a:gsLst>
                <a:gs pos="0">
                  <a:schemeClr val="accent5"/>
                </a:gs>
                <a:gs pos="100000">
                  <a:schemeClr val="accent6"/>
                </a:gs>
              </a:gsLst>
              <a:lin ang="2700000" scaled="1"/>
              <a:tileRect/>
            </a:grad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a:ln>
                <a:noFill/>
              </a:ln>
              <a:solidFill>
                <a:srgbClr val="225B61"/>
              </a:solidFill>
              <a:effectLst/>
              <a:uLnTx/>
              <a:uFillTx/>
              <a:latin typeface="Segoe Sans Text Semibold" pitchFamily="2" charset="0"/>
              <a:ea typeface="+mn-ea"/>
              <a:cs typeface="Segoe Sans Text Semibold" pitchFamily="2" charset="0"/>
            </a:endParaRPr>
          </a:p>
        </p:txBody>
      </p:sp>
      <p:sp>
        <p:nvSpPr>
          <p:cNvPr id="2" name="Title 1">
            <a:extLst>
              <a:ext uri="{FF2B5EF4-FFF2-40B4-BE49-F238E27FC236}">
                <a16:creationId xmlns:a16="http://schemas.microsoft.com/office/drawing/2014/main" id="{5B8AB814-83E5-A084-5C15-CFB26CFD53A0}"/>
              </a:ext>
            </a:extLst>
          </p:cNvPr>
          <p:cNvSpPr txBox="1">
            <a:spLocks/>
          </p:cNvSpPr>
          <p:nvPr/>
        </p:nvSpPr>
        <p:spPr>
          <a:xfrm>
            <a:off x="2317530" y="1682379"/>
            <a:ext cx="7856984" cy="929749"/>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3200">
                <a:solidFill>
                  <a:schemeClr val="bg1"/>
                </a:solidFill>
              </a:rPr>
              <a:t>Organizations face challenges automating business processes because they… </a:t>
            </a:r>
            <a:endParaRPr kumimoji="0" lang="en-US" sz="3200" b="0" i="0" u="none" strike="noStrike" kern="1200" cap="none" spc="0" normalizeH="0" baseline="0" noProof="0">
              <a:ln>
                <a:noFill/>
              </a:ln>
              <a:solidFill>
                <a:schemeClr val="bg1"/>
              </a:solidFill>
              <a:effectLst/>
              <a:uLnTx/>
              <a:uFillTx/>
              <a:latin typeface="Segoe UI Semibold"/>
              <a:ea typeface="+mn-ea"/>
              <a:cs typeface="Segoe Sans Text" pitchFamily="2" charset="0"/>
            </a:endParaRPr>
          </a:p>
        </p:txBody>
      </p:sp>
      <p:sp>
        <p:nvSpPr>
          <p:cNvPr id="80" name="Rectangle: Rounded Corners 255">
            <a:extLst>
              <a:ext uri="{FF2B5EF4-FFF2-40B4-BE49-F238E27FC236}">
                <a16:creationId xmlns:a16="http://schemas.microsoft.com/office/drawing/2014/main" id="{F6A09FF5-98A7-3EC5-B9C8-6FFCAA19B551}"/>
              </a:ext>
              <a:ext uri="{C183D7F6-B498-43B3-948B-1728B52AA6E4}">
                <adec:decorative xmlns:adec="http://schemas.microsoft.com/office/drawing/2017/decorative" val="1"/>
              </a:ext>
            </a:extLst>
          </p:cNvPr>
          <p:cNvSpPr/>
          <p:nvPr/>
        </p:nvSpPr>
        <p:spPr>
          <a:xfrm>
            <a:off x="1048177" y="3156732"/>
            <a:ext cx="3287719" cy="2498064"/>
          </a:xfrm>
          <a:prstGeom prst="roundRect">
            <a:avLst>
              <a:gd name="adj" fmla="val 8118"/>
            </a:avLst>
          </a:prstGeom>
          <a:solidFill>
            <a:srgbClr val="000000"/>
          </a:solidFill>
          <a:ln w="10795" cap="flat" cmpd="sng" algn="ctr">
            <a:noFill/>
            <a:prstDash val="solid"/>
          </a:ln>
          <a:effectLst>
            <a:outerShdw blurRad="50800" dist="38100" dir="2700000" algn="tl" rotWithShape="0">
              <a:prstClr val="black">
                <a:alpha val="20000"/>
              </a:prstClr>
            </a:outerShdw>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82" name="Text Placeholder 45216">
            <a:extLst>
              <a:ext uri="{FF2B5EF4-FFF2-40B4-BE49-F238E27FC236}">
                <a16:creationId xmlns:a16="http://schemas.microsoft.com/office/drawing/2014/main" id="{6B33C5B3-510D-7417-88A3-7966FB810FE4}"/>
              </a:ext>
            </a:extLst>
          </p:cNvPr>
          <p:cNvSpPr txBox="1">
            <a:spLocks/>
          </p:cNvSpPr>
          <p:nvPr/>
        </p:nvSpPr>
        <p:spPr>
          <a:xfrm>
            <a:off x="1369688" y="3650432"/>
            <a:ext cx="2670198" cy="1510663"/>
          </a:xfrm>
          <a:prstGeom prst="rect">
            <a:avLst/>
          </a:prstGeom>
        </p:spPr>
        <p:txBody>
          <a:bodyPr anchor="ct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563">
              <a:defRPr/>
            </a:pPr>
            <a:r>
              <a:rPr lang="en-US" sz="2000" b="1">
                <a:solidFill>
                  <a:schemeClr val="bg1"/>
                </a:solidFill>
                <a:latin typeface="Segoe Sans Text Semibold"/>
                <a:cs typeface="Segoe Sans Text Semibold" pitchFamily="2" charset="0"/>
              </a:rPr>
              <a:t>A</a:t>
            </a:r>
            <a:r>
              <a:rPr kumimoji="0" lang="en-US" sz="2000" b="1" i="0" u="none" strike="noStrike" kern="1200" cap="none" spc="0" normalizeH="0" baseline="0" noProof="0">
                <a:ln>
                  <a:noFill/>
                </a:ln>
                <a:solidFill>
                  <a:schemeClr val="bg1"/>
                </a:solidFill>
                <a:effectLst/>
                <a:uLnTx/>
                <a:uFillTx/>
                <a:latin typeface="Segoe Sans Text Semibold"/>
                <a:ea typeface="+mn-ea"/>
                <a:cs typeface="Segoe Sans Text Semibold" pitchFamily="2" charset="0"/>
              </a:rPr>
              <a:t>re poorly defined</a:t>
            </a:r>
          </a:p>
        </p:txBody>
      </p:sp>
      <p:sp>
        <p:nvSpPr>
          <p:cNvPr id="83" name="Grey oval containing warning">
            <a:extLst>
              <a:ext uri="{FF2B5EF4-FFF2-40B4-BE49-F238E27FC236}">
                <a16:creationId xmlns:a16="http://schemas.microsoft.com/office/drawing/2014/main" id="{F669648D-2D1E-709E-F9D7-7ABF5B062673}"/>
              </a:ext>
              <a:ext uri="{C183D7F6-B498-43B3-948B-1728B52AA6E4}">
                <adec:decorative xmlns:adec="http://schemas.microsoft.com/office/drawing/2017/decorative" val="1"/>
              </a:ext>
            </a:extLst>
          </p:cNvPr>
          <p:cNvSpPr/>
          <p:nvPr/>
        </p:nvSpPr>
        <p:spPr>
          <a:xfrm>
            <a:off x="1865808" y="5633484"/>
            <a:ext cx="1652457" cy="64596"/>
          </a:xfrm>
          <a:prstGeom prst="roundRect">
            <a:avLst>
              <a:gd name="adj" fmla="val 50000"/>
            </a:avLst>
          </a:prstGeom>
          <a:gradFill flip="none" rotWithShape="1">
            <a:gsLst>
              <a:gs pos="100000">
                <a:srgbClr val="F33776"/>
              </a:gs>
              <a:gs pos="0">
                <a:srgbClr val="B641B3"/>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lumMod val="75000"/>
                  <a:lumOff val="25000"/>
                </a:srgbClr>
              </a:solidFill>
              <a:effectLst/>
              <a:uLnTx/>
              <a:uFillTx/>
              <a:latin typeface="Segoe Sans Text"/>
              <a:ea typeface="+mn-ea"/>
              <a:cs typeface="+mn-cs"/>
              <a:sym typeface="Segoe UI Semilight"/>
            </a:endParaRPr>
          </a:p>
        </p:txBody>
      </p:sp>
      <p:sp>
        <p:nvSpPr>
          <p:cNvPr id="84" name="Rectangle: Rounded Corners 255">
            <a:extLst>
              <a:ext uri="{FF2B5EF4-FFF2-40B4-BE49-F238E27FC236}">
                <a16:creationId xmlns:a16="http://schemas.microsoft.com/office/drawing/2014/main" id="{76D6E497-6C9C-93FE-4E10-9D85D049907D}"/>
              </a:ext>
              <a:ext uri="{C183D7F6-B498-43B3-948B-1728B52AA6E4}">
                <adec:decorative xmlns:adec="http://schemas.microsoft.com/office/drawing/2017/decorative" val="1"/>
              </a:ext>
            </a:extLst>
          </p:cNvPr>
          <p:cNvSpPr/>
          <p:nvPr/>
        </p:nvSpPr>
        <p:spPr>
          <a:xfrm>
            <a:off x="4419028" y="3156732"/>
            <a:ext cx="3287719" cy="2498064"/>
          </a:xfrm>
          <a:prstGeom prst="roundRect">
            <a:avLst>
              <a:gd name="adj" fmla="val 8118"/>
            </a:avLst>
          </a:prstGeom>
          <a:solidFill>
            <a:srgbClr val="000000"/>
          </a:solidFill>
          <a:ln w="10795" cap="flat" cmpd="sng" algn="ctr">
            <a:noFill/>
            <a:prstDash val="solid"/>
          </a:ln>
          <a:effectLst>
            <a:outerShdw blurRad="50800" dist="38100" dir="2700000" algn="tl" rotWithShape="0">
              <a:prstClr val="black">
                <a:alpha val="20000"/>
              </a:prstClr>
            </a:outerShdw>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86" name="Grey oval containing warning">
            <a:extLst>
              <a:ext uri="{FF2B5EF4-FFF2-40B4-BE49-F238E27FC236}">
                <a16:creationId xmlns:a16="http://schemas.microsoft.com/office/drawing/2014/main" id="{6AB99E20-7617-8670-4005-EA1DAA8BF15E}"/>
              </a:ext>
              <a:ext uri="{C183D7F6-B498-43B3-948B-1728B52AA6E4}">
                <adec:decorative xmlns:adec="http://schemas.microsoft.com/office/drawing/2017/decorative" val="1"/>
              </a:ext>
            </a:extLst>
          </p:cNvPr>
          <p:cNvSpPr/>
          <p:nvPr/>
        </p:nvSpPr>
        <p:spPr>
          <a:xfrm>
            <a:off x="5236660" y="5633484"/>
            <a:ext cx="1652457" cy="64596"/>
          </a:xfrm>
          <a:prstGeom prst="roundRect">
            <a:avLst>
              <a:gd name="adj" fmla="val 50000"/>
            </a:avLst>
          </a:prstGeom>
          <a:gradFill flip="none" rotWithShape="1">
            <a:gsLst>
              <a:gs pos="100000">
                <a:srgbClr val="F33776"/>
              </a:gs>
              <a:gs pos="0">
                <a:srgbClr val="B641B3"/>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lumMod val="75000"/>
                  <a:lumOff val="25000"/>
                </a:srgbClr>
              </a:solidFill>
              <a:effectLst/>
              <a:uLnTx/>
              <a:uFillTx/>
              <a:latin typeface="Segoe Sans Text"/>
              <a:ea typeface="+mn-ea"/>
              <a:cs typeface="+mn-cs"/>
              <a:sym typeface="Segoe UI Semilight"/>
            </a:endParaRPr>
          </a:p>
        </p:txBody>
      </p:sp>
      <p:sp>
        <p:nvSpPr>
          <p:cNvPr id="87" name="Rectangle: Rounded Corners 255">
            <a:extLst>
              <a:ext uri="{FF2B5EF4-FFF2-40B4-BE49-F238E27FC236}">
                <a16:creationId xmlns:a16="http://schemas.microsoft.com/office/drawing/2014/main" id="{C708EA90-B75F-BFE0-39F7-92DE57D3A14E}"/>
              </a:ext>
              <a:ext uri="{C183D7F6-B498-43B3-948B-1728B52AA6E4}">
                <adec:decorative xmlns:adec="http://schemas.microsoft.com/office/drawing/2017/decorative" val="1"/>
              </a:ext>
            </a:extLst>
          </p:cNvPr>
          <p:cNvSpPr/>
          <p:nvPr/>
        </p:nvSpPr>
        <p:spPr>
          <a:xfrm>
            <a:off x="7803757" y="3156734"/>
            <a:ext cx="3287719" cy="2498064"/>
          </a:xfrm>
          <a:prstGeom prst="roundRect">
            <a:avLst>
              <a:gd name="adj" fmla="val 8118"/>
            </a:avLst>
          </a:prstGeom>
          <a:solidFill>
            <a:srgbClr val="000000"/>
          </a:solidFill>
          <a:ln w="10795" cap="flat" cmpd="sng" algn="ctr">
            <a:noFill/>
            <a:prstDash val="solid"/>
          </a:ln>
          <a:effectLst>
            <a:outerShdw blurRad="50800" dist="38100" dir="2700000" algn="tl" rotWithShape="0">
              <a:prstClr val="black">
                <a:alpha val="20000"/>
              </a:prstClr>
            </a:outerShdw>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89" name="Grey oval containing warning">
            <a:extLst>
              <a:ext uri="{FF2B5EF4-FFF2-40B4-BE49-F238E27FC236}">
                <a16:creationId xmlns:a16="http://schemas.microsoft.com/office/drawing/2014/main" id="{9EF1F074-C4A7-26C5-EE0F-4DA2491C4744}"/>
              </a:ext>
              <a:ext uri="{C183D7F6-B498-43B3-948B-1728B52AA6E4}">
                <adec:decorative xmlns:adec="http://schemas.microsoft.com/office/drawing/2017/decorative" val="1"/>
              </a:ext>
            </a:extLst>
          </p:cNvPr>
          <p:cNvSpPr/>
          <p:nvPr/>
        </p:nvSpPr>
        <p:spPr>
          <a:xfrm>
            <a:off x="8621388" y="5633485"/>
            <a:ext cx="1652457" cy="64596"/>
          </a:xfrm>
          <a:prstGeom prst="roundRect">
            <a:avLst>
              <a:gd name="adj" fmla="val 50000"/>
            </a:avLst>
          </a:prstGeom>
          <a:gradFill flip="none" rotWithShape="1">
            <a:gsLst>
              <a:gs pos="100000">
                <a:srgbClr val="F33776"/>
              </a:gs>
              <a:gs pos="0">
                <a:srgbClr val="B641B3"/>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lumMod val="75000"/>
                  <a:lumOff val="25000"/>
                </a:srgbClr>
              </a:solidFill>
              <a:effectLst/>
              <a:uLnTx/>
              <a:uFillTx/>
              <a:latin typeface="Segoe Sans Text"/>
              <a:ea typeface="+mn-ea"/>
              <a:cs typeface="+mn-cs"/>
              <a:sym typeface="Segoe UI Semilight"/>
            </a:endParaRPr>
          </a:p>
        </p:txBody>
      </p:sp>
      <p:sp>
        <p:nvSpPr>
          <p:cNvPr id="3" name="Text Placeholder 45216">
            <a:extLst>
              <a:ext uri="{FF2B5EF4-FFF2-40B4-BE49-F238E27FC236}">
                <a16:creationId xmlns:a16="http://schemas.microsoft.com/office/drawing/2014/main" id="{96E7E447-5229-24D6-6D88-5EA1F21B81FE}"/>
              </a:ext>
            </a:extLst>
          </p:cNvPr>
          <p:cNvSpPr txBox="1">
            <a:spLocks/>
          </p:cNvSpPr>
          <p:nvPr/>
        </p:nvSpPr>
        <p:spPr>
          <a:xfrm>
            <a:off x="4715446" y="3639778"/>
            <a:ext cx="2670198" cy="1510663"/>
          </a:xfrm>
          <a:prstGeom prst="rect">
            <a:avLst/>
          </a:prstGeom>
        </p:spPr>
        <p:txBody>
          <a:bodyPr anchor="ct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chemeClr val="bg1"/>
                </a:solidFill>
                <a:effectLst/>
                <a:uLnTx/>
                <a:uFillTx/>
                <a:latin typeface="Segoe Sans Text Semibold"/>
                <a:ea typeface="+mn-ea"/>
                <a:cs typeface="Segoe Sans Text Semibold" pitchFamily="2" charset="0"/>
              </a:rPr>
              <a:t>Require manual interventions</a:t>
            </a:r>
          </a:p>
        </p:txBody>
      </p:sp>
      <p:sp>
        <p:nvSpPr>
          <p:cNvPr id="4" name="Text Placeholder 45216">
            <a:extLst>
              <a:ext uri="{FF2B5EF4-FFF2-40B4-BE49-F238E27FC236}">
                <a16:creationId xmlns:a16="http://schemas.microsoft.com/office/drawing/2014/main" id="{BC2055F2-E716-39C5-933F-26150145189E}"/>
              </a:ext>
            </a:extLst>
          </p:cNvPr>
          <p:cNvSpPr txBox="1">
            <a:spLocks/>
          </p:cNvSpPr>
          <p:nvPr/>
        </p:nvSpPr>
        <p:spPr>
          <a:xfrm>
            <a:off x="7961902" y="3639778"/>
            <a:ext cx="3013573" cy="1510663"/>
          </a:xfrm>
          <a:prstGeom prst="rect">
            <a:avLst/>
          </a:prstGeom>
        </p:spPr>
        <p:txBody>
          <a:bodyPr anchor="ct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lang="en-US" sz="2000" b="1">
                <a:solidFill>
                  <a:schemeClr val="bg1"/>
                </a:solidFill>
                <a:latin typeface="Segoe Sans Text Semibold"/>
                <a:cs typeface="Segoe Sans Text Semibold" pitchFamily="2" charset="0"/>
              </a:rPr>
              <a:t>And rely on</a:t>
            </a:r>
            <a:br>
              <a:rPr lang="en-US" sz="2000" b="1">
                <a:solidFill>
                  <a:schemeClr val="bg1"/>
                </a:solidFill>
                <a:latin typeface="Segoe Sans Text Semibold"/>
                <a:cs typeface="Segoe Sans Text Semibold" pitchFamily="2" charset="0"/>
              </a:rPr>
            </a:br>
            <a:r>
              <a:rPr lang="en-US" sz="2000" b="1">
                <a:solidFill>
                  <a:schemeClr val="bg1"/>
                </a:solidFill>
                <a:latin typeface="Segoe Sans Text Semibold"/>
                <a:cs typeface="Segoe Sans Text Semibold" pitchFamily="2" charset="0"/>
              </a:rPr>
              <a:t>unstructured data</a:t>
            </a:r>
            <a:endParaRPr kumimoji="0" lang="en-US" sz="2000" b="1" i="0" u="none" strike="noStrike" kern="1200" cap="none" spc="0" normalizeH="0" baseline="0" noProof="0">
              <a:ln>
                <a:noFill/>
              </a:ln>
              <a:solidFill>
                <a:schemeClr val="bg1"/>
              </a:solidFill>
              <a:effectLst/>
              <a:uLnTx/>
              <a:uFillTx/>
              <a:latin typeface="Segoe Sans Text Semibold"/>
              <a:ea typeface="+mn-ea"/>
              <a:cs typeface="Segoe Sans Text Semibold" pitchFamily="2" charset="0"/>
            </a:endParaRPr>
          </a:p>
        </p:txBody>
      </p:sp>
    </p:spTree>
    <p:extLst>
      <p:ext uri="{BB962C8B-B14F-4D97-AF65-F5344CB8AC3E}">
        <p14:creationId xmlns:p14="http://schemas.microsoft.com/office/powerpoint/2010/main" val="160885171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CD33BAB8-AAAB-E19D-6B22-11F1EBFF1489}"/>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718AD5F-183A-47C1-765B-618695DFFECA}"/>
              </a:ext>
            </a:extLst>
          </p:cNvPr>
          <p:cNvSpPr/>
          <p:nvPr/>
        </p:nvSpPr>
        <p:spPr bwMode="auto">
          <a:xfrm>
            <a:off x="585215" y="3110343"/>
            <a:ext cx="3522423" cy="2706269"/>
          </a:xfrm>
          <a:prstGeom prst="roundRect">
            <a:avLst>
              <a:gd name="adj" fmla="val 5377"/>
            </a:avLst>
          </a:prstGeom>
          <a:solidFill>
            <a:srgbClr val="454142"/>
          </a:solidFill>
          <a:ln w="19050">
            <a:gradFill flip="none" rotWithShape="1">
              <a:gsLst>
                <a:gs pos="0">
                  <a:schemeClr val="accent5"/>
                </a:gs>
                <a:gs pos="100000">
                  <a:schemeClr val="accent6"/>
                </a:gs>
              </a:gsLst>
              <a:lin ang="2700000" scaled="1"/>
              <a:tileRect/>
            </a:grad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err="1">
              <a:ln>
                <a:noFill/>
              </a:ln>
              <a:solidFill>
                <a:srgbClr val="225B61"/>
              </a:solidFill>
              <a:effectLst/>
              <a:uLnTx/>
              <a:uFillTx/>
              <a:latin typeface="Segoe Sans Text Semibold" pitchFamily="2" charset="0"/>
              <a:ea typeface="+mn-ea"/>
              <a:cs typeface="Segoe Sans Text Semibold" pitchFamily="2" charset="0"/>
            </a:endParaRPr>
          </a:p>
        </p:txBody>
      </p:sp>
      <p:sp>
        <p:nvSpPr>
          <p:cNvPr id="3" name="Rectangle: Rounded Corners 2">
            <a:extLst>
              <a:ext uri="{FF2B5EF4-FFF2-40B4-BE49-F238E27FC236}">
                <a16:creationId xmlns:a16="http://schemas.microsoft.com/office/drawing/2014/main" id="{512A7A24-3323-7AFB-377D-0F308FA27982}"/>
              </a:ext>
            </a:extLst>
          </p:cNvPr>
          <p:cNvSpPr/>
          <p:nvPr/>
        </p:nvSpPr>
        <p:spPr bwMode="auto">
          <a:xfrm>
            <a:off x="4402921" y="2693758"/>
            <a:ext cx="3522423" cy="3111719"/>
          </a:xfrm>
          <a:prstGeom prst="roundRect">
            <a:avLst>
              <a:gd name="adj" fmla="val 5377"/>
            </a:avLst>
          </a:prstGeom>
          <a:solidFill>
            <a:srgbClr val="454142"/>
          </a:solidFill>
          <a:ln w="19050">
            <a:gradFill flip="none" rotWithShape="1">
              <a:gsLst>
                <a:gs pos="0">
                  <a:schemeClr val="accent5"/>
                </a:gs>
                <a:gs pos="100000">
                  <a:schemeClr val="accent6"/>
                </a:gs>
              </a:gsLst>
              <a:lin ang="2700000" scaled="1"/>
              <a:tileRect/>
            </a:grad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err="1">
              <a:ln>
                <a:noFill/>
              </a:ln>
              <a:solidFill>
                <a:srgbClr val="225B61"/>
              </a:solidFill>
              <a:effectLst/>
              <a:uLnTx/>
              <a:uFillTx/>
              <a:latin typeface="Segoe Sans Text Semibold" pitchFamily="2" charset="0"/>
              <a:ea typeface="+mn-ea"/>
              <a:cs typeface="Segoe Sans Text Semibold" pitchFamily="2" charset="0"/>
            </a:endParaRPr>
          </a:p>
        </p:txBody>
      </p:sp>
      <p:sp>
        <p:nvSpPr>
          <p:cNvPr id="4" name="Rectangle: Rounded Corners 3">
            <a:extLst>
              <a:ext uri="{FF2B5EF4-FFF2-40B4-BE49-F238E27FC236}">
                <a16:creationId xmlns:a16="http://schemas.microsoft.com/office/drawing/2014/main" id="{5838ADEB-8873-F06D-530E-E4EDF7549316}"/>
              </a:ext>
            </a:extLst>
          </p:cNvPr>
          <p:cNvSpPr/>
          <p:nvPr/>
        </p:nvSpPr>
        <p:spPr bwMode="auto">
          <a:xfrm>
            <a:off x="8251005" y="1793172"/>
            <a:ext cx="3522423" cy="4025198"/>
          </a:xfrm>
          <a:prstGeom prst="roundRect">
            <a:avLst>
              <a:gd name="adj" fmla="val 4302"/>
            </a:avLst>
          </a:prstGeom>
          <a:solidFill>
            <a:srgbClr val="454142"/>
          </a:solidFill>
          <a:ln w="19050">
            <a:gradFill flip="none" rotWithShape="1">
              <a:gsLst>
                <a:gs pos="0">
                  <a:schemeClr val="accent6"/>
                </a:gs>
                <a:gs pos="100000">
                  <a:schemeClr val="tx2"/>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mn-ea"/>
              <a:cs typeface="Segoe Sans Text" pitchFamily="2" charset="0"/>
            </a:endParaRPr>
          </a:p>
        </p:txBody>
      </p:sp>
      <p:sp>
        <p:nvSpPr>
          <p:cNvPr id="8" name="Title 1">
            <a:extLst>
              <a:ext uri="{FF2B5EF4-FFF2-40B4-BE49-F238E27FC236}">
                <a16:creationId xmlns:a16="http://schemas.microsoft.com/office/drawing/2014/main" id="{61130E1B-CC6D-9F3B-4D7B-395B345BB12C}"/>
              </a:ext>
            </a:extLst>
          </p:cNvPr>
          <p:cNvSpPr>
            <a:spLocks noGrp="1"/>
          </p:cNvSpPr>
          <p:nvPr>
            <p:ph type="title"/>
          </p:nvPr>
        </p:nvSpPr>
        <p:spPr>
          <a:xfrm>
            <a:off x="586740" y="485322"/>
            <a:ext cx="11018520" cy="997196"/>
          </a:xfrm>
        </p:spPr>
        <p:txBody>
          <a:bodyPr/>
          <a:lstStyle/>
          <a:p>
            <a:pPr>
              <a:lnSpc>
                <a:spcPct val="90000"/>
              </a:lnSpc>
            </a:pPr>
            <a:r>
              <a:rPr lang="en-US">
                <a:solidFill>
                  <a:schemeClr val="bg1"/>
                </a:solidFill>
              </a:rPr>
              <a:t>With AI agents, you can make your</a:t>
            </a:r>
            <a:br>
              <a:rPr lang="en-US">
                <a:solidFill>
                  <a:schemeClr val="bg1"/>
                </a:solidFill>
              </a:rPr>
            </a:br>
            <a:r>
              <a:rPr lang="en-US">
                <a:solidFill>
                  <a:schemeClr val="bg1"/>
                </a:solidFill>
              </a:rPr>
              <a:t>processes faster than ever</a:t>
            </a:r>
          </a:p>
        </p:txBody>
      </p:sp>
      <p:sp>
        <p:nvSpPr>
          <p:cNvPr id="26" name="Arrow: Right 25">
            <a:extLst>
              <a:ext uri="{FF2B5EF4-FFF2-40B4-BE49-F238E27FC236}">
                <a16:creationId xmlns:a16="http://schemas.microsoft.com/office/drawing/2014/main" id="{749FA550-26D0-AACE-A1A8-7A53790F07C6}"/>
              </a:ext>
            </a:extLst>
          </p:cNvPr>
          <p:cNvSpPr/>
          <p:nvPr/>
        </p:nvSpPr>
        <p:spPr bwMode="auto">
          <a:xfrm>
            <a:off x="585217" y="6209732"/>
            <a:ext cx="11264913" cy="543616"/>
          </a:xfrm>
          <a:prstGeom prst="rightArrow">
            <a:avLst/>
          </a:prstGeom>
          <a:gradFill>
            <a:gsLst>
              <a:gs pos="100000">
                <a:schemeClr val="accent5"/>
              </a:gs>
              <a:gs pos="0">
                <a:schemeClr val="accent6"/>
              </a:gs>
            </a:gsLst>
            <a:path path="circle">
              <a:fillToRect l="100000" t="100000"/>
            </a:path>
          </a:gradFill>
          <a:ln w="19050"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w="3175">
                  <a:noFill/>
                </a:ln>
                <a:solidFill>
                  <a:srgbClr val="FFFFFF"/>
                </a:solidFill>
                <a:effectLst/>
                <a:uLnTx/>
                <a:uFillTx/>
                <a:latin typeface="Segoe Sans Text Semibold"/>
                <a:ea typeface="+mn-ea"/>
                <a:cs typeface="Segoe Sans Text" pitchFamily="2" charset="0"/>
              </a:rPr>
              <a:t>VALUE</a:t>
            </a:r>
          </a:p>
        </p:txBody>
      </p:sp>
      <p:sp>
        <p:nvSpPr>
          <p:cNvPr id="38" name="Text Placeholder 3">
            <a:extLst>
              <a:ext uri="{FF2B5EF4-FFF2-40B4-BE49-F238E27FC236}">
                <a16:creationId xmlns:a16="http://schemas.microsoft.com/office/drawing/2014/main" id="{AB2DD708-A900-EC4E-ED2A-E8D97E7F96F0}"/>
              </a:ext>
            </a:extLst>
          </p:cNvPr>
          <p:cNvSpPr>
            <a:spLocks noGrp="1"/>
          </p:cNvSpPr>
          <p:nvPr/>
        </p:nvSpPr>
        <p:spPr>
          <a:xfrm>
            <a:off x="542291" y="2365241"/>
            <a:ext cx="2898026" cy="65864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32742" rtl="0" eaLnBrk="1" fontAlgn="auto" latinLnBrk="0" hangingPunct="1">
              <a:lnSpc>
                <a:spcPct val="100000"/>
              </a:lnSpc>
              <a:spcBef>
                <a:spcPct val="20000"/>
              </a:spcBef>
              <a:buClrTx/>
              <a:buSzPct val="90000"/>
              <a:buFont typeface="Arial" panose="020B0604020202020204" pitchFamily="34" charset="0"/>
              <a:buNone/>
              <a:tabLst/>
              <a:defRPr/>
            </a:pPr>
            <a:r>
              <a:rPr kumimoji="0" lang="en-US" sz="14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Yesterday</a:t>
            </a:r>
            <a:r>
              <a:rPr kumimoji="0" lang="en-US" sz="1400" u="none" strike="noStrike" kern="1200" cap="none" spc="0" normalizeH="0" baseline="0" noProof="0">
                <a:ln>
                  <a:noFill/>
                </a:ln>
                <a:solidFill>
                  <a:schemeClr val="bg1"/>
                </a:solidFill>
                <a:effectLst/>
                <a:uLnTx/>
                <a:uFillTx/>
                <a:latin typeface="Segoe UI Semilight" panose="020B0402040204020203" pitchFamily="34" charset="0"/>
                <a:cs typeface="Segoe UI Semilight" panose="020B0402040204020203" pitchFamily="34" charset="0"/>
              </a:rPr>
              <a:t> – manual</a:t>
            </a:r>
          </a:p>
          <a:p>
            <a:pPr marL="0" marR="0" lvl="0" indent="0"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2400" b="0" i="0" u="none" strike="noStrike" kern="1200" cap="none" spc="0" normalizeH="0" baseline="0" noProof="0">
                <a:ln>
                  <a:noFill/>
                </a:ln>
                <a:solidFill>
                  <a:schemeClr val="bg1"/>
                </a:solidFill>
                <a:effectLst/>
                <a:uLnTx/>
                <a:uFillTx/>
                <a:latin typeface="Segoe UI"/>
                <a:ea typeface="+mn-ea"/>
                <a:cs typeface="Segoe UI" panose="020B0502040204020203" pitchFamily="34" charset="0"/>
              </a:rPr>
              <a:t>Forms over data</a:t>
            </a:r>
          </a:p>
        </p:txBody>
      </p:sp>
      <p:cxnSp>
        <p:nvCxnSpPr>
          <p:cNvPr id="40" name="Straight Arrow Connector 39">
            <a:extLst>
              <a:ext uri="{FF2B5EF4-FFF2-40B4-BE49-F238E27FC236}">
                <a16:creationId xmlns:a16="http://schemas.microsoft.com/office/drawing/2014/main" id="{B79416F3-8870-7CE1-D905-09B88C707EFC}"/>
              </a:ext>
            </a:extLst>
          </p:cNvPr>
          <p:cNvCxnSpPr>
            <a:cxnSpLocks/>
            <a:stCxn id="17" idx="2"/>
            <a:endCxn id="14" idx="0"/>
          </p:cNvCxnSpPr>
          <p:nvPr/>
        </p:nvCxnSpPr>
        <p:spPr>
          <a:xfrm>
            <a:off x="1946754" y="3655813"/>
            <a:ext cx="0" cy="2237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8">
            <a:extLst>
              <a:ext uri="{FF2B5EF4-FFF2-40B4-BE49-F238E27FC236}">
                <a16:creationId xmlns:a16="http://schemas.microsoft.com/office/drawing/2014/main" id="{1429D04D-945B-156F-FBD6-4459E512BCAD}"/>
              </a:ext>
            </a:extLst>
          </p:cNvPr>
          <p:cNvSpPr/>
          <p:nvPr/>
        </p:nvSpPr>
        <p:spPr bwMode="auto">
          <a:xfrm>
            <a:off x="2994971" y="3572281"/>
            <a:ext cx="822982" cy="568704"/>
          </a:xfrm>
          <a:prstGeom prst="roundRect">
            <a:avLst>
              <a:gd name="adj" fmla="val 5377"/>
            </a:avLst>
          </a:prstGeom>
          <a:solidFill>
            <a:schemeClr val="tx1"/>
          </a:solidFill>
          <a:ln w="19050"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1400">
                <a:ln w="3175">
                  <a:noFill/>
                </a:ln>
                <a:solidFill>
                  <a:srgbClr val="FFFFFF"/>
                </a:solidFill>
                <a:latin typeface="Segoe Sans Text Semibold"/>
                <a:cs typeface="Segoe Sans Text" pitchFamily="2" charset="0"/>
              </a:rPr>
              <a:t>Other apps</a:t>
            </a:r>
            <a:endParaRPr kumimoji="0" lang="en-US" sz="1400" b="0" i="0" u="none" strike="noStrike" kern="1200" cap="none" spc="0" normalizeH="0" baseline="0" noProof="0">
              <a:ln w="3175">
                <a:noFill/>
              </a:ln>
              <a:solidFill>
                <a:srgbClr val="FFFFFF"/>
              </a:solidFill>
              <a:effectLst/>
              <a:uLnTx/>
              <a:uFillTx/>
              <a:latin typeface="Segoe Sans Text Semibold"/>
              <a:ea typeface="+mn-ea"/>
              <a:cs typeface="Segoe Sans Text" pitchFamily="2" charset="0"/>
            </a:endParaRPr>
          </a:p>
        </p:txBody>
      </p:sp>
      <p:sp>
        <p:nvSpPr>
          <p:cNvPr id="14" name="Rounded Rectangle 13">
            <a:extLst>
              <a:ext uri="{FF2B5EF4-FFF2-40B4-BE49-F238E27FC236}">
                <a16:creationId xmlns:a16="http://schemas.microsoft.com/office/drawing/2014/main" id="{12C8EE04-5B9C-5C44-7183-8C6EF4C307B4}"/>
              </a:ext>
            </a:extLst>
          </p:cNvPr>
          <p:cNvSpPr/>
          <p:nvPr/>
        </p:nvSpPr>
        <p:spPr bwMode="auto">
          <a:xfrm>
            <a:off x="1137237" y="3879563"/>
            <a:ext cx="1619034" cy="464001"/>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ea typeface="Segoe UI" pitchFamily="34" charset="0"/>
                <a:cs typeface="Segoe UI" pitchFamily="34" charset="0"/>
              </a:rPr>
              <a:t>HR manager</a:t>
            </a:r>
          </a:p>
        </p:txBody>
      </p:sp>
      <p:sp>
        <p:nvSpPr>
          <p:cNvPr id="17" name="Rectangle: Rounded Corners 40">
            <a:extLst>
              <a:ext uri="{FF2B5EF4-FFF2-40B4-BE49-F238E27FC236}">
                <a16:creationId xmlns:a16="http://schemas.microsoft.com/office/drawing/2014/main" id="{1D20DA47-BEF1-96AE-8590-080B4E6FE1E4}"/>
              </a:ext>
            </a:extLst>
          </p:cNvPr>
          <p:cNvSpPr/>
          <p:nvPr/>
        </p:nvSpPr>
        <p:spPr bwMode="auto">
          <a:xfrm>
            <a:off x="1181044" y="3381509"/>
            <a:ext cx="1531420" cy="274304"/>
          </a:xfrm>
          <a:prstGeom prst="roundRect">
            <a:avLst>
              <a:gd name="adj" fmla="val 5377"/>
            </a:avLst>
          </a:prstGeom>
          <a:solidFill>
            <a:schemeClr val="tx1"/>
          </a:solidFill>
          <a:ln w="19050"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365760" tIns="18288" rIns="91440" bIns="36576"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1400">
                <a:ln w="3175">
                  <a:noFill/>
                </a:ln>
                <a:solidFill>
                  <a:srgbClr val="FFFFFF"/>
                </a:solidFill>
                <a:latin typeface="Segoe Sans Text Semibold"/>
                <a:cs typeface="Segoe Sans Text" pitchFamily="2" charset="0"/>
              </a:rPr>
              <a:t>New account</a:t>
            </a:r>
            <a:endParaRPr kumimoji="0" lang="en-US" sz="1400" b="0" i="0" u="none" strike="noStrike" kern="1200" cap="none" spc="0" normalizeH="0" baseline="0" noProof="0">
              <a:ln w="3175">
                <a:noFill/>
              </a:ln>
              <a:solidFill>
                <a:srgbClr val="FFFFFF"/>
              </a:solidFill>
              <a:effectLst/>
              <a:uLnTx/>
              <a:uFillTx/>
              <a:latin typeface="Segoe Sans Text Semibold"/>
              <a:ea typeface="+mn-ea"/>
              <a:cs typeface="Segoe Sans Text" pitchFamily="2" charset="0"/>
            </a:endParaRPr>
          </a:p>
        </p:txBody>
      </p:sp>
      <p:pic>
        <p:nvPicPr>
          <p:cNvPr id="19" name="Graphic 18" descr="Envelope with solid fill">
            <a:extLst>
              <a:ext uri="{FF2B5EF4-FFF2-40B4-BE49-F238E27FC236}">
                <a16:creationId xmlns:a16="http://schemas.microsoft.com/office/drawing/2014/main" id="{1726F946-10C6-8589-44CA-A29EC77D14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39413" y="3384320"/>
            <a:ext cx="260342" cy="260342"/>
          </a:xfrm>
          <a:prstGeom prst="rect">
            <a:avLst/>
          </a:prstGeom>
        </p:spPr>
      </p:pic>
      <p:sp>
        <p:nvSpPr>
          <p:cNvPr id="21" name="Rectangle: Rounded Corners 8">
            <a:extLst>
              <a:ext uri="{FF2B5EF4-FFF2-40B4-BE49-F238E27FC236}">
                <a16:creationId xmlns:a16="http://schemas.microsoft.com/office/drawing/2014/main" id="{E3AD5930-EA09-FB22-EE7F-FB3A18E5ADC3}"/>
              </a:ext>
            </a:extLst>
          </p:cNvPr>
          <p:cNvSpPr/>
          <p:nvPr/>
        </p:nvSpPr>
        <p:spPr bwMode="auto">
          <a:xfrm>
            <a:off x="997527" y="4540275"/>
            <a:ext cx="1898454" cy="274304"/>
          </a:xfrm>
          <a:prstGeom prst="roundRect">
            <a:avLst>
              <a:gd name="adj" fmla="val 5377"/>
            </a:avLst>
          </a:prstGeom>
          <a:solidFill>
            <a:schemeClr val="tx1"/>
          </a:solidFill>
          <a:ln w="19050"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Sans Text Semibold"/>
                <a:ea typeface="+mn-ea"/>
                <a:cs typeface="Segoe Sans Text" pitchFamily="2" charset="0"/>
              </a:rPr>
              <a:t>New employee form</a:t>
            </a:r>
          </a:p>
        </p:txBody>
      </p:sp>
      <p:sp>
        <p:nvSpPr>
          <p:cNvPr id="22" name="Rectangle: Rounded Corners 33">
            <a:extLst>
              <a:ext uri="{FF2B5EF4-FFF2-40B4-BE49-F238E27FC236}">
                <a16:creationId xmlns:a16="http://schemas.microsoft.com/office/drawing/2014/main" id="{93A09CC2-FBBF-1AD3-8205-45DEE5F77766}"/>
              </a:ext>
            </a:extLst>
          </p:cNvPr>
          <p:cNvSpPr/>
          <p:nvPr/>
        </p:nvSpPr>
        <p:spPr bwMode="auto">
          <a:xfrm>
            <a:off x="1293324" y="5044566"/>
            <a:ext cx="1306860" cy="464001"/>
          </a:xfrm>
          <a:prstGeom prst="roundRect">
            <a:avLst>
              <a:gd name="adj" fmla="val 5377"/>
            </a:avLst>
          </a:prstGeom>
          <a:gradFill>
            <a:gsLst>
              <a:gs pos="100000">
                <a:schemeClr val="accent5"/>
              </a:gs>
              <a:gs pos="0">
                <a:schemeClr val="accent6"/>
              </a:gs>
            </a:gsLst>
            <a:path path="circle">
              <a:fillToRect l="100000" t="100000"/>
            </a:path>
          </a:gradFill>
          <a:ln w="19050"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Sans Text Semibold"/>
                <a:ea typeface="+mn-ea"/>
                <a:cs typeface="Segoe Sans Text" pitchFamily="2" charset="0"/>
              </a:rPr>
              <a:t>Automation</a:t>
            </a:r>
          </a:p>
        </p:txBody>
      </p:sp>
      <p:sp>
        <p:nvSpPr>
          <p:cNvPr id="66" name="Rounded Rectangle 65">
            <a:extLst>
              <a:ext uri="{FF2B5EF4-FFF2-40B4-BE49-F238E27FC236}">
                <a16:creationId xmlns:a16="http://schemas.microsoft.com/office/drawing/2014/main" id="{7C9EECF3-3E2D-12EC-33A9-54F015B0F9B4}"/>
              </a:ext>
            </a:extLst>
          </p:cNvPr>
          <p:cNvSpPr/>
          <p:nvPr/>
        </p:nvSpPr>
        <p:spPr bwMode="auto">
          <a:xfrm>
            <a:off x="9994981" y="3598007"/>
            <a:ext cx="1632574" cy="464001"/>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ea typeface="Segoe UI" pitchFamily="34" charset="0"/>
                <a:cs typeface="Segoe UI" pitchFamily="34" charset="0"/>
              </a:rPr>
              <a:t>HR manager</a:t>
            </a:r>
          </a:p>
        </p:txBody>
      </p:sp>
      <p:sp>
        <p:nvSpPr>
          <p:cNvPr id="69" name="Rectangle: Rounded Corners 8">
            <a:extLst>
              <a:ext uri="{FF2B5EF4-FFF2-40B4-BE49-F238E27FC236}">
                <a16:creationId xmlns:a16="http://schemas.microsoft.com/office/drawing/2014/main" id="{93FE6FDE-FDFF-4B95-5116-618022996625}"/>
              </a:ext>
            </a:extLst>
          </p:cNvPr>
          <p:cNvSpPr/>
          <p:nvPr/>
        </p:nvSpPr>
        <p:spPr bwMode="auto">
          <a:xfrm>
            <a:off x="8463851" y="4573275"/>
            <a:ext cx="1779276" cy="274304"/>
          </a:xfrm>
          <a:prstGeom prst="roundRect">
            <a:avLst>
              <a:gd name="adj" fmla="val 5377"/>
            </a:avLst>
          </a:prstGeom>
          <a:solidFill>
            <a:schemeClr val="tx1"/>
          </a:solidFill>
          <a:ln w="19050"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Sans Text Semibold"/>
                <a:ea typeface="+mn-ea"/>
                <a:cs typeface="Segoe Sans Text" pitchFamily="2" charset="0"/>
              </a:rPr>
              <a:t>New employee API</a:t>
            </a:r>
          </a:p>
        </p:txBody>
      </p:sp>
      <p:sp>
        <p:nvSpPr>
          <p:cNvPr id="70" name="Rectangle: Rounded Corners 33">
            <a:extLst>
              <a:ext uri="{FF2B5EF4-FFF2-40B4-BE49-F238E27FC236}">
                <a16:creationId xmlns:a16="http://schemas.microsoft.com/office/drawing/2014/main" id="{CE784635-4489-4453-04E7-2B8F4F3EDEAC}"/>
              </a:ext>
            </a:extLst>
          </p:cNvPr>
          <p:cNvSpPr/>
          <p:nvPr/>
        </p:nvSpPr>
        <p:spPr bwMode="auto">
          <a:xfrm>
            <a:off x="8695625" y="5044566"/>
            <a:ext cx="1306860" cy="464001"/>
          </a:xfrm>
          <a:prstGeom prst="roundRect">
            <a:avLst>
              <a:gd name="adj" fmla="val 5377"/>
            </a:avLst>
          </a:prstGeom>
          <a:gradFill>
            <a:gsLst>
              <a:gs pos="100000">
                <a:schemeClr val="accent5"/>
              </a:gs>
              <a:gs pos="0">
                <a:schemeClr val="accent6"/>
              </a:gs>
            </a:gsLst>
            <a:path path="circle">
              <a:fillToRect l="100000" t="100000"/>
            </a:path>
          </a:gradFill>
          <a:ln w="19050"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Sans Text Semibold"/>
                <a:ea typeface="+mn-ea"/>
                <a:cs typeface="Segoe Sans Text" pitchFamily="2" charset="0"/>
              </a:rPr>
              <a:t>Automation</a:t>
            </a:r>
          </a:p>
        </p:txBody>
      </p:sp>
      <p:sp>
        <p:nvSpPr>
          <p:cNvPr id="72" name="Text Placeholder 3">
            <a:extLst>
              <a:ext uri="{FF2B5EF4-FFF2-40B4-BE49-F238E27FC236}">
                <a16:creationId xmlns:a16="http://schemas.microsoft.com/office/drawing/2014/main" id="{EF06CE37-68C3-FB0C-76A4-998C591B83D2}"/>
              </a:ext>
            </a:extLst>
          </p:cNvPr>
          <p:cNvSpPr>
            <a:spLocks noGrp="1"/>
          </p:cNvSpPr>
          <p:nvPr/>
        </p:nvSpPr>
        <p:spPr>
          <a:xfrm>
            <a:off x="4405701" y="1941587"/>
            <a:ext cx="2898026" cy="65864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32742" rtl="0" eaLnBrk="1" fontAlgn="auto" latinLnBrk="0" hangingPunct="1">
              <a:lnSpc>
                <a:spcPct val="100000"/>
              </a:lnSpc>
              <a:spcBef>
                <a:spcPct val="20000"/>
              </a:spcBef>
              <a:buClrTx/>
              <a:buSzPct val="90000"/>
              <a:buFont typeface="Arial" panose="020B0604020202020204" pitchFamily="34" charset="0"/>
              <a:buNone/>
              <a:tabLst/>
              <a:defRPr/>
            </a:pPr>
            <a:r>
              <a:rPr kumimoji="0" lang="en-US" sz="14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Today </a:t>
            </a:r>
            <a:r>
              <a:rPr kumimoji="0" lang="en-US" sz="1400" u="none" strike="noStrike" kern="1200" cap="none" spc="0" normalizeH="0" baseline="0" noProof="0">
                <a:ln>
                  <a:noFill/>
                </a:ln>
                <a:solidFill>
                  <a:schemeClr val="bg1"/>
                </a:solidFill>
                <a:effectLst/>
                <a:uLnTx/>
                <a:uFillTx/>
                <a:latin typeface="Segoe UI Semilight" panose="020B0402040204020203" pitchFamily="34" charset="0"/>
                <a:cs typeface="Segoe UI Semilight" panose="020B0402040204020203" pitchFamily="34" charset="0"/>
              </a:rPr>
              <a:t>– RAG</a:t>
            </a:r>
          </a:p>
          <a:p>
            <a:pPr marL="0" marR="0" lvl="0" indent="0"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lang="en-US" sz="2400">
                <a:solidFill>
                  <a:schemeClr val="bg1"/>
                </a:solidFill>
                <a:latin typeface="Segoe UI"/>
              </a:rPr>
              <a:t>Chatbots</a:t>
            </a:r>
            <a:endParaRPr kumimoji="0" lang="en-US" sz="2400" b="0" i="0" u="none" strike="noStrike" kern="1200" cap="none" spc="0" normalizeH="0" baseline="0" noProof="0">
              <a:ln>
                <a:noFill/>
              </a:ln>
              <a:solidFill>
                <a:schemeClr val="bg1"/>
              </a:solidFill>
              <a:effectLst/>
              <a:uLnTx/>
              <a:uFillTx/>
              <a:latin typeface="Segoe UI"/>
              <a:ea typeface="+mn-ea"/>
              <a:cs typeface="Segoe UI" panose="020B0502040204020203" pitchFamily="34" charset="0"/>
            </a:endParaRPr>
          </a:p>
        </p:txBody>
      </p:sp>
      <p:sp>
        <p:nvSpPr>
          <p:cNvPr id="73" name="Text Placeholder 3">
            <a:extLst>
              <a:ext uri="{FF2B5EF4-FFF2-40B4-BE49-F238E27FC236}">
                <a16:creationId xmlns:a16="http://schemas.microsoft.com/office/drawing/2014/main" id="{81BAD5C0-7ED1-7FB7-6B14-40EE2DE396D3}"/>
              </a:ext>
            </a:extLst>
          </p:cNvPr>
          <p:cNvSpPr>
            <a:spLocks noGrp="1"/>
          </p:cNvSpPr>
          <p:nvPr/>
        </p:nvSpPr>
        <p:spPr>
          <a:xfrm>
            <a:off x="8251005" y="1036696"/>
            <a:ext cx="2816612" cy="65864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32742" rtl="0" eaLnBrk="1" fontAlgn="auto" latinLnBrk="0" hangingPunct="1">
              <a:lnSpc>
                <a:spcPct val="100000"/>
              </a:lnSpc>
              <a:spcBef>
                <a:spcPct val="20000"/>
              </a:spcBef>
              <a:buClrTx/>
              <a:buSzPct val="90000"/>
              <a:buFont typeface="Arial" panose="020B0604020202020204" pitchFamily="34" charset="0"/>
              <a:buNone/>
              <a:tabLst/>
              <a:defRPr/>
            </a:pPr>
            <a:r>
              <a:rPr kumimoji="0" lang="en-US" sz="14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Tomorrow</a:t>
            </a:r>
          </a:p>
          <a:p>
            <a:pPr marL="0" marR="0" lvl="0" indent="0"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lang="en-US" sz="2400">
                <a:solidFill>
                  <a:schemeClr val="bg1"/>
                </a:solidFill>
                <a:latin typeface="Segoe UI"/>
              </a:rPr>
              <a:t>Automated agents</a:t>
            </a:r>
            <a:endParaRPr kumimoji="0" lang="en-US" sz="2400" b="0" i="0" u="none" strike="noStrike" kern="1200" cap="none" spc="0" normalizeH="0" baseline="0" noProof="0">
              <a:ln>
                <a:noFill/>
              </a:ln>
              <a:solidFill>
                <a:schemeClr val="bg1"/>
              </a:solidFill>
              <a:effectLst/>
              <a:uLnTx/>
              <a:uFillTx/>
              <a:latin typeface="Segoe UI"/>
              <a:ea typeface="+mn-ea"/>
              <a:cs typeface="Segoe UI" panose="020B0502040204020203" pitchFamily="34" charset="0"/>
            </a:endParaRPr>
          </a:p>
        </p:txBody>
      </p:sp>
      <p:cxnSp>
        <p:nvCxnSpPr>
          <p:cNvPr id="78" name="Straight Arrow Connector 77">
            <a:extLst>
              <a:ext uri="{FF2B5EF4-FFF2-40B4-BE49-F238E27FC236}">
                <a16:creationId xmlns:a16="http://schemas.microsoft.com/office/drawing/2014/main" id="{A52F611C-9F85-A58F-974F-C67BF391D071}"/>
              </a:ext>
            </a:extLst>
          </p:cNvPr>
          <p:cNvCxnSpPr>
            <a:cxnSpLocks/>
            <a:stCxn id="14" idx="2"/>
            <a:endCxn id="21" idx="0"/>
          </p:cNvCxnSpPr>
          <p:nvPr/>
        </p:nvCxnSpPr>
        <p:spPr>
          <a:xfrm>
            <a:off x="1946754" y="4343564"/>
            <a:ext cx="0" cy="19671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CD1E5435-F10C-40C0-3171-74846F330869}"/>
              </a:ext>
            </a:extLst>
          </p:cNvPr>
          <p:cNvCxnSpPr>
            <a:cxnSpLocks/>
            <a:stCxn id="21" idx="2"/>
            <a:endCxn id="22" idx="0"/>
          </p:cNvCxnSpPr>
          <p:nvPr/>
        </p:nvCxnSpPr>
        <p:spPr>
          <a:xfrm>
            <a:off x="1946754" y="4814579"/>
            <a:ext cx="0" cy="22998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B3E16523-E072-0014-AC59-01B2A88E4E31}"/>
              </a:ext>
            </a:extLst>
          </p:cNvPr>
          <p:cNvCxnSpPr>
            <a:cxnSpLocks/>
            <a:stCxn id="85" idx="2"/>
            <a:endCxn id="69" idx="0"/>
          </p:cNvCxnSpPr>
          <p:nvPr/>
        </p:nvCxnSpPr>
        <p:spPr>
          <a:xfrm>
            <a:off x="9353489" y="3253415"/>
            <a:ext cx="0" cy="131986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6" name="Rounded Rectangle 85">
            <a:extLst>
              <a:ext uri="{FF2B5EF4-FFF2-40B4-BE49-F238E27FC236}">
                <a16:creationId xmlns:a16="http://schemas.microsoft.com/office/drawing/2014/main" id="{B7A48876-A378-A855-6C74-8EB7909C90FB}"/>
              </a:ext>
            </a:extLst>
          </p:cNvPr>
          <p:cNvSpPr/>
          <p:nvPr/>
        </p:nvSpPr>
        <p:spPr bwMode="auto">
          <a:xfrm>
            <a:off x="8950519" y="3690489"/>
            <a:ext cx="801480" cy="299976"/>
          </a:xfrm>
          <a:prstGeom prst="roundRect">
            <a:avLst>
              <a:gd name="adj" fmla="val 50000"/>
            </a:avLst>
          </a:prstGeom>
          <a:gradFill>
            <a:gsLst>
              <a:gs pos="0">
                <a:srgbClr val="247C95"/>
              </a:gs>
              <a:gs pos="100000">
                <a:srgbClr val="318581"/>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latin typeface="+mj-lt"/>
                <a:ea typeface="Segoe UI" pitchFamily="34" charset="0"/>
                <a:cs typeface="Segoe UI" pitchFamily="34" charset="0"/>
              </a:rPr>
              <a:t>Approve?</a:t>
            </a:r>
          </a:p>
        </p:txBody>
      </p:sp>
      <p:grpSp>
        <p:nvGrpSpPr>
          <p:cNvPr id="163" name="Group 162">
            <a:extLst>
              <a:ext uri="{FF2B5EF4-FFF2-40B4-BE49-F238E27FC236}">
                <a16:creationId xmlns:a16="http://schemas.microsoft.com/office/drawing/2014/main" id="{81E3FA8B-02AF-20FF-CD65-B834DACF1C74}"/>
              </a:ext>
            </a:extLst>
          </p:cNvPr>
          <p:cNvGrpSpPr/>
          <p:nvPr/>
        </p:nvGrpSpPr>
        <p:grpSpPr>
          <a:xfrm>
            <a:off x="9762636" y="3781266"/>
            <a:ext cx="207273" cy="100837"/>
            <a:chOff x="9752804" y="3827150"/>
            <a:chExt cx="394129" cy="102597"/>
          </a:xfrm>
        </p:grpSpPr>
        <p:cxnSp>
          <p:nvCxnSpPr>
            <p:cNvPr id="109" name="Straight Arrow Connector 108">
              <a:extLst>
                <a:ext uri="{FF2B5EF4-FFF2-40B4-BE49-F238E27FC236}">
                  <a16:creationId xmlns:a16="http://schemas.microsoft.com/office/drawing/2014/main" id="{A0C00FB0-5A4D-91FF-37AB-809E609B4EE3}"/>
                </a:ext>
              </a:extLst>
            </p:cNvPr>
            <p:cNvCxnSpPr>
              <a:cxnSpLocks/>
            </p:cNvCxnSpPr>
            <p:nvPr/>
          </p:nvCxnSpPr>
          <p:spPr>
            <a:xfrm flipV="1">
              <a:off x="9762885" y="3827150"/>
              <a:ext cx="384048" cy="194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52B5B542-A5C3-FFE2-538D-040CE17D3594}"/>
                </a:ext>
              </a:extLst>
            </p:cNvPr>
            <p:cNvCxnSpPr>
              <a:cxnSpLocks/>
            </p:cNvCxnSpPr>
            <p:nvPr/>
          </p:nvCxnSpPr>
          <p:spPr>
            <a:xfrm flipH="1" flipV="1">
              <a:off x="9752804" y="3927107"/>
              <a:ext cx="384048" cy="264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67" name="Rectangle: Rounded Corners 40">
            <a:extLst>
              <a:ext uri="{FF2B5EF4-FFF2-40B4-BE49-F238E27FC236}">
                <a16:creationId xmlns:a16="http://schemas.microsoft.com/office/drawing/2014/main" id="{DFF2C6D0-AE10-A41B-2C6B-E529BD78621C}"/>
              </a:ext>
            </a:extLst>
          </p:cNvPr>
          <p:cNvSpPr/>
          <p:nvPr/>
        </p:nvSpPr>
        <p:spPr bwMode="auto">
          <a:xfrm>
            <a:off x="8526957" y="2077608"/>
            <a:ext cx="1651516" cy="274304"/>
          </a:xfrm>
          <a:prstGeom prst="roundRect">
            <a:avLst>
              <a:gd name="adj" fmla="val 5377"/>
            </a:avLst>
          </a:prstGeom>
          <a:solidFill>
            <a:schemeClr val="tx1"/>
          </a:solidFill>
          <a:ln w="19050"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365760" tIns="18288" rIns="91440" bIns="36576" numCol="1" spcCol="0" rtlCol="0" fromWordArt="0" anchor="ctr" anchorCtr="0" forceAA="0" compatLnSpc="1">
            <a:prstTxWarp prst="textNoShape">
              <a:avLst/>
            </a:prstTxWarp>
            <a:noAutofit/>
          </a:bodyPr>
          <a:lstStyle/>
          <a:p>
            <a:pPr algn="ctr" fontAlgn="base">
              <a:spcBef>
                <a:spcPct val="0"/>
              </a:spcBef>
              <a:spcAft>
                <a:spcPct val="0"/>
              </a:spcAft>
              <a:defRPr/>
            </a:pPr>
            <a:r>
              <a:rPr kumimoji="0" lang="en-US" sz="1400" b="0" i="0" u="none" strike="noStrike" kern="1200" cap="none" spc="0" normalizeH="0" baseline="0" noProof="0">
                <a:ln w="3175">
                  <a:noFill/>
                </a:ln>
                <a:solidFill>
                  <a:srgbClr val="FFFFFF"/>
                </a:solidFill>
                <a:effectLst/>
                <a:uLnTx/>
                <a:uFillTx/>
                <a:latin typeface="Segoe Sans Text Semibold"/>
                <a:ea typeface="+mn-ea"/>
                <a:cs typeface="Segoe Sans Text" pitchFamily="2" charset="0"/>
              </a:rPr>
              <a:t>New account</a:t>
            </a:r>
          </a:p>
        </p:txBody>
      </p:sp>
      <p:pic>
        <p:nvPicPr>
          <p:cNvPr id="68" name="Graphic 67" descr="Envelope with solid fill">
            <a:extLst>
              <a:ext uri="{FF2B5EF4-FFF2-40B4-BE49-F238E27FC236}">
                <a16:creationId xmlns:a16="http://schemas.microsoft.com/office/drawing/2014/main" id="{C23BA62D-656D-69BC-1D56-56059D7845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40024" y="2089128"/>
            <a:ext cx="260342" cy="260342"/>
          </a:xfrm>
          <a:prstGeom prst="rect">
            <a:avLst/>
          </a:prstGeom>
        </p:spPr>
      </p:pic>
      <p:sp>
        <p:nvSpPr>
          <p:cNvPr id="85" name="Rounded Rectangle 84">
            <a:extLst>
              <a:ext uri="{FF2B5EF4-FFF2-40B4-BE49-F238E27FC236}">
                <a16:creationId xmlns:a16="http://schemas.microsoft.com/office/drawing/2014/main" id="{D3299D02-79D2-E56B-50D6-47CDB904616A}"/>
              </a:ext>
            </a:extLst>
          </p:cNvPr>
          <p:cNvSpPr/>
          <p:nvPr/>
        </p:nvSpPr>
        <p:spPr bwMode="auto">
          <a:xfrm>
            <a:off x="8763722" y="2789414"/>
            <a:ext cx="1179533" cy="464001"/>
          </a:xfrm>
          <a:prstGeom prst="roundRect">
            <a:avLst>
              <a:gd name="adj" fmla="val 50000"/>
            </a:avLst>
          </a:prstGeom>
          <a:solidFill>
            <a:schemeClr val="tx1"/>
          </a:solidFill>
          <a:ln w="44450">
            <a:gradFill flip="none" rotWithShape="1">
              <a:gsLst>
                <a:gs pos="62000">
                  <a:srgbClr val="49C5B1">
                    <a:lumMod val="64000"/>
                    <a:lumOff val="36000"/>
                  </a:srgbClr>
                </a:gs>
                <a:gs pos="26000">
                  <a:srgbClr val="0078D4">
                    <a:lumMod val="63000"/>
                    <a:lumOff val="37000"/>
                  </a:srgbClr>
                </a:gs>
                <a:gs pos="0">
                  <a:srgbClr val="C03BC4">
                    <a:lumMod val="69000"/>
                    <a:lumOff val="31000"/>
                  </a:srgbClr>
                </a:gs>
                <a:gs pos="100000">
                  <a:srgbClr val="F4364C">
                    <a:lumMod val="77609"/>
                    <a:lumOff val="22391"/>
                  </a:srgbClr>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ea typeface="Segoe UI" pitchFamily="34" charset="0"/>
                <a:cs typeface="Segoe UI" pitchFamily="34" charset="0"/>
              </a:rPr>
              <a:t>Agent</a:t>
            </a:r>
          </a:p>
        </p:txBody>
      </p:sp>
      <p:cxnSp>
        <p:nvCxnSpPr>
          <p:cNvPr id="103" name="Straight Arrow Connector 102">
            <a:extLst>
              <a:ext uri="{FF2B5EF4-FFF2-40B4-BE49-F238E27FC236}">
                <a16:creationId xmlns:a16="http://schemas.microsoft.com/office/drawing/2014/main" id="{567190C0-6B47-6B80-A3B8-63C66D0F9E46}"/>
              </a:ext>
            </a:extLst>
          </p:cNvPr>
          <p:cNvCxnSpPr>
            <a:cxnSpLocks/>
            <a:stCxn id="67" idx="2"/>
            <a:endCxn id="85" idx="0"/>
          </p:cNvCxnSpPr>
          <p:nvPr/>
        </p:nvCxnSpPr>
        <p:spPr>
          <a:xfrm>
            <a:off x="9352715" y="2351912"/>
            <a:ext cx="774" cy="43750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52" name="Group 151">
            <a:extLst>
              <a:ext uri="{FF2B5EF4-FFF2-40B4-BE49-F238E27FC236}">
                <a16:creationId xmlns:a16="http://schemas.microsoft.com/office/drawing/2014/main" id="{F72974B9-EA1D-15D8-67D9-F9C4E0FA9DEA}"/>
              </a:ext>
            </a:extLst>
          </p:cNvPr>
          <p:cNvGrpSpPr/>
          <p:nvPr/>
        </p:nvGrpSpPr>
        <p:grpSpPr>
          <a:xfrm>
            <a:off x="2664433" y="3780074"/>
            <a:ext cx="394178" cy="529160"/>
            <a:chOff x="2564541" y="3780074"/>
            <a:chExt cx="394178" cy="529160"/>
          </a:xfrm>
        </p:grpSpPr>
        <p:sp>
          <p:nvSpPr>
            <p:cNvPr id="101" name="Arc 100">
              <a:extLst>
                <a:ext uri="{FF2B5EF4-FFF2-40B4-BE49-F238E27FC236}">
                  <a16:creationId xmlns:a16="http://schemas.microsoft.com/office/drawing/2014/main" id="{CACB6EEE-BA6F-D4EC-4AF1-39D4807410CB}"/>
                </a:ext>
              </a:extLst>
            </p:cNvPr>
            <p:cNvSpPr/>
            <p:nvPr/>
          </p:nvSpPr>
          <p:spPr>
            <a:xfrm rot="4582444">
              <a:off x="2576254" y="3926769"/>
              <a:ext cx="382465" cy="382465"/>
            </a:xfrm>
            <a:prstGeom prst="arc">
              <a:avLst>
                <a:gd name="adj1" fmla="val 19009529"/>
                <a:gd name="adj2" fmla="val 2195601"/>
              </a:avLst>
            </a:prstGeom>
            <a:ln>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Arc 114">
              <a:extLst>
                <a:ext uri="{FF2B5EF4-FFF2-40B4-BE49-F238E27FC236}">
                  <a16:creationId xmlns:a16="http://schemas.microsoft.com/office/drawing/2014/main" id="{C00E6387-F4AE-9072-1ED5-5A3AAB8AAF94}"/>
                </a:ext>
              </a:extLst>
            </p:cNvPr>
            <p:cNvSpPr/>
            <p:nvPr/>
          </p:nvSpPr>
          <p:spPr>
            <a:xfrm rot="16200000">
              <a:off x="2564541" y="3780074"/>
              <a:ext cx="382465" cy="382465"/>
            </a:xfrm>
            <a:prstGeom prst="arc">
              <a:avLst>
                <a:gd name="adj1" fmla="val 18356403"/>
                <a:gd name="adj2" fmla="val 914293"/>
              </a:avLst>
            </a:prstGeom>
            <a:ln>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25" name="Straight Arrow Connector 124">
            <a:extLst>
              <a:ext uri="{FF2B5EF4-FFF2-40B4-BE49-F238E27FC236}">
                <a16:creationId xmlns:a16="http://schemas.microsoft.com/office/drawing/2014/main" id="{9657A55E-17D5-A06A-E613-76E724D80AFC}"/>
              </a:ext>
            </a:extLst>
          </p:cNvPr>
          <p:cNvCxnSpPr>
            <a:cxnSpLocks/>
            <a:stCxn id="127" idx="2"/>
            <a:endCxn id="126" idx="0"/>
          </p:cNvCxnSpPr>
          <p:nvPr/>
        </p:nvCxnSpPr>
        <p:spPr>
          <a:xfrm>
            <a:off x="5524997" y="3222057"/>
            <a:ext cx="0" cy="42981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6" name="Rounded Rectangle 125">
            <a:extLst>
              <a:ext uri="{FF2B5EF4-FFF2-40B4-BE49-F238E27FC236}">
                <a16:creationId xmlns:a16="http://schemas.microsoft.com/office/drawing/2014/main" id="{F1D2CB05-044D-9D32-DBAD-FFAC45CEA77C}"/>
              </a:ext>
            </a:extLst>
          </p:cNvPr>
          <p:cNvSpPr/>
          <p:nvPr/>
        </p:nvSpPr>
        <p:spPr bwMode="auto">
          <a:xfrm>
            <a:off x="4703307" y="3651871"/>
            <a:ext cx="1643380" cy="464001"/>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ea typeface="Segoe UI" pitchFamily="34" charset="0"/>
                <a:cs typeface="Segoe UI" pitchFamily="34" charset="0"/>
              </a:rPr>
              <a:t>HR manager</a:t>
            </a:r>
          </a:p>
        </p:txBody>
      </p:sp>
      <p:sp>
        <p:nvSpPr>
          <p:cNvPr id="127" name="Rectangle: Rounded Corners 40">
            <a:extLst>
              <a:ext uri="{FF2B5EF4-FFF2-40B4-BE49-F238E27FC236}">
                <a16:creationId xmlns:a16="http://schemas.microsoft.com/office/drawing/2014/main" id="{EF8F90F9-383D-E13E-99B8-A137A68457D3}"/>
              </a:ext>
            </a:extLst>
          </p:cNvPr>
          <p:cNvSpPr/>
          <p:nvPr/>
        </p:nvSpPr>
        <p:spPr bwMode="auto">
          <a:xfrm>
            <a:off x="4731295" y="2947753"/>
            <a:ext cx="1587404" cy="274304"/>
          </a:xfrm>
          <a:prstGeom prst="roundRect">
            <a:avLst>
              <a:gd name="adj" fmla="val 5377"/>
            </a:avLst>
          </a:prstGeom>
          <a:solidFill>
            <a:schemeClr val="tx1"/>
          </a:solidFill>
          <a:ln w="19050"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365760" tIns="18288" rIns="91440" bIns="36576"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Sans Text Semibold"/>
                <a:ea typeface="+mn-ea"/>
                <a:cs typeface="Segoe Sans Text" pitchFamily="2" charset="0"/>
              </a:rPr>
              <a:t>New account</a:t>
            </a:r>
          </a:p>
        </p:txBody>
      </p:sp>
      <p:pic>
        <p:nvPicPr>
          <p:cNvPr id="128" name="Graphic 127" descr="Envelope with solid fill">
            <a:extLst>
              <a:ext uri="{FF2B5EF4-FFF2-40B4-BE49-F238E27FC236}">
                <a16:creationId xmlns:a16="http://schemas.microsoft.com/office/drawing/2014/main" id="{45E978FD-4840-D4B4-093F-EF3AAD84FD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1776" y="2950564"/>
            <a:ext cx="260342" cy="260342"/>
          </a:xfrm>
          <a:prstGeom prst="rect">
            <a:avLst/>
          </a:prstGeom>
        </p:spPr>
      </p:pic>
      <p:sp>
        <p:nvSpPr>
          <p:cNvPr id="129" name="Rectangle: Rounded Corners 8">
            <a:extLst>
              <a:ext uri="{FF2B5EF4-FFF2-40B4-BE49-F238E27FC236}">
                <a16:creationId xmlns:a16="http://schemas.microsoft.com/office/drawing/2014/main" id="{BCAFC5CB-E5CB-CBDE-81D3-32FAD0F3564C}"/>
              </a:ext>
            </a:extLst>
          </p:cNvPr>
          <p:cNvSpPr/>
          <p:nvPr/>
        </p:nvSpPr>
        <p:spPr bwMode="auto">
          <a:xfrm>
            <a:off x="4573021" y="4506282"/>
            <a:ext cx="1893322" cy="274304"/>
          </a:xfrm>
          <a:prstGeom prst="roundRect">
            <a:avLst>
              <a:gd name="adj" fmla="val 5377"/>
            </a:avLst>
          </a:prstGeom>
          <a:solidFill>
            <a:schemeClr val="tx1"/>
          </a:solidFill>
          <a:ln w="19050"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algn="ctr" fontAlgn="base">
              <a:spcBef>
                <a:spcPct val="0"/>
              </a:spcBef>
              <a:spcAft>
                <a:spcPct val="0"/>
              </a:spcAft>
              <a:defRPr/>
            </a:pPr>
            <a:r>
              <a:rPr kumimoji="0" lang="en-US" sz="1400" b="0" i="0" u="none" strike="noStrike" kern="1200" cap="none" spc="0" normalizeH="0" baseline="0" noProof="0">
                <a:ln w="3175">
                  <a:noFill/>
                </a:ln>
                <a:solidFill>
                  <a:srgbClr val="FFFFFF"/>
                </a:solidFill>
                <a:effectLst/>
                <a:uLnTx/>
                <a:uFillTx/>
                <a:latin typeface="Segoe Sans Text Semibold"/>
                <a:ea typeface="+mn-ea"/>
                <a:cs typeface="Segoe Sans Text" pitchFamily="2" charset="0"/>
              </a:rPr>
              <a:t>New employee form</a:t>
            </a:r>
          </a:p>
        </p:txBody>
      </p:sp>
      <p:sp>
        <p:nvSpPr>
          <p:cNvPr id="130" name="Rectangle: Rounded Corners 33">
            <a:extLst>
              <a:ext uri="{FF2B5EF4-FFF2-40B4-BE49-F238E27FC236}">
                <a16:creationId xmlns:a16="http://schemas.microsoft.com/office/drawing/2014/main" id="{9A2ECE66-7461-82D6-D7E1-65915F3DDB6E}"/>
              </a:ext>
            </a:extLst>
          </p:cNvPr>
          <p:cNvSpPr/>
          <p:nvPr/>
        </p:nvSpPr>
        <p:spPr bwMode="auto">
          <a:xfrm>
            <a:off x="4871567" y="5044565"/>
            <a:ext cx="1306860" cy="464001"/>
          </a:xfrm>
          <a:prstGeom prst="roundRect">
            <a:avLst>
              <a:gd name="adj" fmla="val 5377"/>
            </a:avLst>
          </a:prstGeom>
          <a:gradFill>
            <a:gsLst>
              <a:gs pos="100000">
                <a:schemeClr val="accent5"/>
              </a:gs>
              <a:gs pos="0">
                <a:schemeClr val="accent6"/>
              </a:gs>
            </a:gsLst>
            <a:path path="circle">
              <a:fillToRect l="100000" t="100000"/>
            </a:path>
          </a:gradFill>
          <a:ln w="19050"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Sans Text Semibold"/>
                <a:ea typeface="+mn-ea"/>
                <a:cs typeface="Segoe Sans Text" pitchFamily="2" charset="0"/>
              </a:rPr>
              <a:t>Automation</a:t>
            </a:r>
          </a:p>
        </p:txBody>
      </p:sp>
      <p:cxnSp>
        <p:nvCxnSpPr>
          <p:cNvPr id="131" name="Straight Arrow Connector 130">
            <a:extLst>
              <a:ext uri="{FF2B5EF4-FFF2-40B4-BE49-F238E27FC236}">
                <a16:creationId xmlns:a16="http://schemas.microsoft.com/office/drawing/2014/main" id="{37162FB3-5D04-A26F-08D9-9D9935EFBBB6}"/>
              </a:ext>
            </a:extLst>
          </p:cNvPr>
          <p:cNvCxnSpPr>
            <a:cxnSpLocks/>
            <a:stCxn id="126" idx="2"/>
            <a:endCxn id="129" idx="0"/>
          </p:cNvCxnSpPr>
          <p:nvPr/>
        </p:nvCxnSpPr>
        <p:spPr>
          <a:xfrm flipH="1">
            <a:off x="5519682" y="4115872"/>
            <a:ext cx="5315" cy="39041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8CE4F21B-98D1-0FF7-1141-D7064E021093}"/>
              </a:ext>
            </a:extLst>
          </p:cNvPr>
          <p:cNvCxnSpPr>
            <a:cxnSpLocks/>
            <a:stCxn id="129" idx="2"/>
            <a:endCxn id="130" idx="0"/>
          </p:cNvCxnSpPr>
          <p:nvPr/>
        </p:nvCxnSpPr>
        <p:spPr>
          <a:xfrm>
            <a:off x="5519682" y="4780586"/>
            <a:ext cx="5315" cy="26397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4" name="Rounded Rectangle 133">
            <a:extLst>
              <a:ext uri="{FF2B5EF4-FFF2-40B4-BE49-F238E27FC236}">
                <a16:creationId xmlns:a16="http://schemas.microsoft.com/office/drawing/2014/main" id="{EF4AB771-F953-7DD0-05A0-960221A494DE}"/>
              </a:ext>
            </a:extLst>
          </p:cNvPr>
          <p:cNvSpPr/>
          <p:nvPr/>
        </p:nvSpPr>
        <p:spPr bwMode="auto">
          <a:xfrm>
            <a:off x="6507112" y="3459788"/>
            <a:ext cx="1227400" cy="464001"/>
          </a:xfrm>
          <a:prstGeom prst="roundRect">
            <a:avLst>
              <a:gd name="adj" fmla="val 50000"/>
            </a:avLst>
          </a:prstGeom>
          <a:solidFill>
            <a:schemeClr val="tx1"/>
          </a:solidFill>
          <a:ln w="44450">
            <a:gradFill flip="none" rotWithShape="1">
              <a:gsLst>
                <a:gs pos="62000">
                  <a:srgbClr val="49C5B1">
                    <a:lumMod val="64000"/>
                    <a:lumOff val="36000"/>
                  </a:srgbClr>
                </a:gs>
                <a:gs pos="26000">
                  <a:srgbClr val="0078D4">
                    <a:lumMod val="63000"/>
                    <a:lumOff val="37000"/>
                  </a:srgbClr>
                </a:gs>
                <a:gs pos="0">
                  <a:srgbClr val="C03BC4">
                    <a:lumMod val="69000"/>
                    <a:lumOff val="31000"/>
                  </a:srgbClr>
                </a:gs>
                <a:gs pos="100000">
                  <a:srgbClr val="F4364C">
                    <a:lumMod val="77609"/>
                    <a:lumOff val="22391"/>
                  </a:srgbClr>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ea typeface="Segoe UI" pitchFamily="34" charset="0"/>
                <a:cs typeface="Segoe UI" pitchFamily="34" charset="0"/>
              </a:rPr>
              <a:t>Chatbot</a:t>
            </a:r>
          </a:p>
        </p:txBody>
      </p:sp>
      <p:grpSp>
        <p:nvGrpSpPr>
          <p:cNvPr id="137" name="Group 136">
            <a:extLst>
              <a:ext uri="{FF2B5EF4-FFF2-40B4-BE49-F238E27FC236}">
                <a16:creationId xmlns:a16="http://schemas.microsoft.com/office/drawing/2014/main" id="{6AB554D6-B811-C31A-4CB4-1280D2F5419F}"/>
              </a:ext>
            </a:extLst>
          </p:cNvPr>
          <p:cNvGrpSpPr/>
          <p:nvPr/>
        </p:nvGrpSpPr>
        <p:grpSpPr>
          <a:xfrm>
            <a:off x="6198181" y="3539339"/>
            <a:ext cx="394178" cy="529160"/>
            <a:chOff x="2716941" y="4280159"/>
            <a:chExt cx="394178" cy="529160"/>
          </a:xfrm>
        </p:grpSpPr>
        <p:sp>
          <p:nvSpPr>
            <p:cNvPr id="135" name="Arc 134">
              <a:extLst>
                <a:ext uri="{FF2B5EF4-FFF2-40B4-BE49-F238E27FC236}">
                  <a16:creationId xmlns:a16="http://schemas.microsoft.com/office/drawing/2014/main" id="{7DE4A234-9534-989A-E95B-E11E9ADF9F89}"/>
                </a:ext>
              </a:extLst>
            </p:cNvPr>
            <p:cNvSpPr/>
            <p:nvPr/>
          </p:nvSpPr>
          <p:spPr>
            <a:xfrm rot="4582444">
              <a:off x="2728654" y="4426854"/>
              <a:ext cx="382465" cy="382465"/>
            </a:xfrm>
            <a:prstGeom prst="arc">
              <a:avLst>
                <a:gd name="adj1" fmla="val 19009529"/>
                <a:gd name="adj2" fmla="val 2195601"/>
              </a:avLst>
            </a:prstGeom>
            <a:ln>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6" name="Arc 135">
              <a:extLst>
                <a:ext uri="{FF2B5EF4-FFF2-40B4-BE49-F238E27FC236}">
                  <a16:creationId xmlns:a16="http://schemas.microsoft.com/office/drawing/2014/main" id="{824F9A41-69DB-2CBC-4101-52A39749A563}"/>
                </a:ext>
              </a:extLst>
            </p:cNvPr>
            <p:cNvSpPr/>
            <p:nvPr/>
          </p:nvSpPr>
          <p:spPr>
            <a:xfrm rot="16200000">
              <a:off x="2716941" y="4280159"/>
              <a:ext cx="382465" cy="382465"/>
            </a:xfrm>
            <a:prstGeom prst="arc">
              <a:avLst>
                <a:gd name="adj1" fmla="val 18356403"/>
                <a:gd name="adj2" fmla="val 914293"/>
              </a:avLst>
            </a:prstGeom>
            <a:ln>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45" name="TextBox 144">
            <a:extLst>
              <a:ext uri="{FF2B5EF4-FFF2-40B4-BE49-F238E27FC236}">
                <a16:creationId xmlns:a16="http://schemas.microsoft.com/office/drawing/2014/main" id="{4C2C45FA-17AB-ADA6-C2A7-77E897841038}"/>
              </a:ext>
            </a:extLst>
          </p:cNvPr>
          <p:cNvSpPr txBox="1"/>
          <p:nvPr/>
        </p:nvSpPr>
        <p:spPr>
          <a:xfrm>
            <a:off x="5014711" y="5940692"/>
            <a:ext cx="2481449" cy="215444"/>
          </a:xfrm>
          <a:prstGeom prst="rect">
            <a:avLst/>
          </a:prstGeom>
          <a:noFill/>
        </p:spPr>
        <p:txBody>
          <a:bodyPr wrap="none" lIns="0" tIns="0" rIns="0" bIns="0" rtlCol="0">
            <a:spAutoFit/>
          </a:bodyPr>
          <a:lstStyle/>
          <a:p>
            <a:pPr algn="l"/>
            <a:r>
              <a:rPr lang="en-US" sz="1400">
                <a:solidFill>
                  <a:schemeClr val="bg1"/>
                </a:solidFill>
              </a:rPr>
              <a:t>Improve employee productivity</a:t>
            </a:r>
          </a:p>
        </p:txBody>
      </p:sp>
      <p:sp>
        <p:nvSpPr>
          <p:cNvPr id="146" name="TextBox 145">
            <a:extLst>
              <a:ext uri="{FF2B5EF4-FFF2-40B4-BE49-F238E27FC236}">
                <a16:creationId xmlns:a16="http://schemas.microsoft.com/office/drawing/2014/main" id="{21710CDD-0111-ECE5-F65C-819940C03672}"/>
              </a:ext>
            </a:extLst>
          </p:cNvPr>
          <p:cNvSpPr txBox="1"/>
          <p:nvPr/>
        </p:nvSpPr>
        <p:spPr>
          <a:xfrm>
            <a:off x="8997393" y="5928673"/>
            <a:ext cx="2104743" cy="215444"/>
          </a:xfrm>
          <a:prstGeom prst="rect">
            <a:avLst/>
          </a:prstGeom>
          <a:noFill/>
        </p:spPr>
        <p:txBody>
          <a:bodyPr wrap="none" lIns="0" tIns="0" rIns="0" bIns="0" rtlCol="0">
            <a:spAutoFit/>
          </a:bodyPr>
          <a:lstStyle/>
          <a:p>
            <a:pPr algn="l"/>
            <a:r>
              <a:rPr lang="en-US" sz="1400">
                <a:solidFill>
                  <a:schemeClr val="bg1"/>
                </a:solidFill>
              </a:rPr>
              <a:t>Improve process efficiency</a:t>
            </a:r>
          </a:p>
        </p:txBody>
      </p:sp>
      <p:cxnSp>
        <p:nvCxnSpPr>
          <p:cNvPr id="164" name="Straight Arrow Connector 163">
            <a:extLst>
              <a:ext uri="{FF2B5EF4-FFF2-40B4-BE49-F238E27FC236}">
                <a16:creationId xmlns:a16="http://schemas.microsoft.com/office/drawing/2014/main" id="{3441669D-756B-CC46-8A23-5C0846B51E65}"/>
              </a:ext>
            </a:extLst>
          </p:cNvPr>
          <p:cNvCxnSpPr>
            <a:cxnSpLocks/>
            <a:stCxn id="69" idx="2"/>
            <a:endCxn id="70" idx="0"/>
          </p:cNvCxnSpPr>
          <p:nvPr/>
        </p:nvCxnSpPr>
        <p:spPr>
          <a:xfrm flipH="1">
            <a:off x="9349055" y="4847579"/>
            <a:ext cx="4434" cy="19698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1384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45BC5B44-52F2-793A-EA9D-D64185A24E16}"/>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75B96861-F8A6-B4C3-5065-22EA2FB761DB}"/>
              </a:ext>
            </a:extLst>
          </p:cNvPr>
          <p:cNvSpPr>
            <a:spLocks noGrp="1"/>
          </p:cNvSpPr>
          <p:nvPr>
            <p:ph type="title"/>
          </p:nvPr>
        </p:nvSpPr>
        <p:spPr>
          <a:xfrm>
            <a:off x="588263" y="457200"/>
            <a:ext cx="11018520" cy="553998"/>
          </a:xfrm>
        </p:spPr>
        <p:txBody>
          <a:bodyPr/>
          <a:lstStyle/>
          <a:p>
            <a:r>
              <a:rPr lang="en-US">
                <a:solidFill>
                  <a:schemeClr val="bg1"/>
                </a:solidFill>
              </a:rPr>
              <a:t>Agentic AI capabilities</a:t>
            </a:r>
          </a:p>
        </p:txBody>
      </p:sp>
      <p:sp>
        <p:nvSpPr>
          <p:cNvPr id="11" name="Rectangle: Rounded Corners 10">
            <a:extLst>
              <a:ext uri="{FF2B5EF4-FFF2-40B4-BE49-F238E27FC236}">
                <a16:creationId xmlns:a16="http://schemas.microsoft.com/office/drawing/2014/main" id="{626DF4E7-D271-065A-1F98-804219243F51}"/>
              </a:ext>
            </a:extLst>
          </p:cNvPr>
          <p:cNvSpPr/>
          <p:nvPr/>
        </p:nvSpPr>
        <p:spPr>
          <a:xfrm>
            <a:off x="5306079" y="3181491"/>
            <a:ext cx="1579841" cy="786652"/>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r-Latn-RS" sz="1800" b="0" i="0" u="none" strike="noStrike" kern="1200" cap="none" spc="0" normalizeH="0" baseline="0" noProof="0">
                <a:ln>
                  <a:noFill/>
                </a:ln>
                <a:solidFill>
                  <a:srgbClr val="FFFFFF"/>
                </a:solidFill>
                <a:effectLst/>
                <a:uLnTx/>
                <a:uFillTx/>
                <a:latin typeface="Segoe Sans Text"/>
                <a:ea typeface="+mn-ea"/>
                <a:cs typeface="+mn-cs"/>
              </a:rPr>
              <a:t>Agent</a:t>
            </a: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12" name="Rectangle: Rounded Corners 11">
            <a:extLst>
              <a:ext uri="{FF2B5EF4-FFF2-40B4-BE49-F238E27FC236}">
                <a16:creationId xmlns:a16="http://schemas.microsoft.com/office/drawing/2014/main" id="{D577F2AB-7016-99FA-4F79-437F5876A889}"/>
              </a:ext>
            </a:extLst>
          </p:cNvPr>
          <p:cNvSpPr/>
          <p:nvPr/>
        </p:nvSpPr>
        <p:spPr>
          <a:xfrm>
            <a:off x="7437718" y="3182340"/>
            <a:ext cx="1579841" cy="786652"/>
          </a:xfrm>
          <a:prstGeom prst="roundRect">
            <a:avLst/>
          </a:prstGeom>
          <a:solidFill>
            <a:srgbClr val="454142"/>
          </a:solidFill>
          <a:ln w="12700"/>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r-Latn-RS" sz="1800" b="0" i="0" u="none" strike="noStrike" kern="1200" cap="none" spc="0" normalizeH="0" baseline="0" noProof="0">
                <a:ln>
                  <a:noFill/>
                </a:ln>
                <a:solidFill>
                  <a:schemeClr val="bg1"/>
                </a:solidFill>
                <a:effectLst/>
                <a:uLnTx/>
                <a:uFillTx/>
                <a:latin typeface="Segoe Sans Text"/>
                <a:ea typeface="+mn-ea"/>
                <a:cs typeface="+mn-cs"/>
              </a:rPr>
              <a:t>Planning</a:t>
            </a:r>
            <a:endParaRPr kumimoji="0" lang="en-US" sz="1800" b="0" i="0" u="none" strike="noStrike" kern="1200" cap="none" spc="0" normalizeH="0" baseline="0" noProof="0">
              <a:ln>
                <a:noFill/>
              </a:ln>
              <a:solidFill>
                <a:schemeClr val="bg1"/>
              </a:solidFill>
              <a:effectLst/>
              <a:uLnTx/>
              <a:uFillTx/>
              <a:latin typeface="Segoe Sans Text"/>
              <a:ea typeface="+mn-ea"/>
              <a:cs typeface="+mn-cs"/>
            </a:endParaRPr>
          </a:p>
        </p:txBody>
      </p:sp>
      <p:sp>
        <p:nvSpPr>
          <p:cNvPr id="13" name="Rectangle: Rounded Corners 12">
            <a:extLst>
              <a:ext uri="{FF2B5EF4-FFF2-40B4-BE49-F238E27FC236}">
                <a16:creationId xmlns:a16="http://schemas.microsoft.com/office/drawing/2014/main" id="{9C7F2DEC-1746-23D7-E219-3167FD92C76D}"/>
              </a:ext>
            </a:extLst>
          </p:cNvPr>
          <p:cNvSpPr/>
          <p:nvPr/>
        </p:nvSpPr>
        <p:spPr>
          <a:xfrm>
            <a:off x="5306079" y="1528723"/>
            <a:ext cx="1579841" cy="786652"/>
          </a:xfrm>
          <a:prstGeom prst="roundRect">
            <a:avLst/>
          </a:prstGeom>
          <a:solidFill>
            <a:srgbClr val="454142"/>
          </a:solidFill>
          <a:ln w="12700"/>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r-Latn-RS" sz="1800" b="0" i="0" u="none" strike="noStrike" kern="1200" cap="none" spc="0" normalizeH="0" baseline="0" noProof="0">
                <a:ln>
                  <a:noFill/>
                </a:ln>
                <a:solidFill>
                  <a:schemeClr val="bg1"/>
                </a:solidFill>
                <a:effectLst/>
                <a:uLnTx/>
                <a:uFillTx/>
                <a:latin typeface="Segoe Sans Text"/>
                <a:ea typeface="+mn-ea"/>
                <a:cs typeface="+mn-cs"/>
              </a:rPr>
              <a:t>Memory</a:t>
            </a:r>
            <a:endParaRPr kumimoji="0" lang="en-US" sz="1800" b="0" i="0" u="none" strike="noStrike" kern="1200" cap="none" spc="0" normalizeH="0" baseline="0" noProof="0">
              <a:ln>
                <a:noFill/>
              </a:ln>
              <a:solidFill>
                <a:schemeClr val="bg1"/>
              </a:solidFill>
              <a:effectLst/>
              <a:uLnTx/>
              <a:uFillTx/>
              <a:latin typeface="Segoe Sans Text"/>
              <a:ea typeface="+mn-ea"/>
              <a:cs typeface="+mn-cs"/>
            </a:endParaRPr>
          </a:p>
        </p:txBody>
      </p:sp>
      <p:sp>
        <p:nvSpPr>
          <p:cNvPr id="14" name="Rectangle: Rounded Corners 13">
            <a:extLst>
              <a:ext uri="{FF2B5EF4-FFF2-40B4-BE49-F238E27FC236}">
                <a16:creationId xmlns:a16="http://schemas.microsoft.com/office/drawing/2014/main" id="{9D7BE4A3-9C48-C251-1CB1-3990F797041B}"/>
              </a:ext>
            </a:extLst>
          </p:cNvPr>
          <p:cNvSpPr/>
          <p:nvPr/>
        </p:nvSpPr>
        <p:spPr>
          <a:xfrm>
            <a:off x="3228227" y="3178830"/>
            <a:ext cx="1579841" cy="786652"/>
          </a:xfrm>
          <a:prstGeom prst="roundRect">
            <a:avLst/>
          </a:prstGeom>
          <a:solidFill>
            <a:srgbClr val="454142"/>
          </a:solidFill>
          <a:ln w="12700"/>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r-Latn-RS" sz="1800" b="0" i="0" u="none" strike="noStrike" kern="1200" cap="none" spc="0" normalizeH="0" baseline="0" noProof="0">
                <a:ln>
                  <a:noFill/>
                </a:ln>
                <a:solidFill>
                  <a:schemeClr val="bg1"/>
                </a:solidFill>
                <a:effectLst/>
                <a:uLnTx/>
                <a:uFillTx/>
                <a:latin typeface="Segoe Sans Text"/>
                <a:ea typeface="+mn-ea"/>
                <a:cs typeface="+mn-cs"/>
              </a:rPr>
              <a:t>Tools</a:t>
            </a:r>
            <a:endParaRPr kumimoji="0" lang="en-US" sz="1800" b="0" i="0" u="none" strike="noStrike" kern="1200" cap="none" spc="0" normalizeH="0" baseline="0" noProof="0">
              <a:ln>
                <a:noFill/>
              </a:ln>
              <a:solidFill>
                <a:schemeClr val="bg1"/>
              </a:solidFill>
              <a:effectLst/>
              <a:uLnTx/>
              <a:uFillTx/>
              <a:latin typeface="Segoe Sans Text"/>
              <a:ea typeface="+mn-ea"/>
              <a:cs typeface="+mn-cs"/>
            </a:endParaRPr>
          </a:p>
        </p:txBody>
      </p:sp>
      <p:sp>
        <p:nvSpPr>
          <p:cNvPr id="15" name="Rectangle: Rounded Corners 14">
            <a:extLst>
              <a:ext uri="{FF2B5EF4-FFF2-40B4-BE49-F238E27FC236}">
                <a16:creationId xmlns:a16="http://schemas.microsoft.com/office/drawing/2014/main" id="{829BBC50-7A8B-ED07-8A08-1F5E48C97524}"/>
              </a:ext>
            </a:extLst>
          </p:cNvPr>
          <p:cNvSpPr/>
          <p:nvPr/>
        </p:nvSpPr>
        <p:spPr>
          <a:xfrm>
            <a:off x="5306079" y="4855733"/>
            <a:ext cx="1579841" cy="786652"/>
          </a:xfrm>
          <a:prstGeom prst="roundRect">
            <a:avLst/>
          </a:prstGeom>
          <a:solidFill>
            <a:srgbClr val="454142"/>
          </a:solidFill>
          <a:ln w="12700"/>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r-Latn-RS" sz="1800" b="0" i="0" u="none" strike="noStrike" kern="1200" cap="none" spc="0" normalizeH="0" baseline="0" noProof="0">
                <a:ln>
                  <a:noFill/>
                </a:ln>
                <a:solidFill>
                  <a:schemeClr val="bg1"/>
                </a:solidFill>
                <a:effectLst/>
                <a:uLnTx/>
                <a:uFillTx/>
                <a:latin typeface="Segoe Sans Text"/>
                <a:ea typeface="+mn-ea"/>
                <a:cs typeface="+mn-cs"/>
              </a:rPr>
              <a:t>Action</a:t>
            </a:r>
            <a:endParaRPr kumimoji="0" lang="en-US" sz="1800" b="0" i="0" u="none" strike="noStrike" kern="1200" cap="none" spc="0" normalizeH="0" baseline="0" noProof="0">
              <a:ln>
                <a:noFill/>
              </a:ln>
              <a:solidFill>
                <a:schemeClr val="bg1"/>
              </a:solidFill>
              <a:effectLst/>
              <a:uLnTx/>
              <a:uFillTx/>
              <a:latin typeface="Segoe Sans Text"/>
              <a:ea typeface="+mn-ea"/>
              <a:cs typeface="+mn-cs"/>
            </a:endParaRPr>
          </a:p>
        </p:txBody>
      </p:sp>
      <p:sp>
        <p:nvSpPr>
          <p:cNvPr id="16" name="Rectangle: Rounded Corners 15">
            <a:extLst>
              <a:ext uri="{FF2B5EF4-FFF2-40B4-BE49-F238E27FC236}">
                <a16:creationId xmlns:a16="http://schemas.microsoft.com/office/drawing/2014/main" id="{030FBC28-E7A3-BDE6-C45F-4114640E493D}"/>
              </a:ext>
            </a:extLst>
          </p:cNvPr>
          <p:cNvSpPr/>
          <p:nvPr/>
        </p:nvSpPr>
        <p:spPr>
          <a:xfrm>
            <a:off x="965992" y="1627000"/>
            <a:ext cx="1579841" cy="786652"/>
          </a:xfrm>
          <a:prstGeom prst="roundRect">
            <a:avLst/>
          </a:prstGeom>
          <a:solidFill>
            <a:srgbClr val="454142"/>
          </a:solidFill>
          <a:ln w="12700"/>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r-Latn-RS" sz="1800" b="0" i="0" u="none" strike="noStrike" kern="1200" cap="none" spc="0" normalizeH="0" baseline="0" noProof="0">
                <a:ln>
                  <a:noFill/>
                </a:ln>
                <a:solidFill>
                  <a:schemeClr val="bg1"/>
                </a:solidFill>
                <a:effectLst/>
                <a:uLnTx/>
                <a:uFillTx/>
                <a:latin typeface="Segoe Sans Text"/>
                <a:ea typeface="+mn-ea"/>
                <a:cs typeface="+mn-cs"/>
              </a:rPr>
              <a:t>Web Search</a:t>
            </a:r>
            <a:endParaRPr kumimoji="0" lang="en-US" sz="1800" b="0" i="0" u="none" strike="noStrike" kern="1200" cap="none" spc="0" normalizeH="0" baseline="0" noProof="0">
              <a:ln>
                <a:noFill/>
              </a:ln>
              <a:solidFill>
                <a:schemeClr val="bg1"/>
              </a:solidFill>
              <a:effectLst/>
              <a:uLnTx/>
              <a:uFillTx/>
              <a:latin typeface="Segoe Sans Text"/>
              <a:ea typeface="+mn-ea"/>
              <a:cs typeface="+mn-cs"/>
            </a:endParaRPr>
          </a:p>
        </p:txBody>
      </p:sp>
      <p:sp>
        <p:nvSpPr>
          <p:cNvPr id="17" name="Rectangle: Rounded Corners 16">
            <a:extLst>
              <a:ext uri="{FF2B5EF4-FFF2-40B4-BE49-F238E27FC236}">
                <a16:creationId xmlns:a16="http://schemas.microsoft.com/office/drawing/2014/main" id="{719027B7-39E9-37D1-4121-4290AEFC1200}"/>
              </a:ext>
            </a:extLst>
          </p:cNvPr>
          <p:cNvSpPr/>
          <p:nvPr/>
        </p:nvSpPr>
        <p:spPr>
          <a:xfrm>
            <a:off x="965992" y="2494456"/>
            <a:ext cx="1579841" cy="786652"/>
          </a:xfrm>
          <a:prstGeom prst="roundRect">
            <a:avLst/>
          </a:prstGeom>
          <a:solidFill>
            <a:srgbClr val="454142"/>
          </a:solidFill>
          <a:ln w="12700"/>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r-Latn-RS" sz="1800" b="0" i="0" u="none" strike="noStrike" kern="1200" cap="none" spc="0" normalizeH="0" baseline="0" noProof="0">
                <a:ln>
                  <a:noFill/>
                </a:ln>
                <a:solidFill>
                  <a:schemeClr val="bg1"/>
                </a:solidFill>
                <a:effectLst/>
                <a:uLnTx/>
                <a:uFillTx/>
                <a:latin typeface="Segoe Sans Text"/>
                <a:ea typeface="+mn-ea"/>
                <a:cs typeface="+mn-cs"/>
              </a:rPr>
              <a:t>Code Execution</a:t>
            </a:r>
            <a:endParaRPr kumimoji="0" lang="en-US" sz="1800" b="0" i="0" u="none" strike="noStrike" kern="1200" cap="none" spc="0" normalizeH="0" baseline="0" noProof="0">
              <a:ln>
                <a:noFill/>
              </a:ln>
              <a:solidFill>
                <a:schemeClr val="bg1"/>
              </a:solidFill>
              <a:effectLst/>
              <a:uLnTx/>
              <a:uFillTx/>
              <a:latin typeface="Segoe Sans Text"/>
              <a:ea typeface="+mn-ea"/>
              <a:cs typeface="+mn-cs"/>
            </a:endParaRPr>
          </a:p>
        </p:txBody>
      </p:sp>
      <p:sp>
        <p:nvSpPr>
          <p:cNvPr id="18" name="Rectangle: Rounded Corners 17">
            <a:extLst>
              <a:ext uri="{FF2B5EF4-FFF2-40B4-BE49-F238E27FC236}">
                <a16:creationId xmlns:a16="http://schemas.microsoft.com/office/drawing/2014/main" id="{8CED5A18-A4AD-B81F-829E-77BB7B214AD4}"/>
              </a:ext>
            </a:extLst>
          </p:cNvPr>
          <p:cNvSpPr/>
          <p:nvPr/>
        </p:nvSpPr>
        <p:spPr>
          <a:xfrm>
            <a:off x="965991" y="3361912"/>
            <a:ext cx="1579841" cy="786652"/>
          </a:xfrm>
          <a:prstGeom prst="roundRect">
            <a:avLst/>
          </a:prstGeom>
          <a:solidFill>
            <a:srgbClr val="454142"/>
          </a:solidFill>
          <a:ln w="12700"/>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r-Latn-RS" sz="1800" b="0" i="0" u="none" strike="noStrike" kern="1200" cap="none" spc="0" normalizeH="0" baseline="0" noProof="0">
                <a:ln>
                  <a:noFill/>
                </a:ln>
                <a:solidFill>
                  <a:schemeClr val="bg1"/>
                </a:solidFill>
                <a:effectLst/>
                <a:uLnTx/>
                <a:uFillTx/>
                <a:latin typeface="Segoe Sans Text"/>
                <a:ea typeface="+mn-ea"/>
                <a:cs typeface="+mn-cs"/>
              </a:rPr>
              <a:t>Calculator</a:t>
            </a:r>
            <a:endParaRPr kumimoji="0" lang="en-US" sz="1800" b="0" i="0" u="none" strike="noStrike" kern="1200" cap="none" spc="0" normalizeH="0" baseline="0" noProof="0">
              <a:ln>
                <a:noFill/>
              </a:ln>
              <a:solidFill>
                <a:schemeClr val="bg1"/>
              </a:solidFill>
              <a:effectLst/>
              <a:uLnTx/>
              <a:uFillTx/>
              <a:latin typeface="Segoe Sans Text"/>
              <a:ea typeface="+mn-ea"/>
              <a:cs typeface="+mn-cs"/>
            </a:endParaRPr>
          </a:p>
        </p:txBody>
      </p:sp>
      <p:sp>
        <p:nvSpPr>
          <p:cNvPr id="19" name="Rectangle: Rounded Corners 18">
            <a:extLst>
              <a:ext uri="{FF2B5EF4-FFF2-40B4-BE49-F238E27FC236}">
                <a16:creationId xmlns:a16="http://schemas.microsoft.com/office/drawing/2014/main" id="{459572EE-9144-A773-BD2D-CE7F20E4645A}"/>
              </a:ext>
            </a:extLst>
          </p:cNvPr>
          <p:cNvSpPr/>
          <p:nvPr/>
        </p:nvSpPr>
        <p:spPr>
          <a:xfrm>
            <a:off x="965990" y="4229368"/>
            <a:ext cx="1579841" cy="786652"/>
          </a:xfrm>
          <a:prstGeom prst="roundRect">
            <a:avLst/>
          </a:prstGeom>
          <a:solidFill>
            <a:srgbClr val="454142"/>
          </a:solidFill>
          <a:ln w="12700"/>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r-Latn-RS" sz="1800" b="0" i="0" u="none" strike="noStrike" kern="1200" cap="none" spc="0" normalizeH="0" baseline="0" noProof="0">
                <a:ln>
                  <a:noFill/>
                </a:ln>
                <a:solidFill>
                  <a:schemeClr val="bg1"/>
                </a:solidFill>
                <a:effectLst/>
                <a:uLnTx/>
                <a:uFillTx/>
                <a:latin typeface="Segoe Sans Text"/>
                <a:ea typeface="+mn-ea"/>
                <a:cs typeface="+mn-cs"/>
              </a:rPr>
              <a:t>Calendar </a:t>
            </a:r>
            <a:endParaRPr kumimoji="0" lang="en-US" sz="1800" b="0" i="0" u="none" strike="noStrike" kern="1200" cap="none" spc="0" normalizeH="0" baseline="0" noProof="0">
              <a:ln>
                <a:noFill/>
              </a:ln>
              <a:solidFill>
                <a:schemeClr val="bg1"/>
              </a:solidFill>
              <a:effectLst/>
              <a:uLnTx/>
              <a:uFillTx/>
              <a:latin typeface="Segoe Sans Text"/>
              <a:ea typeface="+mn-ea"/>
              <a:cs typeface="+mn-cs"/>
            </a:endParaRPr>
          </a:p>
        </p:txBody>
      </p:sp>
      <p:sp>
        <p:nvSpPr>
          <p:cNvPr id="20" name="Rectangle: Rounded Corners 19">
            <a:extLst>
              <a:ext uri="{FF2B5EF4-FFF2-40B4-BE49-F238E27FC236}">
                <a16:creationId xmlns:a16="http://schemas.microsoft.com/office/drawing/2014/main" id="{F864366C-EBF5-489B-F762-CEB12B7DB454}"/>
              </a:ext>
            </a:extLst>
          </p:cNvPr>
          <p:cNvSpPr/>
          <p:nvPr/>
        </p:nvSpPr>
        <p:spPr>
          <a:xfrm>
            <a:off x="960175" y="5095040"/>
            <a:ext cx="1579841" cy="786652"/>
          </a:xfrm>
          <a:prstGeom prst="roundRect">
            <a:avLst/>
          </a:prstGeom>
          <a:solidFill>
            <a:srgbClr val="454142"/>
          </a:solidFill>
          <a:ln w="12700"/>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r-Latn-RS" sz="1800" b="0" i="0" u="none" strike="noStrike" kern="1200" cap="none" spc="0" normalizeH="0" baseline="0" noProof="0">
                <a:ln>
                  <a:noFill/>
                </a:ln>
                <a:solidFill>
                  <a:schemeClr val="bg1"/>
                </a:solidFill>
                <a:effectLst/>
                <a:uLnTx/>
                <a:uFillTx/>
                <a:latin typeface="Segoe Sans Text"/>
                <a:ea typeface="+mn-ea"/>
                <a:cs typeface="+mn-cs"/>
              </a:rPr>
              <a:t>...more</a:t>
            </a:r>
            <a:endParaRPr kumimoji="0" lang="en-US" sz="1800" b="0" i="0" u="none" strike="noStrike" kern="1200" cap="none" spc="0" normalizeH="0" baseline="0" noProof="0">
              <a:ln>
                <a:noFill/>
              </a:ln>
              <a:solidFill>
                <a:schemeClr val="bg1"/>
              </a:solidFill>
              <a:effectLst/>
              <a:uLnTx/>
              <a:uFillTx/>
              <a:latin typeface="Segoe Sans Text"/>
              <a:ea typeface="+mn-ea"/>
              <a:cs typeface="+mn-cs"/>
            </a:endParaRPr>
          </a:p>
        </p:txBody>
      </p:sp>
      <p:cxnSp>
        <p:nvCxnSpPr>
          <p:cNvPr id="21" name="Straight Arrow Connector 20">
            <a:extLst>
              <a:ext uri="{FF2B5EF4-FFF2-40B4-BE49-F238E27FC236}">
                <a16:creationId xmlns:a16="http://schemas.microsoft.com/office/drawing/2014/main" id="{427C53BF-DD77-1AB9-62DC-586FC042D590}"/>
              </a:ext>
            </a:extLst>
          </p:cNvPr>
          <p:cNvCxnSpPr>
            <a:stCxn id="11" idx="3"/>
            <a:endCxn id="12" idx="1"/>
          </p:cNvCxnSpPr>
          <p:nvPr/>
        </p:nvCxnSpPr>
        <p:spPr>
          <a:xfrm>
            <a:off x="6885920" y="3574817"/>
            <a:ext cx="551798" cy="849"/>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4604A6C6-E02E-68EE-5D2B-48497C0C9828}"/>
              </a:ext>
            </a:extLst>
          </p:cNvPr>
          <p:cNvCxnSpPr>
            <a:stCxn id="11" idx="1"/>
            <a:endCxn id="14" idx="3"/>
          </p:cNvCxnSpPr>
          <p:nvPr/>
        </p:nvCxnSpPr>
        <p:spPr>
          <a:xfrm flipH="1" flipV="1">
            <a:off x="4808068" y="3572156"/>
            <a:ext cx="498011" cy="2661"/>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67D69687-952E-190A-6539-B64559D90650}"/>
              </a:ext>
            </a:extLst>
          </p:cNvPr>
          <p:cNvCxnSpPr>
            <a:stCxn id="11" idx="0"/>
            <a:endCxn id="13" idx="2"/>
          </p:cNvCxnSpPr>
          <p:nvPr/>
        </p:nvCxnSpPr>
        <p:spPr>
          <a:xfrm flipV="1">
            <a:off x="6096000" y="2315375"/>
            <a:ext cx="0" cy="866116"/>
          </a:xfrm>
          <a:prstGeom prst="straightConnector1">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AAAE0C39-57DF-EF81-5551-FEB69BF00E73}"/>
              </a:ext>
            </a:extLst>
          </p:cNvPr>
          <p:cNvCxnSpPr>
            <a:stCxn id="11" idx="2"/>
            <a:endCxn id="15" idx="0"/>
          </p:cNvCxnSpPr>
          <p:nvPr/>
        </p:nvCxnSpPr>
        <p:spPr>
          <a:xfrm>
            <a:off x="6096000" y="3968143"/>
            <a:ext cx="0" cy="887590"/>
          </a:xfrm>
          <a:prstGeom prst="straightConnector1">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27" name="Connector: Curved 26">
            <a:extLst>
              <a:ext uri="{FF2B5EF4-FFF2-40B4-BE49-F238E27FC236}">
                <a16:creationId xmlns:a16="http://schemas.microsoft.com/office/drawing/2014/main" id="{C601F166-6289-5A54-C278-516D9DF51DCB}"/>
              </a:ext>
            </a:extLst>
          </p:cNvPr>
          <p:cNvCxnSpPr>
            <a:stCxn id="14" idx="1"/>
            <a:endCxn id="16" idx="3"/>
          </p:cNvCxnSpPr>
          <p:nvPr/>
        </p:nvCxnSpPr>
        <p:spPr>
          <a:xfrm rot="10800000">
            <a:off x="2545833" y="2020326"/>
            <a:ext cx="682394" cy="1551830"/>
          </a:xfrm>
          <a:prstGeom prst="curvedConnector3">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8" name="Connector: Curved 27">
            <a:extLst>
              <a:ext uri="{FF2B5EF4-FFF2-40B4-BE49-F238E27FC236}">
                <a16:creationId xmlns:a16="http://schemas.microsoft.com/office/drawing/2014/main" id="{79FB8176-F24B-6A58-015B-1DAE580F1ABE}"/>
              </a:ext>
            </a:extLst>
          </p:cNvPr>
          <p:cNvCxnSpPr>
            <a:cxnSpLocks/>
            <a:stCxn id="14" idx="1"/>
            <a:endCxn id="17" idx="3"/>
          </p:cNvCxnSpPr>
          <p:nvPr/>
        </p:nvCxnSpPr>
        <p:spPr>
          <a:xfrm rot="10800000">
            <a:off x="2545833" y="2887782"/>
            <a:ext cx="682394" cy="684374"/>
          </a:xfrm>
          <a:prstGeom prst="curvedConnector3">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Connector: Curved 28">
            <a:extLst>
              <a:ext uri="{FF2B5EF4-FFF2-40B4-BE49-F238E27FC236}">
                <a16:creationId xmlns:a16="http://schemas.microsoft.com/office/drawing/2014/main" id="{DFA63C56-8520-0143-80DB-E8A8142A48FD}"/>
              </a:ext>
            </a:extLst>
          </p:cNvPr>
          <p:cNvCxnSpPr>
            <a:stCxn id="14" idx="1"/>
            <a:endCxn id="18" idx="3"/>
          </p:cNvCxnSpPr>
          <p:nvPr/>
        </p:nvCxnSpPr>
        <p:spPr>
          <a:xfrm rot="10800000" flipV="1">
            <a:off x="2545833" y="3572156"/>
            <a:ext cx="682395" cy="183082"/>
          </a:xfrm>
          <a:prstGeom prst="curvedConnector3">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Connector: Curved 31">
            <a:extLst>
              <a:ext uri="{FF2B5EF4-FFF2-40B4-BE49-F238E27FC236}">
                <a16:creationId xmlns:a16="http://schemas.microsoft.com/office/drawing/2014/main" id="{E2CBCE04-44EC-2828-29FC-AEEF3418406A}"/>
              </a:ext>
            </a:extLst>
          </p:cNvPr>
          <p:cNvCxnSpPr>
            <a:stCxn id="14" idx="1"/>
            <a:endCxn id="19" idx="3"/>
          </p:cNvCxnSpPr>
          <p:nvPr/>
        </p:nvCxnSpPr>
        <p:spPr>
          <a:xfrm rot="10800000" flipV="1">
            <a:off x="2545831" y="3572156"/>
            <a:ext cx="682396" cy="1050538"/>
          </a:xfrm>
          <a:prstGeom prst="curvedConnector3">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33" name="Connector: Curved 32">
            <a:extLst>
              <a:ext uri="{FF2B5EF4-FFF2-40B4-BE49-F238E27FC236}">
                <a16:creationId xmlns:a16="http://schemas.microsoft.com/office/drawing/2014/main" id="{3BC185E9-A184-D9C4-D4B1-AFB0D461D451}"/>
              </a:ext>
            </a:extLst>
          </p:cNvPr>
          <p:cNvCxnSpPr>
            <a:cxnSpLocks/>
            <a:stCxn id="14" idx="1"/>
            <a:endCxn id="20" idx="3"/>
          </p:cNvCxnSpPr>
          <p:nvPr/>
        </p:nvCxnSpPr>
        <p:spPr>
          <a:xfrm rot="10800000" flipV="1">
            <a:off x="2540017" y="3572156"/>
            <a:ext cx="688211" cy="1916210"/>
          </a:xfrm>
          <a:prstGeom prst="curvedConnector3">
            <a:avLst>
              <a:gd name="adj1" fmla="val 50000"/>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35" name="Rectangle: Rounded Corners 34">
            <a:extLst>
              <a:ext uri="{FF2B5EF4-FFF2-40B4-BE49-F238E27FC236}">
                <a16:creationId xmlns:a16="http://schemas.microsoft.com/office/drawing/2014/main" id="{120357DB-0086-5666-7C01-3181EFFAA177}"/>
              </a:ext>
            </a:extLst>
          </p:cNvPr>
          <p:cNvSpPr/>
          <p:nvPr/>
        </p:nvSpPr>
        <p:spPr>
          <a:xfrm>
            <a:off x="9753692" y="1830039"/>
            <a:ext cx="1720994" cy="786652"/>
          </a:xfrm>
          <a:prstGeom prst="roundRect">
            <a:avLst/>
          </a:prstGeom>
          <a:solidFill>
            <a:srgbClr val="454142"/>
          </a:solidFill>
          <a:ln w="12700"/>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r-Latn-RS" sz="1800" b="0" i="0" u="none" strike="noStrike" kern="1200" cap="none" spc="0" normalizeH="0" baseline="0" noProof="0">
                <a:ln>
                  <a:noFill/>
                </a:ln>
                <a:solidFill>
                  <a:schemeClr val="bg1"/>
                </a:solidFill>
                <a:effectLst/>
                <a:uLnTx/>
                <a:uFillTx/>
                <a:latin typeface="Segoe Sans Text"/>
                <a:ea typeface="+mn-ea"/>
                <a:cs typeface="+mn-cs"/>
              </a:rPr>
              <a:t>Self-critique</a:t>
            </a:r>
            <a:endParaRPr kumimoji="0" lang="en-US" sz="1800" b="0" i="0" u="none" strike="noStrike" kern="1200" cap="none" spc="0" normalizeH="0" baseline="0" noProof="0">
              <a:ln>
                <a:noFill/>
              </a:ln>
              <a:solidFill>
                <a:schemeClr val="bg1"/>
              </a:solidFill>
              <a:effectLst/>
              <a:uLnTx/>
              <a:uFillTx/>
              <a:latin typeface="Segoe Sans Text"/>
              <a:ea typeface="+mn-ea"/>
              <a:cs typeface="+mn-cs"/>
            </a:endParaRPr>
          </a:p>
        </p:txBody>
      </p:sp>
      <p:sp>
        <p:nvSpPr>
          <p:cNvPr id="44" name="Rectangle: Rounded Corners 43">
            <a:extLst>
              <a:ext uri="{FF2B5EF4-FFF2-40B4-BE49-F238E27FC236}">
                <a16:creationId xmlns:a16="http://schemas.microsoft.com/office/drawing/2014/main" id="{CC93B28D-4346-52DC-F190-DA2E34850119}"/>
              </a:ext>
            </a:extLst>
          </p:cNvPr>
          <p:cNvSpPr/>
          <p:nvPr/>
        </p:nvSpPr>
        <p:spPr>
          <a:xfrm>
            <a:off x="9741548" y="3697393"/>
            <a:ext cx="1720994" cy="786652"/>
          </a:xfrm>
          <a:prstGeom prst="roundRect">
            <a:avLst/>
          </a:prstGeom>
          <a:solidFill>
            <a:srgbClr val="454142"/>
          </a:solidFill>
          <a:ln w="12700"/>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r-Latn-RS" sz="1800" b="0" i="0" u="none" strike="noStrike" kern="1200" cap="none" spc="0" normalizeH="0" baseline="0" noProof="0">
                <a:ln>
                  <a:noFill/>
                </a:ln>
                <a:solidFill>
                  <a:schemeClr val="bg1"/>
                </a:solidFill>
                <a:effectLst/>
                <a:uLnTx/>
                <a:uFillTx/>
                <a:latin typeface="Segoe Sans Text"/>
                <a:ea typeface="+mn-ea"/>
                <a:cs typeface="+mn-cs"/>
              </a:rPr>
              <a:t>Collaboration</a:t>
            </a:r>
            <a:endParaRPr kumimoji="0" lang="en-US" sz="1800" b="0" i="0" u="none" strike="noStrike" kern="1200" cap="none" spc="0" normalizeH="0" baseline="0" noProof="0">
              <a:ln>
                <a:noFill/>
              </a:ln>
              <a:solidFill>
                <a:schemeClr val="bg1"/>
              </a:solidFill>
              <a:effectLst/>
              <a:uLnTx/>
              <a:uFillTx/>
              <a:latin typeface="Segoe Sans Text"/>
              <a:ea typeface="+mn-ea"/>
              <a:cs typeface="+mn-cs"/>
            </a:endParaRPr>
          </a:p>
        </p:txBody>
      </p:sp>
      <p:sp>
        <p:nvSpPr>
          <p:cNvPr id="46" name="Rectangle: Rounded Corners 45">
            <a:extLst>
              <a:ext uri="{FF2B5EF4-FFF2-40B4-BE49-F238E27FC236}">
                <a16:creationId xmlns:a16="http://schemas.microsoft.com/office/drawing/2014/main" id="{477F3240-6544-4895-BB63-31323DFC1ACB}"/>
              </a:ext>
            </a:extLst>
          </p:cNvPr>
          <p:cNvSpPr/>
          <p:nvPr/>
        </p:nvSpPr>
        <p:spPr>
          <a:xfrm>
            <a:off x="9741549" y="2746375"/>
            <a:ext cx="1720994" cy="786652"/>
          </a:xfrm>
          <a:prstGeom prst="roundRect">
            <a:avLst/>
          </a:prstGeom>
          <a:solidFill>
            <a:srgbClr val="454142"/>
          </a:solidFill>
          <a:ln w="12700"/>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r-Latn-RS" sz="1600" b="0" i="0" u="none" strike="noStrike" kern="1200" cap="none" spc="0" normalizeH="0" baseline="0" noProof="0">
                <a:ln>
                  <a:noFill/>
                </a:ln>
                <a:solidFill>
                  <a:schemeClr val="bg1"/>
                </a:solidFill>
                <a:effectLst/>
                <a:uLnTx/>
                <a:uFillTx/>
                <a:latin typeface="Segoe Sans Text"/>
                <a:ea typeface="+mn-ea"/>
                <a:cs typeface="+mn-cs"/>
              </a:rPr>
              <a:t>Subgoal decomposition</a:t>
            </a:r>
            <a:endParaRPr kumimoji="0" lang="en-US" sz="1600" b="0" i="0" u="none" strike="noStrike" kern="1200" cap="none" spc="0" normalizeH="0" baseline="0" noProof="0">
              <a:ln>
                <a:noFill/>
              </a:ln>
              <a:solidFill>
                <a:schemeClr val="bg1"/>
              </a:solidFill>
              <a:effectLst/>
              <a:uLnTx/>
              <a:uFillTx/>
              <a:latin typeface="Segoe Sans Text"/>
              <a:ea typeface="+mn-ea"/>
              <a:cs typeface="+mn-cs"/>
            </a:endParaRPr>
          </a:p>
        </p:txBody>
      </p:sp>
      <p:sp>
        <p:nvSpPr>
          <p:cNvPr id="53" name="Rectangle: Rounded Corners 52">
            <a:extLst>
              <a:ext uri="{FF2B5EF4-FFF2-40B4-BE49-F238E27FC236}">
                <a16:creationId xmlns:a16="http://schemas.microsoft.com/office/drawing/2014/main" id="{548BCC6B-23F6-74EF-78FE-33B7B95928F8}"/>
              </a:ext>
            </a:extLst>
          </p:cNvPr>
          <p:cNvSpPr/>
          <p:nvPr/>
        </p:nvSpPr>
        <p:spPr>
          <a:xfrm>
            <a:off x="9753692" y="4680190"/>
            <a:ext cx="1720994" cy="786652"/>
          </a:xfrm>
          <a:prstGeom prst="roundRect">
            <a:avLst/>
          </a:prstGeom>
          <a:solidFill>
            <a:srgbClr val="454142"/>
          </a:solidFill>
          <a:ln w="12700"/>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sr-Latn-RS" sz="1600" b="0" i="0" u="none" strike="noStrike" kern="1200" cap="none" spc="0" normalizeH="0" baseline="0" noProof="0">
                <a:ln>
                  <a:noFill/>
                </a:ln>
                <a:solidFill>
                  <a:schemeClr val="bg1"/>
                </a:solidFill>
                <a:effectLst/>
                <a:uLnTx/>
                <a:uFillTx/>
                <a:latin typeface="Segoe Sans Text"/>
                <a:ea typeface="+mn-ea"/>
                <a:cs typeface="+mn-cs"/>
              </a:rPr>
              <a:t>...many more design patterns</a:t>
            </a:r>
            <a:endParaRPr kumimoji="0" lang="en-US" sz="1600" b="0" i="0" u="none" strike="noStrike" kern="1200" cap="none" spc="0" normalizeH="0" baseline="0" noProof="0">
              <a:ln>
                <a:noFill/>
              </a:ln>
              <a:solidFill>
                <a:schemeClr val="bg1"/>
              </a:solidFill>
              <a:effectLst/>
              <a:uLnTx/>
              <a:uFillTx/>
              <a:latin typeface="Segoe Sans Text"/>
              <a:ea typeface="+mn-ea"/>
              <a:cs typeface="+mn-cs"/>
            </a:endParaRPr>
          </a:p>
        </p:txBody>
      </p:sp>
      <p:cxnSp>
        <p:nvCxnSpPr>
          <p:cNvPr id="54" name="Connector: Curved 53">
            <a:extLst>
              <a:ext uri="{FF2B5EF4-FFF2-40B4-BE49-F238E27FC236}">
                <a16:creationId xmlns:a16="http://schemas.microsoft.com/office/drawing/2014/main" id="{DC1666A6-A75D-4567-BE31-A5D9FABDA8D5}"/>
              </a:ext>
            </a:extLst>
          </p:cNvPr>
          <p:cNvCxnSpPr>
            <a:cxnSpLocks/>
            <a:stCxn id="12" idx="3"/>
            <a:endCxn id="35" idx="1"/>
          </p:cNvCxnSpPr>
          <p:nvPr/>
        </p:nvCxnSpPr>
        <p:spPr>
          <a:xfrm flipV="1">
            <a:off x="9017559" y="2223365"/>
            <a:ext cx="736133" cy="1352301"/>
          </a:xfrm>
          <a:prstGeom prst="curvedConnector3">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59" name="Connector: Curved 58">
            <a:extLst>
              <a:ext uri="{FF2B5EF4-FFF2-40B4-BE49-F238E27FC236}">
                <a16:creationId xmlns:a16="http://schemas.microsoft.com/office/drawing/2014/main" id="{22C2C7B8-BAE7-98B0-DC41-C985C2E15F27}"/>
              </a:ext>
            </a:extLst>
          </p:cNvPr>
          <p:cNvCxnSpPr>
            <a:cxnSpLocks/>
            <a:stCxn id="12" idx="3"/>
            <a:endCxn id="46" idx="1"/>
          </p:cNvCxnSpPr>
          <p:nvPr/>
        </p:nvCxnSpPr>
        <p:spPr>
          <a:xfrm flipV="1">
            <a:off x="9017559" y="3139701"/>
            <a:ext cx="723990" cy="435965"/>
          </a:xfrm>
          <a:prstGeom prst="curvedConnector3">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60" name="Connector: Curved 59">
            <a:extLst>
              <a:ext uri="{FF2B5EF4-FFF2-40B4-BE49-F238E27FC236}">
                <a16:creationId xmlns:a16="http://schemas.microsoft.com/office/drawing/2014/main" id="{C4B0C307-7ED9-1268-4F95-38848BDEEA3D}"/>
              </a:ext>
            </a:extLst>
          </p:cNvPr>
          <p:cNvCxnSpPr>
            <a:cxnSpLocks/>
            <a:stCxn id="12" idx="3"/>
            <a:endCxn id="44" idx="1"/>
          </p:cNvCxnSpPr>
          <p:nvPr/>
        </p:nvCxnSpPr>
        <p:spPr>
          <a:xfrm>
            <a:off x="9017559" y="3575666"/>
            <a:ext cx="723989" cy="515053"/>
          </a:xfrm>
          <a:prstGeom prst="curvedConnector3">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cxnSp>
        <p:nvCxnSpPr>
          <p:cNvPr id="61" name="Connector: Curved 60">
            <a:extLst>
              <a:ext uri="{FF2B5EF4-FFF2-40B4-BE49-F238E27FC236}">
                <a16:creationId xmlns:a16="http://schemas.microsoft.com/office/drawing/2014/main" id="{DC785DB8-7F8E-CB3C-ABB6-B4509458E8A3}"/>
              </a:ext>
            </a:extLst>
          </p:cNvPr>
          <p:cNvCxnSpPr>
            <a:cxnSpLocks/>
            <a:stCxn id="12" idx="3"/>
            <a:endCxn id="53" idx="1"/>
          </p:cNvCxnSpPr>
          <p:nvPr/>
        </p:nvCxnSpPr>
        <p:spPr>
          <a:xfrm>
            <a:off x="9017559" y="3575666"/>
            <a:ext cx="736133" cy="1497850"/>
          </a:xfrm>
          <a:prstGeom prst="curvedConnector3">
            <a:avLst/>
          </a:prstGeom>
          <a:ln>
            <a:solidFill>
              <a:schemeClr val="bg1"/>
            </a:solidFill>
            <a:tailEnd type="triangle"/>
          </a:ln>
        </p:spPr>
        <p:style>
          <a:lnRef idx="2">
            <a:schemeClr val="dk1"/>
          </a:lnRef>
          <a:fillRef idx="0">
            <a:schemeClr val="dk1"/>
          </a:fillRef>
          <a:effectRef idx="1">
            <a:schemeClr val="dk1"/>
          </a:effectRef>
          <a:fontRef idx="minor">
            <a:schemeClr val="tx1"/>
          </a:fontRef>
        </p:style>
      </p:cxnSp>
      <p:pic>
        <p:nvPicPr>
          <p:cNvPr id="62" name="Graphic 61" descr="Calculator with solid fill">
            <a:extLst>
              <a:ext uri="{FF2B5EF4-FFF2-40B4-BE49-F238E27FC236}">
                <a16:creationId xmlns:a16="http://schemas.microsoft.com/office/drawing/2014/main" id="{5963B62F-F28A-C5A7-CA8A-D2239111FD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2001" y="3462461"/>
            <a:ext cx="585555" cy="585555"/>
          </a:xfrm>
          <a:prstGeom prst="rect">
            <a:avLst/>
          </a:prstGeom>
        </p:spPr>
      </p:pic>
      <p:pic>
        <p:nvPicPr>
          <p:cNvPr id="63" name="Graphic 62" descr="Daily calendar with solid fill">
            <a:extLst>
              <a:ext uri="{FF2B5EF4-FFF2-40B4-BE49-F238E27FC236}">
                <a16:creationId xmlns:a16="http://schemas.microsoft.com/office/drawing/2014/main" id="{574F7216-9D6F-5AA5-A880-5CE185EE36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2001" y="4309192"/>
            <a:ext cx="634090" cy="634090"/>
          </a:xfrm>
          <a:prstGeom prst="rect">
            <a:avLst/>
          </a:prstGeom>
        </p:spPr>
      </p:pic>
      <p:pic>
        <p:nvPicPr>
          <p:cNvPr id="64" name="Graphic 63" descr="Ethernet with solid fill">
            <a:extLst>
              <a:ext uri="{FF2B5EF4-FFF2-40B4-BE49-F238E27FC236}">
                <a16:creationId xmlns:a16="http://schemas.microsoft.com/office/drawing/2014/main" id="{453CA9EA-5BFF-042D-AB97-A4BB1FD3E90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9766" y="2561289"/>
            <a:ext cx="710023" cy="710023"/>
          </a:xfrm>
          <a:prstGeom prst="rect">
            <a:avLst/>
          </a:prstGeom>
        </p:spPr>
      </p:pic>
      <p:pic>
        <p:nvPicPr>
          <p:cNvPr id="65" name="Graphic 64" descr="Wireless router with solid fill">
            <a:extLst>
              <a:ext uri="{FF2B5EF4-FFF2-40B4-BE49-F238E27FC236}">
                <a16:creationId xmlns:a16="http://schemas.microsoft.com/office/drawing/2014/main" id="{A09163C1-8B3C-DA42-0626-D3404D72EF3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8890" y="1695806"/>
            <a:ext cx="717846" cy="717846"/>
          </a:xfrm>
          <a:prstGeom prst="rect">
            <a:avLst/>
          </a:prstGeom>
        </p:spPr>
      </p:pic>
    </p:spTree>
    <p:extLst>
      <p:ext uri="{BB962C8B-B14F-4D97-AF65-F5344CB8AC3E}">
        <p14:creationId xmlns:p14="http://schemas.microsoft.com/office/powerpoint/2010/main" val="8100151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10"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10" presetClass="entr" presetSubtype="0" fill="hold"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par>
                                <p:cTn id="35" presetID="10"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10" presetClass="entr" presetSubtype="0"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par>
                                <p:cTn id="41" presetID="10" presetClass="entr" presetSubtype="0" fill="hold"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par>
                                <p:cTn id="44" presetID="10" presetClass="entr" presetSubtype="0" fill="hold" nodeType="with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fade">
                                      <p:cBhvr>
                                        <p:cTn id="46" dur="500"/>
                                        <p:tgtEl>
                                          <p:spTgt spid="63"/>
                                        </p:tgtEl>
                                      </p:cBhvr>
                                    </p:animEffect>
                                  </p:childTnLst>
                                </p:cTn>
                              </p:par>
                              <p:par>
                                <p:cTn id="47" presetID="10" presetClass="entr" presetSubtype="0" fill="hold" nodeType="withEffect">
                                  <p:stCondLst>
                                    <p:cond delay="0"/>
                                  </p:stCondLst>
                                  <p:childTnLst>
                                    <p:set>
                                      <p:cBhvr>
                                        <p:cTn id="48" dur="1" fill="hold">
                                          <p:stCondLst>
                                            <p:cond delay="0"/>
                                          </p:stCondLst>
                                        </p:cTn>
                                        <p:tgtEl>
                                          <p:spTgt spid="64"/>
                                        </p:tgtEl>
                                        <p:attrNameLst>
                                          <p:attrName>style.visibility</p:attrName>
                                        </p:attrNameLst>
                                      </p:cBhvr>
                                      <p:to>
                                        <p:strVal val="visible"/>
                                      </p:to>
                                    </p:set>
                                    <p:animEffect transition="in" filter="fade">
                                      <p:cBhvr>
                                        <p:cTn id="49" dur="500"/>
                                        <p:tgtEl>
                                          <p:spTgt spid="64"/>
                                        </p:tgtEl>
                                      </p:cBhvr>
                                    </p:animEffect>
                                  </p:childTnLst>
                                </p:cTn>
                              </p:par>
                              <p:par>
                                <p:cTn id="50" presetID="10" presetClass="entr" presetSubtype="0" fill="hold" nodeType="with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par>
                                <p:cTn id="58" presetID="10" presetClass="entr" presetSubtype="0" fill="hold"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500"/>
                                        <p:tgtEl>
                                          <p:spTgt spid="2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fade">
                                      <p:cBhvr>
                                        <p:cTn id="66" dur="500"/>
                                        <p:tgtEl>
                                          <p:spTgt spid="4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fade">
                                      <p:cBhvr>
                                        <p:cTn id="69" dur="500"/>
                                        <p:tgtEl>
                                          <p:spTgt spid="4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fade">
                                      <p:cBhvr>
                                        <p:cTn id="72" dur="500"/>
                                        <p:tgtEl>
                                          <p:spTgt spid="53"/>
                                        </p:tgtEl>
                                      </p:cBhvr>
                                    </p:animEffect>
                                  </p:childTnLst>
                                </p:cTn>
                              </p:par>
                              <p:par>
                                <p:cTn id="73" presetID="10" presetClass="entr" presetSubtype="0" fill="hold" nodeType="withEffect">
                                  <p:stCondLst>
                                    <p:cond delay="0"/>
                                  </p:stCondLst>
                                  <p:childTnLst>
                                    <p:set>
                                      <p:cBhvr>
                                        <p:cTn id="74" dur="1" fill="hold">
                                          <p:stCondLst>
                                            <p:cond delay="0"/>
                                          </p:stCondLst>
                                        </p:cTn>
                                        <p:tgtEl>
                                          <p:spTgt spid="54"/>
                                        </p:tgtEl>
                                        <p:attrNameLst>
                                          <p:attrName>style.visibility</p:attrName>
                                        </p:attrNameLst>
                                      </p:cBhvr>
                                      <p:to>
                                        <p:strVal val="visible"/>
                                      </p:to>
                                    </p:set>
                                    <p:animEffect transition="in" filter="fade">
                                      <p:cBhvr>
                                        <p:cTn id="75" dur="500"/>
                                        <p:tgtEl>
                                          <p:spTgt spid="54"/>
                                        </p:tgtEl>
                                      </p:cBhvr>
                                    </p:animEffect>
                                  </p:childTnLst>
                                </p:cTn>
                              </p:par>
                              <p:par>
                                <p:cTn id="76" presetID="10" presetClass="entr" presetSubtype="0" fill="hold" nodeType="withEffect">
                                  <p:stCondLst>
                                    <p:cond delay="0"/>
                                  </p:stCondLst>
                                  <p:childTnLst>
                                    <p:set>
                                      <p:cBhvr>
                                        <p:cTn id="77" dur="1" fill="hold">
                                          <p:stCondLst>
                                            <p:cond delay="0"/>
                                          </p:stCondLst>
                                        </p:cTn>
                                        <p:tgtEl>
                                          <p:spTgt spid="59"/>
                                        </p:tgtEl>
                                        <p:attrNameLst>
                                          <p:attrName>style.visibility</p:attrName>
                                        </p:attrNameLst>
                                      </p:cBhvr>
                                      <p:to>
                                        <p:strVal val="visible"/>
                                      </p:to>
                                    </p:set>
                                    <p:animEffect transition="in" filter="fade">
                                      <p:cBhvr>
                                        <p:cTn id="78" dur="500"/>
                                        <p:tgtEl>
                                          <p:spTgt spid="59"/>
                                        </p:tgtEl>
                                      </p:cBhvr>
                                    </p:animEffect>
                                  </p:childTnLst>
                                </p:cTn>
                              </p:par>
                              <p:par>
                                <p:cTn id="79" presetID="10" presetClass="entr" presetSubtype="0" fill="hold" nodeType="withEffect">
                                  <p:stCondLst>
                                    <p:cond delay="0"/>
                                  </p:stCondLst>
                                  <p:childTnLst>
                                    <p:set>
                                      <p:cBhvr>
                                        <p:cTn id="80" dur="1" fill="hold">
                                          <p:stCondLst>
                                            <p:cond delay="0"/>
                                          </p:stCondLst>
                                        </p:cTn>
                                        <p:tgtEl>
                                          <p:spTgt spid="60"/>
                                        </p:tgtEl>
                                        <p:attrNameLst>
                                          <p:attrName>style.visibility</p:attrName>
                                        </p:attrNameLst>
                                      </p:cBhvr>
                                      <p:to>
                                        <p:strVal val="visible"/>
                                      </p:to>
                                    </p:set>
                                    <p:animEffect transition="in" filter="fade">
                                      <p:cBhvr>
                                        <p:cTn id="81" dur="500"/>
                                        <p:tgtEl>
                                          <p:spTgt spid="60"/>
                                        </p:tgtEl>
                                      </p:cBhvr>
                                    </p:animEffect>
                                  </p:childTnLst>
                                </p:cTn>
                              </p:par>
                              <p:par>
                                <p:cTn id="82" presetID="10" presetClass="entr" presetSubtype="0" fill="hold" nodeType="withEffect">
                                  <p:stCondLst>
                                    <p:cond delay="0"/>
                                  </p:stCondLst>
                                  <p:childTnLst>
                                    <p:set>
                                      <p:cBhvr>
                                        <p:cTn id="83" dur="1" fill="hold">
                                          <p:stCondLst>
                                            <p:cond delay="0"/>
                                          </p:stCondLst>
                                        </p:cTn>
                                        <p:tgtEl>
                                          <p:spTgt spid="61"/>
                                        </p:tgtEl>
                                        <p:attrNameLst>
                                          <p:attrName>style.visibility</p:attrName>
                                        </p:attrNameLst>
                                      </p:cBhvr>
                                      <p:to>
                                        <p:strVal val="visible"/>
                                      </p:to>
                                    </p:set>
                                    <p:animEffect transition="in" filter="fade">
                                      <p:cBhvr>
                                        <p:cTn id="84" dur="500"/>
                                        <p:tgtEl>
                                          <p:spTgt spid="61"/>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5"/>
                                        </p:tgtEl>
                                        <p:attrNameLst>
                                          <p:attrName>style.visibility</p:attrName>
                                        </p:attrNameLst>
                                      </p:cBhvr>
                                      <p:to>
                                        <p:strVal val="visible"/>
                                      </p:to>
                                    </p:set>
                                    <p:animEffect transition="in" filter="fade">
                                      <p:cBhvr>
                                        <p:cTn id="89" dur="500"/>
                                        <p:tgtEl>
                                          <p:spTgt spid="15"/>
                                        </p:tgtEl>
                                      </p:cBhvr>
                                    </p:animEffect>
                                  </p:childTnLst>
                                </p:cTn>
                              </p:par>
                              <p:par>
                                <p:cTn id="90" presetID="10" presetClass="entr" presetSubtype="0" fill="hold" nodeType="with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500"/>
                                        <p:tgtEl>
                                          <p:spTgt spid="24"/>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13"/>
                                        </p:tgtEl>
                                        <p:attrNameLst>
                                          <p:attrName>style.visibility</p:attrName>
                                        </p:attrNameLst>
                                      </p:cBhvr>
                                      <p:to>
                                        <p:strVal val="visible"/>
                                      </p:to>
                                    </p:set>
                                    <p:animEffect transition="in" filter="fade">
                                      <p:cBhvr>
                                        <p:cTn id="97" dur="500"/>
                                        <p:tgtEl>
                                          <p:spTgt spid="13"/>
                                        </p:tgtEl>
                                      </p:cBhvr>
                                    </p:animEffect>
                                  </p:childTnLst>
                                </p:cTn>
                              </p:par>
                              <p:par>
                                <p:cTn id="98" presetID="10" presetClass="entr" presetSubtype="0" fill="hold" nodeType="withEffect">
                                  <p:stCondLst>
                                    <p:cond delay="0"/>
                                  </p:stCondLst>
                                  <p:childTnLst>
                                    <p:set>
                                      <p:cBhvr>
                                        <p:cTn id="99" dur="1" fill="hold">
                                          <p:stCondLst>
                                            <p:cond delay="0"/>
                                          </p:stCondLst>
                                        </p:cTn>
                                        <p:tgtEl>
                                          <p:spTgt spid="23"/>
                                        </p:tgtEl>
                                        <p:attrNameLst>
                                          <p:attrName>style.visibility</p:attrName>
                                        </p:attrNameLst>
                                      </p:cBhvr>
                                      <p:to>
                                        <p:strVal val="visible"/>
                                      </p:to>
                                    </p:set>
                                    <p:animEffect transition="in" filter="fade">
                                      <p:cBhvr>
                                        <p:cTn id="10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35" grpId="0" animBg="1"/>
      <p:bldP spid="44" grpId="0" animBg="1"/>
      <p:bldP spid="46" grpId="0" animBg="1"/>
      <p:bldP spid="5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7" name="Rounded Rectangle 34">
            <a:extLst>
              <a:ext uri="{FF2B5EF4-FFF2-40B4-BE49-F238E27FC236}">
                <a16:creationId xmlns:a16="http://schemas.microsoft.com/office/drawing/2014/main" id="{E0344440-225E-DC2D-988B-4CADF6531858}"/>
              </a:ext>
              <a:ext uri="{C183D7F6-B498-43B3-948B-1728B52AA6E4}">
                <adec:decorative xmlns:adec="http://schemas.microsoft.com/office/drawing/2017/decorative" val="1"/>
              </a:ext>
            </a:extLst>
          </p:cNvPr>
          <p:cNvSpPr/>
          <p:nvPr/>
        </p:nvSpPr>
        <p:spPr bwMode="auto">
          <a:xfrm>
            <a:off x="581025" y="914400"/>
            <a:ext cx="11029950" cy="5098834"/>
          </a:xfrm>
          <a:prstGeom prst="roundRect">
            <a:avLst>
              <a:gd name="adj" fmla="val 6454"/>
            </a:avLst>
          </a:prstGeom>
          <a:solidFill>
            <a:srgbClr val="454142">
              <a:alpha val="70000"/>
            </a:srgbClr>
          </a:solidFill>
          <a:ln w="19050">
            <a:gradFill flip="none" rotWithShape="1">
              <a:gsLst>
                <a:gs pos="0">
                  <a:schemeClr val="accent5"/>
                </a:gs>
                <a:gs pos="100000">
                  <a:schemeClr val="accent6"/>
                </a:gs>
              </a:gsLst>
              <a:lin ang="2700000" scaled="1"/>
              <a:tileRect/>
            </a:grad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a:ln>
                <a:noFill/>
              </a:ln>
              <a:solidFill>
                <a:srgbClr val="225B61"/>
              </a:solidFill>
              <a:effectLst/>
              <a:uLnTx/>
              <a:uFillTx/>
              <a:latin typeface="Segoe Sans Text Semibold" pitchFamily="2" charset="0"/>
              <a:ea typeface="+mn-ea"/>
              <a:cs typeface="Segoe Sans Text Semibold" pitchFamily="2" charset="0"/>
            </a:endParaRPr>
          </a:p>
        </p:txBody>
      </p:sp>
      <p:sp>
        <p:nvSpPr>
          <p:cNvPr id="72" name="Text Placeholder 7">
            <a:extLst>
              <a:ext uri="{FF2B5EF4-FFF2-40B4-BE49-F238E27FC236}">
                <a16:creationId xmlns:a16="http://schemas.microsoft.com/office/drawing/2014/main" id="{8DE1A3FE-BDF3-B6EF-C229-42FC9D1C8B1A}"/>
              </a:ext>
            </a:extLst>
          </p:cNvPr>
          <p:cNvSpPr txBox="1">
            <a:spLocks noGrp="1"/>
          </p:cNvSpPr>
          <p:nvPr>
            <p:ph type="title" idx="4294967295"/>
          </p:nvPr>
        </p:nvSpPr>
        <p:spPr>
          <a:xfrm>
            <a:off x="1982294" y="2193890"/>
            <a:ext cx="8403378" cy="67710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3998" b="0" kern="1200" cap="none" spc="0" baseline="0">
                <a:ln w="3175">
                  <a:noFill/>
                </a:ln>
                <a:gradFill>
                  <a:gsLst>
                    <a:gs pos="0">
                      <a:srgbClr val="50E6FF"/>
                    </a:gs>
                    <a:gs pos="100000">
                      <a:srgbClr val="0078D4"/>
                    </a:gs>
                  </a:gsLst>
                  <a:lin ang="2400000" scaled="0"/>
                </a:gradFill>
                <a:effectLst/>
                <a:latin typeface="+mj-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4400" b="1">
                <a:ln>
                  <a:noFill/>
                </a:ln>
                <a:gradFill flip="none" rotWithShape="1">
                  <a:gsLst>
                    <a:gs pos="100000">
                      <a:schemeClr val="accent5"/>
                    </a:gs>
                    <a:gs pos="0">
                      <a:schemeClr val="accent6"/>
                    </a:gs>
                  </a:gsLst>
                  <a:path path="circle">
                    <a:fillToRect l="100000" t="100000"/>
                  </a:path>
                  <a:tileRect r="-100000" b="-100000"/>
                </a:gradFill>
                <a:latin typeface="+mn-lt"/>
                <a:cs typeface="Segoe Sans Text Semibold" pitchFamily="2" charset="0"/>
              </a:rPr>
              <a:t>4 primary considerations</a:t>
            </a:r>
            <a:endParaRPr kumimoji="0" lang="en-US" sz="4400" b="1" i="0" u="none" strike="noStrike" kern="1200" cap="none" spc="0" normalizeH="0" baseline="0" noProof="0">
              <a:ln>
                <a:noFill/>
              </a:ln>
              <a:gradFill flip="none" rotWithShape="1">
                <a:gsLst>
                  <a:gs pos="100000">
                    <a:schemeClr val="accent5"/>
                  </a:gs>
                  <a:gs pos="0">
                    <a:schemeClr val="accent6"/>
                  </a:gs>
                </a:gsLst>
                <a:path path="circle">
                  <a:fillToRect l="100000" t="100000"/>
                </a:path>
                <a:tileRect r="-100000" b="-100000"/>
              </a:gradFill>
              <a:effectLst/>
              <a:uLnTx/>
              <a:uFillTx/>
              <a:latin typeface="+mn-lt"/>
              <a:ea typeface="+mn-ea"/>
              <a:cs typeface="Segoe Sans Text Semibold" pitchFamily="2" charset="0"/>
            </a:endParaRPr>
          </a:p>
        </p:txBody>
      </p:sp>
      <p:grpSp>
        <p:nvGrpSpPr>
          <p:cNvPr id="93" name="Group 92">
            <a:extLst>
              <a:ext uri="{FF2B5EF4-FFF2-40B4-BE49-F238E27FC236}">
                <a16:creationId xmlns:a16="http://schemas.microsoft.com/office/drawing/2014/main" id="{C940612A-1B18-4C4B-8ED8-A73A50F34D39}"/>
              </a:ext>
            </a:extLst>
          </p:cNvPr>
          <p:cNvGrpSpPr/>
          <p:nvPr/>
        </p:nvGrpSpPr>
        <p:grpSpPr>
          <a:xfrm>
            <a:off x="1048177" y="3156732"/>
            <a:ext cx="2519166" cy="2541348"/>
            <a:chOff x="621486" y="3104543"/>
            <a:chExt cx="2519166" cy="2541348"/>
          </a:xfrm>
        </p:grpSpPr>
        <p:sp>
          <p:nvSpPr>
            <p:cNvPr id="80" name="Rectangle: Rounded Corners 255">
              <a:extLst>
                <a:ext uri="{FF2B5EF4-FFF2-40B4-BE49-F238E27FC236}">
                  <a16:creationId xmlns:a16="http://schemas.microsoft.com/office/drawing/2014/main" id="{8E4E7F18-B3DB-F81A-6073-643E4F891F40}"/>
                </a:ext>
                <a:ext uri="{C183D7F6-B498-43B3-948B-1728B52AA6E4}">
                  <adec:decorative xmlns:adec="http://schemas.microsoft.com/office/drawing/2017/decorative" val="1"/>
                </a:ext>
              </a:extLst>
            </p:cNvPr>
            <p:cNvSpPr/>
            <p:nvPr/>
          </p:nvSpPr>
          <p:spPr>
            <a:xfrm>
              <a:off x="621486" y="3104543"/>
              <a:ext cx="2519166" cy="2498064"/>
            </a:xfrm>
            <a:prstGeom prst="roundRect">
              <a:avLst>
                <a:gd name="adj" fmla="val 8118"/>
              </a:avLst>
            </a:prstGeom>
            <a:solidFill>
              <a:srgbClr val="000000"/>
            </a:solidFill>
            <a:ln w="10795" cap="flat" cmpd="sng" algn="ctr">
              <a:noFill/>
              <a:prstDash val="solid"/>
            </a:ln>
            <a:effectLst>
              <a:outerShdw blurRad="50800" dist="38100" dir="2700000" algn="tl" rotWithShape="0">
                <a:prstClr val="black">
                  <a:alpha val="20000"/>
                </a:prstClr>
              </a:outerShdw>
            </a:effectLst>
          </p:spPr>
          <p:txBody>
            <a:bodyPr rtlCol="0" anchor="ctr"/>
            <a:lstStyle/>
            <a:p>
              <a:pPr algn="ctr" defTabSz="914225"/>
              <a:r>
                <a:rPr lang="en-US" kern="0">
                  <a:solidFill>
                    <a:schemeClr val="bg1"/>
                  </a:solidFill>
                  <a:latin typeface="Segoe Sans Text Semibold"/>
                </a:rPr>
                <a:t>K</a:t>
              </a:r>
            </a:p>
          </p:txBody>
        </p:sp>
        <p:sp>
          <p:nvSpPr>
            <p:cNvPr id="81" name="Text Placeholder 45216">
              <a:extLst>
                <a:ext uri="{FF2B5EF4-FFF2-40B4-BE49-F238E27FC236}">
                  <a16:creationId xmlns:a16="http://schemas.microsoft.com/office/drawing/2014/main" id="{90BCC008-755C-4116-DCBE-B4880EBC9C10}"/>
                </a:ext>
              </a:extLst>
            </p:cNvPr>
            <p:cNvSpPr txBox="1">
              <a:spLocks/>
            </p:cNvSpPr>
            <p:nvPr/>
          </p:nvSpPr>
          <p:spPr>
            <a:xfrm>
              <a:off x="819060" y="3928951"/>
              <a:ext cx="2124018" cy="674370"/>
            </a:xfrm>
            <a:prstGeom prst="rect">
              <a:avLst/>
            </a:prstGeom>
            <a:noFill/>
          </p:spPr>
          <p:txBody>
            <a:bodyPr/>
            <a:lstStyle>
              <a:defPPr>
                <a:defRPr lang="en-US"/>
              </a:defPPr>
              <a:lvl1pPr marR="0" lvl="0" indent="0" algn="ctr" defTabSz="932563" fontAlgn="auto">
                <a:lnSpc>
                  <a:spcPct val="80000"/>
                </a:lnSpc>
                <a:spcBef>
                  <a:spcPts val="800"/>
                </a:spcBef>
                <a:spcAft>
                  <a:spcPts val="0"/>
                </a:spcAft>
                <a:buClrTx/>
                <a:buSzPct val="90000"/>
                <a:buFont typeface="Arial" panose="020B0604020202020204" pitchFamily="34" charset="0"/>
                <a:buNone/>
                <a:tabLst/>
                <a:defRPr kumimoji="0" sz="2000" b="0" i="0" u="none" strike="noStrike" cap="none" spc="0" normalizeH="0" baseline="0">
                  <a:ln>
                    <a:noFill/>
                  </a:ln>
                  <a:solidFill>
                    <a:schemeClr val="bg1"/>
                  </a:solidFill>
                  <a:effectLst/>
                  <a:uLnTx/>
                  <a:uFillTx/>
                  <a:latin typeface="Segoe Sans Text"/>
                  <a:cs typeface="Segoe Sans Text Semibold" pitchFamily="2" charset="0"/>
                </a:defRPr>
              </a:lvl1pPr>
              <a:lvl2pPr marL="0" marR="0" indent="0" defTabSz="932742" fontAlgn="auto">
                <a:lnSpc>
                  <a:spcPct val="100000"/>
                </a:lnSpc>
                <a:spcBef>
                  <a:spcPct val="20000"/>
                </a:spcBef>
                <a:spcAft>
                  <a:spcPts val="60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cs typeface="Segoe UI Light" panose="020B0502040204020203" pitchFamily="34" charset="0"/>
                </a:defRPr>
              </a:lvl2pPr>
              <a:lvl3pPr marL="0" marR="0" indent="0" defTabSz="932742" fontAlgn="auto">
                <a:lnSpc>
                  <a:spcPct val="100000"/>
                </a:lnSpc>
                <a:spcBef>
                  <a:spcPct val="2000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cs typeface="Segoe UI Light" panose="020B0502040204020203" pitchFamily="34" charset="0"/>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cap="all" spc="100" baseline="0">
                  <a:solidFill>
                    <a:schemeClr val="accent2"/>
                  </a:solidFill>
                  <a:cs typeface="Segoe UI Light" panose="020B0502040204020203" pitchFamily="34" charset="0"/>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cs typeface="Segoe UI Light" panose="020B0502040204020203" pitchFamily="34" charset="0"/>
                </a:defRPr>
              </a:lvl5pPr>
              <a:lvl6pPr marL="0" indent="0" defTabSz="932742">
                <a:spcBef>
                  <a:spcPts val="0"/>
                </a:spcBef>
                <a:spcAft>
                  <a:spcPts val="600"/>
                </a:spcAft>
                <a:buFont typeface="Arial" pitchFamily="34" charset="0"/>
                <a:buNone/>
                <a:defRPr sz="1400" b="1">
                  <a:cs typeface="Segoe UI Light" panose="020B0502040204020203" pitchFamily="34" charset="0"/>
                </a:defRPr>
              </a:lvl6pPr>
              <a:lvl7pPr marL="0" indent="0" defTabSz="932742">
                <a:spcBef>
                  <a:spcPts val="0"/>
                </a:spcBef>
                <a:spcAft>
                  <a:spcPts val="600"/>
                </a:spcAft>
                <a:buFont typeface="Arial" pitchFamily="34" charset="0"/>
                <a:buNone/>
                <a:defRPr sz="1400">
                  <a:solidFill>
                    <a:schemeClr val="accent2"/>
                  </a:solidFill>
                  <a:cs typeface="Segoe UI Light" panose="020B0502040204020203" pitchFamily="34" charset="0"/>
                </a:defRPr>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a:t>Providing agents with the right context</a:t>
              </a:r>
            </a:p>
            <a:p>
              <a:endParaRPr lang="en-US"/>
            </a:p>
          </p:txBody>
        </p:sp>
        <p:sp>
          <p:nvSpPr>
            <p:cNvPr id="82" name="Text Placeholder 45216">
              <a:extLst>
                <a:ext uri="{FF2B5EF4-FFF2-40B4-BE49-F238E27FC236}">
                  <a16:creationId xmlns:a16="http://schemas.microsoft.com/office/drawing/2014/main" id="{44837216-F19D-ED7E-66C7-82F5AC7CE321}"/>
                </a:ext>
              </a:extLst>
            </p:cNvPr>
            <p:cNvSpPr txBox="1">
              <a:spLocks/>
            </p:cNvSpPr>
            <p:nvPr/>
          </p:nvSpPr>
          <p:spPr>
            <a:xfrm>
              <a:off x="814921" y="3328600"/>
              <a:ext cx="2046000" cy="275435"/>
            </a:xfrm>
            <a:prstGeom prst="rect">
              <a:avLst/>
            </a:prstGeom>
          </p:spPr>
          <p:txBody>
            <a:bodyPr anchor="ctr"/>
            <a:lstStyle>
              <a:defPPr>
                <a:defRPr lang="en-US"/>
              </a:defPPr>
              <a:lvl1pPr marR="0" lvl="0" indent="0" algn="ctr" defTabSz="932563" fontAlgn="auto">
                <a:lnSpc>
                  <a:spcPct val="100000"/>
                </a:lnSpc>
                <a:spcBef>
                  <a:spcPts val="1200"/>
                </a:spcBef>
                <a:spcAft>
                  <a:spcPts val="0"/>
                </a:spcAft>
                <a:buClrTx/>
                <a:buSzPct val="90000"/>
                <a:buFont typeface="Wingdings" panose="05000000000000000000" pitchFamily="2" charset="2"/>
                <a:buNone/>
                <a:tabLst/>
                <a:defRPr sz="2000" b="1" spc="0" baseline="0">
                  <a:solidFill>
                    <a:schemeClr val="bg1"/>
                  </a:solidFill>
                  <a:latin typeface="Segoe Sans Text Semibold"/>
                  <a:cs typeface="Segoe Sans Text Semibold" pitchFamily="2" charset="0"/>
                </a:defRPr>
              </a:lvl1pPr>
              <a:lvl2pPr marL="0" marR="0" indent="0" defTabSz="932742" fontAlgn="auto">
                <a:lnSpc>
                  <a:spcPct val="100000"/>
                </a:lnSpc>
                <a:spcBef>
                  <a:spcPct val="20000"/>
                </a:spcBef>
                <a:spcAft>
                  <a:spcPts val="60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cs typeface="Segoe UI Light" panose="020B0502040204020203" pitchFamily="34" charset="0"/>
                </a:defRPr>
              </a:lvl2pPr>
              <a:lvl3pPr marL="0" marR="0" indent="0" defTabSz="932742" fontAlgn="auto">
                <a:lnSpc>
                  <a:spcPct val="100000"/>
                </a:lnSpc>
                <a:spcBef>
                  <a:spcPct val="2000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cs typeface="Segoe UI Light" panose="020B0502040204020203" pitchFamily="34" charset="0"/>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cap="all" spc="100" baseline="0">
                  <a:solidFill>
                    <a:schemeClr val="accent2"/>
                  </a:solidFill>
                  <a:cs typeface="Segoe UI Light" panose="020B0502040204020203" pitchFamily="34" charset="0"/>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cs typeface="Segoe UI Light" panose="020B0502040204020203" pitchFamily="34" charset="0"/>
                </a:defRPr>
              </a:lvl5pPr>
              <a:lvl6pPr marL="0" indent="0" defTabSz="932742">
                <a:spcBef>
                  <a:spcPts val="0"/>
                </a:spcBef>
                <a:spcAft>
                  <a:spcPts val="600"/>
                </a:spcAft>
                <a:buFont typeface="Arial" pitchFamily="34" charset="0"/>
                <a:buNone/>
                <a:defRPr sz="1400" b="1">
                  <a:cs typeface="Segoe UI Light" panose="020B0502040204020203" pitchFamily="34" charset="0"/>
                </a:defRPr>
              </a:lvl6pPr>
              <a:lvl7pPr marL="0" indent="0" defTabSz="932742">
                <a:spcBef>
                  <a:spcPts val="0"/>
                </a:spcBef>
                <a:spcAft>
                  <a:spcPts val="600"/>
                </a:spcAft>
                <a:buFont typeface="Arial" pitchFamily="34" charset="0"/>
                <a:buNone/>
                <a:defRPr sz="1400">
                  <a:solidFill>
                    <a:schemeClr val="accent2"/>
                  </a:solidFill>
                  <a:cs typeface="Segoe UI Light" panose="020B0502040204020203" pitchFamily="34" charset="0"/>
                </a:defRPr>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a:t>Knowledge</a:t>
              </a:r>
            </a:p>
          </p:txBody>
        </p:sp>
        <p:sp>
          <p:nvSpPr>
            <p:cNvPr id="83" name="Grey oval containing warning">
              <a:extLst>
                <a:ext uri="{FF2B5EF4-FFF2-40B4-BE49-F238E27FC236}">
                  <a16:creationId xmlns:a16="http://schemas.microsoft.com/office/drawing/2014/main" id="{B8B7A0F4-953C-B29C-FA8F-99347739EA67}"/>
                </a:ext>
                <a:ext uri="{C183D7F6-B498-43B3-948B-1728B52AA6E4}">
                  <adec:decorative xmlns:adec="http://schemas.microsoft.com/office/drawing/2017/decorative" val="1"/>
                </a:ext>
              </a:extLst>
            </p:cNvPr>
            <p:cNvSpPr/>
            <p:nvPr/>
          </p:nvSpPr>
          <p:spPr>
            <a:xfrm>
              <a:off x="1247984" y="5581295"/>
              <a:ext cx="1266171" cy="64596"/>
            </a:xfrm>
            <a:prstGeom prst="roundRect">
              <a:avLst>
                <a:gd name="adj" fmla="val 50000"/>
              </a:avLst>
            </a:prstGeom>
            <a:gradFill flip="none" rotWithShape="1">
              <a:gsLst>
                <a:gs pos="100000">
                  <a:srgbClr val="F33776"/>
                </a:gs>
                <a:gs pos="0">
                  <a:srgbClr val="B641B3"/>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lumMod val="75000"/>
                    <a:lumOff val="25000"/>
                  </a:srgbClr>
                </a:solidFill>
                <a:effectLst/>
                <a:uLnTx/>
                <a:uFillTx/>
                <a:latin typeface="Segoe Sans Text"/>
                <a:ea typeface="+mn-ea"/>
                <a:cs typeface="+mn-cs"/>
                <a:sym typeface="Segoe UI Semilight"/>
              </a:endParaRPr>
            </a:p>
          </p:txBody>
        </p:sp>
      </p:grpSp>
      <p:grpSp>
        <p:nvGrpSpPr>
          <p:cNvPr id="96" name="Group 95">
            <a:extLst>
              <a:ext uri="{FF2B5EF4-FFF2-40B4-BE49-F238E27FC236}">
                <a16:creationId xmlns:a16="http://schemas.microsoft.com/office/drawing/2014/main" id="{ACECBD00-FCD0-03C7-C032-BDD1EAF5D7B3}"/>
              </a:ext>
            </a:extLst>
          </p:cNvPr>
          <p:cNvGrpSpPr/>
          <p:nvPr/>
        </p:nvGrpSpPr>
        <p:grpSpPr>
          <a:xfrm>
            <a:off x="8818050" y="3156733"/>
            <a:ext cx="2519166" cy="2541347"/>
            <a:chOff x="9039953" y="3104544"/>
            <a:chExt cx="2519166" cy="2541347"/>
          </a:xfrm>
        </p:grpSpPr>
        <p:sp>
          <p:nvSpPr>
            <p:cNvPr id="90" name="Rectangle: Rounded Corners 255">
              <a:extLst>
                <a:ext uri="{FF2B5EF4-FFF2-40B4-BE49-F238E27FC236}">
                  <a16:creationId xmlns:a16="http://schemas.microsoft.com/office/drawing/2014/main" id="{C9D15280-8AC3-197A-1FAC-1FC21B782A04}"/>
                </a:ext>
                <a:ext uri="{C183D7F6-B498-43B3-948B-1728B52AA6E4}">
                  <adec:decorative xmlns:adec="http://schemas.microsoft.com/office/drawing/2017/decorative" val="1"/>
                </a:ext>
              </a:extLst>
            </p:cNvPr>
            <p:cNvSpPr/>
            <p:nvPr/>
          </p:nvSpPr>
          <p:spPr>
            <a:xfrm>
              <a:off x="9039953" y="3104544"/>
              <a:ext cx="2519166" cy="2498064"/>
            </a:xfrm>
            <a:prstGeom prst="roundRect">
              <a:avLst>
                <a:gd name="adj" fmla="val 8118"/>
              </a:avLst>
            </a:prstGeom>
            <a:solidFill>
              <a:srgbClr val="000000"/>
            </a:solidFill>
            <a:ln w="10795" cap="flat" cmpd="sng" algn="ctr">
              <a:noFill/>
              <a:prstDash val="solid"/>
            </a:ln>
            <a:effectLst>
              <a:outerShdw blurRad="50800" dist="38100" dir="2700000" algn="tl" rotWithShape="0">
                <a:prstClr val="black">
                  <a:alpha val="20000"/>
                </a:prstClr>
              </a:outerShdw>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Sans Text Semibold"/>
                <a:ea typeface="+mn-ea"/>
                <a:cs typeface="+mn-cs"/>
              </a:endParaRPr>
            </a:p>
          </p:txBody>
        </p:sp>
        <p:sp>
          <p:nvSpPr>
            <p:cNvPr id="91" name="Text Placeholder 45216">
              <a:extLst>
                <a:ext uri="{FF2B5EF4-FFF2-40B4-BE49-F238E27FC236}">
                  <a16:creationId xmlns:a16="http://schemas.microsoft.com/office/drawing/2014/main" id="{DD5A8292-3922-E660-D864-61A319A9A394}"/>
                </a:ext>
              </a:extLst>
            </p:cNvPr>
            <p:cNvSpPr txBox="1">
              <a:spLocks/>
            </p:cNvSpPr>
            <p:nvPr/>
          </p:nvSpPr>
          <p:spPr>
            <a:xfrm>
              <a:off x="9237526" y="3336991"/>
              <a:ext cx="2124018" cy="227618"/>
            </a:xfrm>
            <a:prstGeom prst="rect">
              <a:avLst/>
            </a:prstGeom>
          </p:spPr>
          <p:txBody>
            <a:bodyPr anchor="ct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defTabSz="932563">
                <a:defRPr/>
              </a:pPr>
              <a:r>
                <a:rPr lang="en-US" sz="2000" b="1">
                  <a:solidFill>
                    <a:schemeClr val="bg1"/>
                  </a:solidFill>
                  <a:latin typeface="Segoe Sans Text Semibold"/>
                  <a:cs typeface="Segoe Sans Text Semibold" pitchFamily="2" charset="0"/>
                </a:rPr>
                <a:t>Evaluation</a:t>
              </a:r>
            </a:p>
          </p:txBody>
        </p:sp>
        <p:sp>
          <p:nvSpPr>
            <p:cNvPr id="92" name="Grey oval containing warning">
              <a:extLst>
                <a:ext uri="{FF2B5EF4-FFF2-40B4-BE49-F238E27FC236}">
                  <a16:creationId xmlns:a16="http://schemas.microsoft.com/office/drawing/2014/main" id="{228EC245-25FE-5D6C-C9CE-9B358D245D32}"/>
                </a:ext>
                <a:ext uri="{C183D7F6-B498-43B3-948B-1728B52AA6E4}">
                  <adec:decorative xmlns:adec="http://schemas.microsoft.com/office/drawing/2017/decorative" val="1"/>
                </a:ext>
              </a:extLst>
            </p:cNvPr>
            <p:cNvSpPr/>
            <p:nvPr/>
          </p:nvSpPr>
          <p:spPr>
            <a:xfrm>
              <a:off x="9666451" y="5581295"/>
              <a:ext cx="1266171" cy="64596"/>
            </a:xfrm>
            <a:prstGeom prst="roundRect">
              <a:avLst>
                <a:gd name="adj" fmla="val 50000"/>
              </a:avLst>
            </a:prstGeom>
            <a:gradFill flip="none" rotWithShape="1">
              <a:gsLst>
                <a:gs pos="100000">
                  <a:srgbClr val="F33776"/>
                </a:gs>
                <a:gs pos="0">
                  <a:srgbClr val="B641B3"/>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lumMod val="75000"/>
                    <a:lumOff val="25000"/>
                  </a:srgbClr>
                </a:solidFill>
                <a:effectLst/>
                <a:uLnTx/>
                <a:uFillTx/>
                <a:latin typeface="Segoe Sans Text"/>
                <a:ea typeface="+mn-ea"/>
                <a:cs typeface="+mn-cs"/>
                <a:sym typeface="Segoe UI Semilight"/>
              </a:endParaRPr>
            </a:p>
          </p:txBody>
        </p:sp>
        <p:sp>
          <p:nvSpPr>
            <p:cNvPr id="77" name="Text Placeholder 45216">
              <a:extLst>
                <a:ext uri="{FF2B5EF4-FFF2-40B4-BE49-F238E27FC236}">
                  <a16:creationId xmlns:a16="http://schemas.microsoft.com/office/drawing/2014/main" id="{74D0B176-8E25-A473-6CC1-EDDD2FDB332A}"/>
                </a:ext>
              </a:extLst>
            </p:cNvPr>
            <p:cNvSpPr txBox="1">
              <a:spLocks/>
            </p:cNvSpPr>
            <p:nvPr/>
          </p:nvSpPr>
          <p:spPr>
            <a:xfrm>
              <a:off x="9255848" y="3928951"/>
              <a:ext cx="2124018" cy="674370"/>
            </a:xfrm>
            <a:prstGeom prst="rect">
              <a:avLst/>
            </a:prstGeom>
            <a:noFill/>
          </p:spPr>
          <p:txBody>
            <a:bodyPr/>
            <a:lstStyle>
              <a:defPPr>
                <a:defRPr lang="en-US"/>
              </a:defPPr>
              <a:lvl1pPr marR="0" lvl="0" indent="0" algn="ctr" defTabSz="932563" fontAlgn="auto">
                <a:lnSpc>
                  <a:spcPct val="80000"/>
                </a:lnSpc>
                <a:spcBef>
                  <a:spcPts val="800"/>
                </a:spcBef>
                <a:spcAft>
                  <a:spcPts val="0"/>
                </a:spcAft>
                <a:buClrTx/>
                <a:buSzPct val="90000"/>
                <a:buFont typeface="Arial" panose="020B0604020202020204" pitchFamily="34" charset="0"/>
                <a:buNone/>
                <a:tabLst/>
                <a:defRPr kumimoji="0" sz="2000" b="0" i="0" u="none" strike="noStrike" cap="none" spc="0" normalizeH="0" baseline="0">
                  <a:ln>
                    <a:noFill/>
                  </a:ln>
                  <a:solidFill>
                    <a:srgbClr val="000000"/>
                  </a:solidFill>
                  <a:effectLst/>
                  <a:uLnTx/>
                  <a:uFillTx/>
                  <a:latin typeface="Segoe Sans Text"/>
                  <a:cs typeface="Segoe Sans Text Semibold" pitchFamily="2" charset="0"/>
                </a:defRPr>
              </a:lvl1pPr>
              <a:lvl2pPr marL="0" marR="0" indent="0" defTabSz="932742" fontAlgn="auto">
                <a:lnSpc>
                  <a:spcPct val="100000"/>
                </a:lnSpc>
                <a:spcBef>
                  <a:spcPct val="20000"/>
                </a:spcBef>
                <a:spcAft>
                  <a:spcPts val="60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cs typeface="Segoe UI Light" panose="020B0502040204020203" pitchFamily="34" charset="0"/>
                </a:defRPr>
              </a:lvl2pPr>
              <a:lvl3pPr marL="0" marR="0" indent="0" defTabSz="932742" fontAlgn="auto">
                <a:lnSpc>
                  <a:spcPct val="100000"/>
                </a:lnSpc>
                <a:spcBef>
                  <a:spcPct val="2000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cs typeface="Segoe UI Light" panose="020B0502040204020203" pitchFamily="34" charset="0"/>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cap="all" spc="100" baseline="0">
                  <a:solidFill>
                    <a:schemeClr val="accent2"/>
                  </a:solidFill>
                  <a:cs typeface="Segoe UI Light" panose="020B0502040204020203" pitchFamily="34" charset="0"/>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cs typeface="Segoe UI Light" panose="020B0502040204020203" pitchFamily="34" charset="0"/>
                </a:defRPr>
              </a:lvl5pPr>
              <a:lvl6pPr marL="0" indent="0" defTabSz="932742">
                <a:spcBef>
                  <a:spcPts val="0"/>
                </a:spcBef>
                <a:spcAft>
                  <a:spcPts val="600"/>
                </a:spcAft>
                <a:buFont typeface="Arial" pitchFamily="34" charset="0"/>
                <a:buNone/>
                <a:defRPr sz="1400" b="1">
                  <a:cs typeface="Segoe UI Light" panose="020B0502040204020203" pitchFamily="34" charset="0"/>
                </a:defRPr>
              </a:lvl6pPr>
              <a:lvl7pPr marL="0" indent="0" defTabSz="932742">
                <a:spcBef>
                  <a:spcPts val="0"/>
                </a:spcBef>
                <a:spcAft>
                  <a:spcPts val="600"/>
                </a:spcAft>
                <a:buFont typeface="Arial" pitchFamily="34" charset="0"/>
                <a:buNone/>
                <a:defRPr sz="1400">
                  <a:solidFill>
                    <a:schemeClr val="accent2"/>
                  </a:solidFill>
                  <a:cs typeface="Segoe UI Light" panose="020B0502040204020203" pitchFamily="34" charset="0"/>
                </a:defRPr>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a:solidFill>
                    <a:schemeClr val="bg1"/>
                  </a:solidFill>
                </a:rPr>
                <a:t>Ensuring they complete their tasks correctly</a:t>
              </a:r>
            </a:p>
            <a:p>
              <a:endParaRPr lang="en-US">
                <a:solidFill>
                  <a:schemeClr val="bg1"/>
                </a:solidFill>
              </a:endParaRPr>
            </a:p>
          </p:txBody>
        </p:sp>
      </p:grpSp>
      <p:grpSp>
        <p:nvGrpSpPr>
          <p:cNvPr id="94" name="Group 93">
            <a:extLst>
              <a:ext uri="{FF2B5EF4-FFF2-40B4-BE49-F238E27FC236}">
                <a16:creationId xmlns:a16="http://schemas.microsoft.com/office/drawing/2014/main" id="{57AEC87C-9244-9D71-F9C1-9B67A64DDCF6}"/>
              </a:ext>
            </a:extLst>
          </p:cNvPr>
          <p:cNvGrpSpPr/>
          <p:nvPr/>
        </p:nvGrpSpPr>
        <p:grpSpPr>
          <a:xfrm>
            <a:off x="3631042" y="3156732"/>
            <a:ext cx="2519166" cy="2541348"/>
            <a:chOff x="3427641" y="3104543"/>
            <a:chExt cx="2519166" cy="2541348"/>
          </a:xfrm>
        </p:grpSpPr>
        <p:sp>
          <p:nvSpPr>
            <p:cNvPr id="84" name="Rectangle: Rounded Corners 255">
              <a:extLst>
                <a:ext uri="{FF2B5EF4-FFF2-40B4-BE49-F238E27FC236}">
                  <a16:creationId xmlns:a16="http://schemas.microsoft.com/office/drawing/2014/main" id="{5AFBD914-0677-A25D-068B-846D21A8E9A4}"/>
                </a:ext>
                <a:ext uri="{C183D7F6-B498-43B3-948B-1728B52AA6E4}">
                  <adec:decorative xmlns:adec="http://schemas.microsoft.com/office/drawing/2017/decorative" val="1"/>
                </a:ext>
              </a:extLst>
            </p:cNvPr>
            <p:cNvSpPr/>
            <p:nvPr/>
          </p:nvSpPr>
          <p:spPr>
            <a:xfrm>
              <a:off x="3427641" y="3104543"/>
              <a:ext cx="2519166" cy="2498064"/>
            </a:xfrm>
            <a:prstGeom prst="roundRect">
              <a:avLst>
                <a:gd name="adj" fmla="val 8118"/>
              </a:avLst>
            </a:prstGeom>
            <a:solidFill>
              <a:srgbClr val="000000"/>
            </a:solidFill>
            <a:ln w="10795" cap="flat" cmpd="sng" algn="ctr">
              <a:noFill/>
              <a:prstDash val="solid"/>
            </a:ln>
            <a:effectLst>
              <a:outerShdw blurRad="50800" dist="38100" dir="2700000" algn="tl" rotWithShape="0">
                <a:prstClr val="black">
                  <a:alpha val="20000"/>
                </a:prstClr>
              </a:outerShdw>
            </a:effectLst>
          </p:spPr>
          <p:txBody>
            <a:bodyPr rtlCol="0" anchor="ctr"/>
            <a:lstStyle/>
            <a:p>
              <a:pPr algn="ctr" defTabSz="914225"/>
              <a:endParaRPr lang="en-US" kern="0">
                <a:solidFill>
                  <a:schemeClr val="bg1"/>
                </a:solidFill>
                <a:latin typeface="Segoe Sans Text Semibold"/>
              </a:endParaRPr>
            </a:p>
          </p:txBody>
        </p:sp>
        <p:sp>
          <p:nvSpPr>
            <p:cNvPr id="85" name="Text Placeholder 45216">
              <a:extLst>
                <a:ext uri="{FF2B5EF4-FFF2-40B4-BE49-F238E27FC236}">
                  <a16:creationId xmlns:a16="http://schemas.microsoft.com/office/drawing/2014/main" id="{36406E46-D320-32BC-84B9-B8C39024071D}"/>
                </a:ext>
              </a:extLst>
            </p:cNvPr>
            <p:cNvSpPr txBox="1">
              <a:spLocks/>
            </p:cNvSpPr>
            <p:nvPr/>
          </p:nvSpPr>
          <p:spPr>
            <a:xfrm>
              <a:off x="3625214" y="3352509"/>
              <a:ext cx="2124018" cy="227618"/>
            </a:xfrm>
            <a:prstGeom prst="rect">
              <a:avLst/>
            </a:prstGeom>
          </p:spPr>
          <p:txBody>
            <a:bodyPr anchor="ctr"/>
            <a:lstStyle>
              <a:defPPr>
                <a:defRPr lang="en-US"/>
              </a:defPPr>
              <a:lvl1pPr marR="0" lvl="0" indent="0" algn="ctr" defTabSz="932563" fontAlgn="auto">
                <a:lnSpc>
                  <a:spcPct val="100000"/>
                </a:lnSpc>
                <a:spcBef>
                  <a:spcPts val="1200"/>
                </a:spcBef>
                <a:spcAft>
                  <a:spcPts val="0"/>
                </a:spcAft>
                <a:buClrTx/>
                <a:buSzPct val="90000"/>
                <a:buFont typeface="Wingdings" panose="05000000000000000000" pitchFamily="2" charset="2"/>
                <a:buNone/>
                <a:tabLst/>
                <a:defRPr sz="2000" b="1" spc="0" baseline="0">
                  <a:solidFill>
                    <a:schemeClr val="bg1"/>
                  </a:solidFill>
                  <a:latin typeface="Segoe Sans Text Semibold"/>
                  <a:cs typeface="Segoe Sans Text Semibold" pitchFamily="2" charset="0"/>
                </a:defRPr>
              </a:lvl1pPr>
              <a:lvl2pPr marL="0" marR="0" indent="0" defTabSz="932742" fontAlgn="auto">
                <a:lnSpc>
                  <a:spcPct val="100000"/>
                </a:lnSpc>
                <a:spcBef>
                  <a:spcPct val="20000"/>
                </a:spcBef>
                <a:spcAft>
                  <a:spcPts val="60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cs typeface="Segoe UI Light" panose="020B0502040204020203" pitchFamily="34" charset="0"/>
                </a:defRPr>
              </a:lvl2pPr>
              <a:lvl3pPr marL="0" marR="0" indent="0" defTabSz="932742" fontAlgn="auto">
                <a:lnSpc>
                  <a:spcPct val="100000"/>
                </a:lnSpc>
                <a:spcBef>
                  <a:spcPct val="2000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cs typeface="Segoe UI Light" panose="020B0502040204020203" pitchFamily="34" charset="0"/>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cap="all" spc="100" baseline="0">
                  <a:solidFill>
                    <a:schemeClr val="accent2"/>
                  </a:solidFill>
                  <a:cs typeface="Segoe UI Light" panose="020B0502040204020203" pitchFamily="34" charset="0"/>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cs typeface="Segoe UI Light" panose="020B0502040204020203" pitchFamily="34" charset="0"/>
                </a:defRPr>
              </a:lvl5pPr>
              <a:lvl6pPr marL="0" indent="0" defTabSz="932742">
                <a:spcBef>
                  <a:spcPts val="0"/>
                </a:spcBef>
                <a:spcAft>
                  <a:spcPts val="600"/>
                </a:spcAft>
                <a:buFont typeface="Arial" pitchFamily="34" charset="0"/>
                <a:buNone/>
                <a:defRPr sz="1400" b="1">
                  <a:cs typeface="Segoe UI Light" panose="020B0502040204020203" pitchFamily="34" charset="0"/>
                </a:defRPr>
              </a:lvl6pPr>
              <a:lvl7pPr marL="0" indent="0" defTabSz="932742">
                <a:spcBef>
                  <a:spcPts val="0"/>
                </a:spcBef>
                <a:spcAft>
                  <a:spcPts val="600"/>
                </a:spcAft>
                <a:buFont typeface="Arial" pitchFamily="34" charset="0"/>
                <a:buNone/>
                <a:defRPr sz="1400">
                  <a:solidFill>
                    <a:schemeClr val="accent2"/>
                  </a:solidFill>
                  <a:cs typeface="Segoe UI Light" panose="020B0502040204020203" pitchFamily="34" charset="0"/>
                </a:defRPr>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a:t>Actions</a:t>
              </a:r>
            </a:p>
          </p:txBody>
        </p:sp>
        <p:sp>
          <p:nvSpPr>
            <p:cNvPr id="86" name="Grey oval containing warning">
              <a:extLst>
                <a:ext uri="{FF2B5EF4-FFF2-40B4-BE49-F238E27FC236}">
                  <a16:creationId xmlns:a16="http://schemas.microsoft.com/office/drawing/2014/main" id="{A506D8C0-A254-9266-DE5E-5F9B621E5EEC}"/>
                </a:ext>
                <a:ext uri="{C183D7F6-B498-43B3-948B-1728B52AA6E4}">
                  <adec:decorative xmlns:adec="http://schemas.microsoft.com/office/drawing/2017/decorative" val="1"/>
                </a:ext>
              </a:extLst>
            </p:cNvPr>
            <p:cNvSpPr/>
            <p:nvPr/>
          </p:nvSpPr>
          <p:spPr>
            <a:xfrm>
              <a:off x="4054139" y="5581295"/>
              <a:ext cx="1266171" cy="64596"/>
            </a:xfrm>
            <a:prstGeom prst="roundRect">
              <a:avLst>
                <a:gd name="adj" fmla="val 50000"/>
              </a:avLst>
            </a:prstGeom>
            <a:gradFill flip="none" rotWithShape="1">
              <a:gsLst>
                <a:gs pos="100000">
                  <a:srgbClr val="F33776"/>
                </a:gs>
                <a:gs pos="0">
                  <a:srgbClr val="B641B3"/>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lumMod val="75000"/>
                    <a:lumOff val="25000"/>
                  </a:srgbClr>
                </a:solidFill>
                <a:effectLst/>
                <a:uLnTx/>
                <a:uFillTx/>
                <a:latin typeface="Segoe Sans Text"/>
                <a:ea typeface="+mn-ea"/>
                <a:cs typeface="+mn-cs"/>
                <a:sym typeface="Segoe UI Semilight"/>
              </a:endParaRPr>
            </a:p>
          </p:txBody>
        </p:sp>
        <p:sp>
          <p:nvSpPr>
            <p:cNvPr id="78" name="Text Placeholder 45216">
              <a:extLst>
                <a:ext uri="{FF2B5EF4-FFF2-40B4-BE49-F238E27FC236}">
                  <a16:creationId xmlns:a16="http://schemas.microsoft.com/office/drawing/2014/main" id="{1A5021B3-C96C-A9F9-153A-FE971C4106AC}"/>
                </a:ext>
              </a:extLst>
            </p:cNvPr>
            <p:cNvSpPr txBox="1">
              <a:spLocks/>
            </p:cNvSpPr>
            <p:nvPr/>
          </p:nvSpPr>
          <p:spPr>
            <a:xfrm>
              <a:off x="3603757" y="3930579"/>
              <a:ext cx="2124018" cy="674370"/>
            </a:xfrm>
            <a:prstGeom prst="rect">
              <a:avLst/>
            </a:prstGeom>
            <a:noFill/>
          </p:spPr>
          <p:txBody>
            <a:bodyPr/>
            <a:lstStyle>
              <a:defPPr>
                <a:defRPr lang="en-US"/>
              </a:defPPr>
              <a:lvl1pPr marR="0" lvl="0" indent="0" algn="ctr" defTabSz="932563" fontAlgn="auto">
                <a:lnSpc>
                  <a:spcPct val="80000"/>
                </a:lnSpc>
                <a:spcBef>
                  <a:spcPts val="800"/>
                </a:spcBef>
                <a:spcAft>
                  <a:spcPts val="0"/>
                </a:spcAft>
                <a:buClrTx/>
                <a:buSzPct val="90000"/>
                <a:buFont typeface="Arial" panose="020B0604020202020204" pitchFamily="34" charset="0"/>
                <a:buNone/>
                <a:tabLst/>
                <a:defRPr kumimoji="0" sz="2000" b="0" i="0" u="none" strike="noStrike" cap="none" spc="0" normalizeH="0" baseline="0">
                  <a:ln>
                    <a:noFill/>
                  </a:ln>
                  <a:solidFill>
                    <a:schemeClr val="bg1"/>
                  </a:solidFill>
                  <a:effectLst/>
                  <a:uLnTx/>
                  <a:uFillTx/>
                  <a:latin typeface="Segoe Sans Text"/>
                  <a:cs typeface="Segoe Sans Text Semibold" pitchFamily="2" charset="0"/>
                </a:defRPr>
              </a:lvl1pPr>
              <a:lvl2pPr marL="0" marR="0" indent="0" defTabSz="932742" fontAlgn="auto">
                <a:lnSpc>
                  <a:spcPct val="100000"/>
                </a:lnSpc>
                <a:spcBef>
                  <a:spcPct val="20000"/>
                </a:spcBef>
                <a:spcAft>
                  <a:spcPts val="60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cs typeface="Segoe UI Light" panose="020B0502040204020203" pitchFamily="34" charset="0"/>
                </a:defRPr>
              </a:lvl2pPr>
              <a:lvl3pPr marL="0" marR="0" indent="0" defTabSz="932742" fontAlgn="auto">
                <a:lnSpc>
                  <a:spcPct val="100000"/>
                </a:lnSpc>
                <a:spcBef>
                  <a:spcPct val="2000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cs typeface="Segoe UI Light" panose="020B0502040204020203" pitchFamily="34" charset="0"/>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cap="all" spc="100" baseline="0">
                  <a:solidFill>
                    <a:schemeClr val="accent2"/>
                  </a:solidFill>
                  <a:cs typeface="Segoe UI Light" panose="020B0502040204020203" pitchFamily="34" charset="0"/>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cs typeface="Segoe UI Light" panose="020B0502040204020203" pitchFamily="34" charset="0"/>
                </a:defRPr>
              </a:lvl5pPr>
              <a:lvl6pPr marL="0" indent="0" defTabSz="932742">
                <a:spcBef>
                  <a:spcPts val="0"/>
                </a:spcBef>
                <a:spcAft>
                  <a:spcPts val="600"/>
                </a:spcAft>
                <a:buFont typeface="Arial" pitchFamily="34" charset="0"/>
                <a:buNone/>
                <a:defRPr sz="1400" b="1">
                  <a:cs typeface="Segoe UI Light" panose="020B0502040204020203" pitchFamily="34" charset="0"/>
                </a:defRPr>
              </a:lvl6pPr>
              <a:lvl7pPr marL="0" indent="0" defTabSz="932742">
                <a:spcBef>
                  <a:spcPts val="0"/>
                </a:spcBef>
                <a:spcAft>
                  <a:spcPts val="600"/>
                </a:spcAft>
                <a:buFont typeface="Arial" pitchFamily="34" charset="0"/>
                <a:buNone/>
                <a:defRPr sz="1400">
                  <a:solidFill>
                    <a:schemeClr val="accent2"/>
                  </a:solidFill>
                  <a:cs typeface="Segoe UI Light" panose="020B0502040204020203" pitchFamily="34" charset="0"/>
                </a:defRPr>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a:t>Giving them the tools to complete their tasks</a:t>
              </a:r>
            </a:p>
            <a:p>
              <a:endParaRPr lang="en-US"/>
            </a:p>
          </p:txBody>
        </p:sp>
      </p:grpSp>
      <p:grpSp>
        <p:nvGrpSpPr>
          <p:cNvPr id="95" name="Group 94">
            <a:extLst>
              <a:ext uri="{FF2B5EF4-FFF2-40B4-BE49-F238E27FC236}">
                <a16:creationId xmlns:a16="http://schemas.microsoft.com/office/drawing/2014/main" id="{0DF0FC92-CE72-10AF-4A0C-74E1BD53C9BC}"/>
              </a:ext>
            </a:extLst>
          </p:cNvPr>
          <p:cNvGrpSpPr/>
          <p:nvPr/>
        </p:nvGrpSpPr>
        <p:grpSpPr>
          <a:xfrm>
            <a:off x="6224540" y="3156734"/>
            <a:ext cx="2519166" cy="2541347"/>
            <a:chOff x="6233797" y="3104545"/>
            <a:chExt cx="2519166" cy="2541347"/>
          </a:xfrm>
        </p:grpSpPr>
        <p:sp>
          <p:nvSpPr>
            <p:cNvPr id="87" name="Rectangle: Rounded Corners 255">
              <a:extLst>
                <a:ext uri="{FF2B5EF4-FFF2-40B4-BE49-F238E27FC236}">
                  <a16:creationId xmlns:a16="http://schemas.microsoft.com/office/drawing/2014/main" id="{209B2C6A-56D7-74C1-C6D0-BEC620C0D038}"/>
                </a:ext>
                <a:ext uri="{C183D7F6-B498-43B3-948B-1728B52AA6E4}">
                  <adec:decorative xmlns:adec="http://schemas.microsoft.com/office/drawing/2017/decorative" val="1"/>
                </a:ext>
              </a:extLst>
            </p:cNvPr>
            <p:cNvSpPr/>
            <p:nvPr/>
          </p:nvSpPr>
          <p:spPr>
            <a:xfrm>
              <a:off x="6233797" y="3104545"/>
              <a:ext cx="2519166" cy="2498064"/>
            </a:xfrm>
            <a:prstGeom prst="roundRect">
              <a:avLst>
                <a:gd name="adj" fmla="val 8118"/>
              </a:avLst>
            </a:prstGeom>
            <a:solidFill>
              <a:srgbClr val="000000"/>
            </a:solidFill>
            <a:ln w="10795" cap="flat" cmpd="sng" algn="ctr">
              <a:noFill/>
              <a:prstDash val="solid"/>
            </a:ln>
            <a:effectLst>
              <a:outerShdw blurRad="50800" dist="38100" dir="2700000" algn="tl" rotWithShape="0">
                <a:prstClr val="black">
                  <a:alpha val="20000"/>
                </a:prstClr>
              </a:outerShdw>
            </a:effectLst>
          </p:spPr>
          <p:txBody>
            <a:bodyPr rtlCol="0" anchor="ctr"/>
            <a:lstStyle/>
            <a:p>
              <a:pPr algn="ctr" defTabSz="914225"/>
              <a:endParaRPr lang="en-US" kern="0">
                <a:solidFill>
                  <a:schemeClr val="bg1"/>
                </a:solidFill>
                <a:latin typeface="Segoe Sans Text Semibold"/>
              </a:endParaRPr>
            </a:p>
          </p:txBody>
        </p:sp>
        <p:sp>
          <p:nvSpPr>
            <p:cNvPr id="88" name="Text Placeholder 45216">
              <a:extLst>
                <a:ext uri="{FF2B5EF4-FFF2-40B4-BE49-F238E27FC236}">
                  <a16:creationId xmlns:a16="http://schemas.microsoft.com/office/drawing/2014/main" id="{267E6EC6-EC7F-3BB8-143F-B7E46087F53F}"/>
                </a:ext>
              </a:extLst>
            </p:cNvPr>
            <p:cNvSpPr txBox="1">
              <a:spLocks/>
            </p:cNvSpPr>
            <p:nvPr/>
          </p:nvSpPr>
          <p:spPr>
            <a:xfrm>
              <a:off x="6431370" y="3336992"/>
              <a:ext cx="2124018" cy="227618"/>
            </a:xfrm>
            <a:prstGeom prst="rect">
              <a:avLst/>
            </a:prstGeom>
          </p:spPr>
          <p:txBody>
            <a:bodyPr anchor="ctr"/>
            <a:lstStyle>
              <a:defPPr>
                <a:defRPr lang="en-US"/>
              </a:defPPr>
              <a:lvl1pPr marR="0" lvl="0" indent="0" algn="ctr" defTabSz="932563" fontAlgn="auto">
                <a:lnSpc>
                  <a:spcPct val="100000"/>
                </a:lnSpc>
                <a:spcBef>
                  <a:spcPts val="1200"/>
                </a:spcBef>
                <a:spcAft>
                  <a:spcPts val="0"/>
                </a:spcAft>
                <a:buClrTx/>
                <a:buSzPct val="90000"/>
                <a:buFont typeface="Wingdings" panose="05000000000000000000" pitchFamily="2" charset="2"/>
                <a:buNone/>
                <a:tabLst/>
                <a:defRPr sz="2000" b="1" spc="0" baseline="0">
                  <a:solidFill>
                    <a:schemeClr val="bg1"/>
                  </a:solidFill>
                  <a:latin typeface="Segoe Sans Text Semibold"/>
                  <a:cs typeface="Segoe Sans Text Semibold" pitchFamily="2" charset="0"/>
                </a:defRPr>
              </a:lvl1pPr>
              <a:lvl2pPr marL="0" marR="0" indent="0" defTabSz="932742" fontAlgn="auto">
                <a:lnSpc>
                  <a:spcPct val="100000"/>
                </a:lnSpc>
                <a:spcBef>
                  <a:spcPct val="20000"/>
                </a:spcBef>
                <a:spcAft>
                  <a:spcPts val="60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cs typeface="Segoe UI Light" panose="020B0502040204020203" pitchFamily="34" charset="0"/>
                </a:defRPr>
              </a:lvl2pPr>
              <a:lvl3pPr marL="0" marR="0" indent="0" defTabSz="932742" fontAlgn="auto">
                <a:lnSpc>
                  <a:spcPct val="100000"/>
                </a:lnSpc>
                <a:spcBef>
                  <a:spcPct val="2000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cs typeface="Segoe UI Light" panose="020B0502040204020203" pitchFamily="34" charset="0"/>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cap="all" spc="100" baseline="0">
                  <a:solidFill>
                    <a:schemeClr val="accent2"/>
                  </a:solidFill>
                  <a:cs typeface="Segoe UI Light" panose="020B0502040204020203" pitchFamily="34" charset="0"/>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cs typeface="Segoe UI Light" panose="020B0502040204020203" pitchFamily="34" charset="0"/>
                </a:defRPr>
              </a:lvl5pPr>
              <a:lvl6pPr marL="0" indent="0" defTabSz="932742">
                <a:spcBef>
                  <a:spcPts val="0"/>
                </a:spcBef>
                <a:spcAft>
                  <a:spcPts val="600"/>
                </a:spcAft>
                <a:buFont typeface="Arial" pitchFamily="34" charset="0"/>
                <a:buNone/>
                <a:defRPr sz="1400" b="1">
                  <a:cs typeface="Segoe UI Light" panose="020B0502040204020203" pitchFamily="34" charset="0"/>
                </a:defRPr>
              </a:lvl6pPr>
              <a:lvl7pPr marL="0" indent="0" defTabSz="932742">
                <a:spcBef>
                  <a:spcPts val="0"/>
                </a:spcBef>
                <a:spcAft>
                  <a:spcPts val="600"/>
                </a:spcAft>
                <a:buFont typeface="Arial" pitchFamily="34" charset="0"/>
                <a:buNone/>
                <a:defRPr sz="1400">
                  <a:solidFill>
                    <a:schemeClr val="accent2"/>
                  </a:solidFill>
                  <a:cs typeface="Segoe UI Light" panose="020B0502040204020203" pitchFamily="34" charset="0"/>
                </a:defRPr>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a:t>Security</a:t>
              </a:r>
            </a:p>
          </p:txBody>
        </p:sp>
        <p:sp>
          <p:nvSpPr>
            <p:cNvPr id="89" name="Grey oval containing warning">
              <a:extLst>
                <a:ext uri="{FF2B5EF4-FFF2-40B4-BE49-F238E27FC236}">
                  <a16:creationId xmlns:a16="http://schemas.microsoft.com/office/drawing/2014/main" id="{9082E71D-EDDE-05AE-3834-4F5BAA6CDB9D}"/>
                </a:ext>
                <a:ext uri="{C183D7F6-B498-43B3-948B-1728B52AA6E4}">
                  <adec:decorative xmlns:adec="http://schemas.microsoft.com/office/drawing/2017/decorative" val="1"/>
                </a:ext>
              </a:extLst>
            </p:cNvPr>
            <p:cNvSpPr/>
            <p:nvPr/>
          </p:nvSpPr>
          <p:spPr>
            <a:xfrm>
              <a:off x="6860295" y="5581296"/>
              <a:ext cx="1266171" cy="64596"/>
            </a:xfrm>
            <a:prstGeom prst="roundRect">
              <a:avLst>
                <a:gd name="adj" fmla="val 50000"/>
              </a:avLst>
            </a:prstGeom>
            <a:gradFill flip="none" rotWithShape="1">
              <a:gsLst>
                <a:gs pos="100000">
                  <a:srgbClr val="F33776"/>
                </a:gs>
                <a:gs pos="0">
                  <a:srgbClr val="B641B3"/>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lumMod val="75000"/>
                    <a:lumOff val="25000"/>
                  </a:srgbClr>
                </a:solidFill>
                <a:effectLst/>
                <a:uLnTx/>
                <a:uFillTx/>
                <a:latin typeface="Segoe Sans Text"/>
                <a:ea typeface="+mn-ea"/>
                <a:cs typeface="+mn-cs"/>
                <a:sym typeface="Segoe UI Semilight"/>
              </a:endParaRPr>
            </a:p>
          </p:txBody>
        </p:sp>
        <p:sp>
          <p:nvSpPr>
            <p:cNvPr id="79" name="Text Placeholder 45216">
              <a:extLst>
                <a:ext uri="{FF2B5EF4-FFF2-40B4-BE49-F238E27FC236}">
                  <a16:creationId xmlns:a16="http://schemas.microsoft.com/office/drawing/2014/main" id="{EB31E9B4-F049-D232-0B17-41FFCD993C6F}"/>
                </a:ext>
              </a:extLst>
            </p:cNvPr>
            <p:cNvSpPr txBox="1">
              <a:spLocks/>
            </p:cNvSpPr>
            <p:nvPr/>
          </p:nvSpPr>
          <p:spPr>
            <a:xfrm>
              <a:off x="6453084" y="3932402"/>
              <a:ext cx="2124018" cy="674370"/>
            </a:xfrm>
            <a:prstGeom prst="rect">
              <a:avLst/>
            </a:prstGeom>
            <a:noFill/>
          </p:spPr>
          <p:txBody>
            <a:bodyPr/>
            <a:lstStyle>
              <a:defPPr>
                <a:defRPr lang="en-US"/>
              </a:defPPr>
              <a:lvl1pPr marR="0" lvl="0" indent="0" algn="ctr" defTabSz="932563" fontAlgn="auto">
                <a:lnSpc>
                  <a:spcPct val="80000"/>
                </a:lnSpc>
                <a:spcBef>
                  <a:spcPts val="800"/>
                </a:spcBef>
                <a:spcAft>
                  <a:spcPts val="0"/>
                </a:spcAft>
                <a:buClrTx/>
                <a:buSzPct val="90000"/>
                <a:buFont typeface="Arial" panose="020B0604020202020204" pitchFamily="34" charset="0"/>
                <a:buNone/>
                <a:tabLst/>
                <a:defRPr kumimoji="0" sz="2000" b="0" i="0" u="none" strike="noStrike" cap="none" spc="0" normalizeH="0" baseline="0">
                  <a:ln>
                    <a:noFill/>
                  </a:ln>
                  <a:solidFill>
                    <a:schemeClr val="bg1"/>
                  </a:solidFill>
                  <a:effectLst/>
                  <a:uLnTx/>
                  <a:uFillTx/>
                  <a:latin typeface="Segoe Sans Text"/>
                  <a:cs typeface="Segoe Sans Text Semibold" pitchFamily="2" charset="0"/>
                </a:defRPr>
              </a:lvl1pPr>
              <a:lvl2pPr marL="0" marR="0" indent="0" defTabSz="932742" fontAlgn="auto">
                <a:lnSpc>
                  <a:spcPct val="100000"/>
                </a:lnSpc>
                <a:spcBef>
                  <a:spcPct val="20000"/>
                </a:spcBef>
                <a:spcAft>
                  <a:spcPts val="60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cs typeface="Segoe UI Light" panose="020B0502040204020203" pitchFamily="34" charset="0"/>
                </a:defRPr>
              </a:lvl2pPr>
              <a:lvl3pPr marL="0" marR="0" indent="0" defTabSz="932742" fontAlgn="auto">
                <a:lnSpc>
                  <a:spcPct val="100000"/>
                </a:lnSpc>
                <a:spcBef>
                  <a:spcPct val="2000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cs typeface="Segoe UI Light" panose="020B0502040204020203" pitchFamily="34" charset="0"/>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cap="all" spc="100" baseline="0">
                  <a:solidFill>
                    <a:schemeClr val="accent2"/>
                  </a:solidFill>
                  <a:cs typeface="Segoe UI Light" panose="020B0502040204020203" pitchFamily="34" charset="0"/>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cs typeface="Segoe UI Light" panose="020B0502040204020203" pitchFamily="34" charset="0"/>
                </a:defRPr>
              </a:lvl5pPr>
              <a:lvl6pPr marL="0" indent="0" defTabSz="932742">
                <a:spcBef>
                  <a:spcPts val="0"/>
                </a:spcBef>
                <a:spcAft>
                  <a:spcPts val="600"/>
                </a:spcAft>
                <a:buFont typeface="Arial" pitchFamily="34" charset="0"/>
                <a:buNone/>
                <a:defRPr sz="1400" b="1">
                  <a:cs typeface="Segoe UI Light" panose="020B0502040204020203" pitchFamily="34" charset="0"/>
                </a:defRPr>
              </a:lvl6pPr>
              <a:lvl7pPr marL="0" indent="0" defTabSz="932742">
                <a:spcBef>
                  <a:spcPts val="0"/>
                </a:spcBef>
                <a:spcAft>
                  <a:spcPts val="600"/>
                </a:spcAft>
                <a:buFont typeface="Arial" pitchFamily="34" charset="0"/>
                <a:buNone/>
                <a:defRPr sz="1400">
                  <a:solidFill>
                    <a:schemeClr val="accent2"/>
                  </a:solidFill>
                  <a:cs typeface="Segoe UI Light" panose="020B0502040204020203" pitchFamily="34" charset="0"/>
                </a:defRPr>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a:t>Ensuring they only have access to what they should</a:t>
              </a:r>
            </a:p>
            <a:p>
              <a:endParaRPr lang="en-US"/>
            </a:p>
          </p:txBody>
        </p:sp>
      </p:grpSp>
      <p:sp>
        <p:nvSpPr>
          <p:cNvPr id="97" name="Title 1">
            <a:extLst>
              <a:ext uri="{FF2B5EF4-FFF2-40B4-BE49-F238E27FC236}">
                <a16:creationId xmlns:a16="http://schemas.microsoft.com/office/drawing/2014/main" id="{B8C67EA4-140A-0A5C-3C88-C74287C48ACE}"/>
              </a:ext>
            </a:extLst>
          </p:cNvPr>
          <p:cNvSpPr txBox="1">
            <a:spLocks/>
          </p:cNvSpPr>
          <p:nvPr/>
        </p:nvSpPr>
        <p:spPr>
          <a:xfrm>
            <a:off x="2661769" y="1733437"/>
            <a:ext cx="7226667" cy="3877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a:lstStyle>
          <a:p>
            <a:pPr defTabSz="914400">
              <a:lnSpc>
                <a:spcPct val="90000"/>
              </a:lnSpc>
              <a:defRPr/>
            </a:pPr>
            <a:r>
              <a:rPr lang="en-US" sz="2800" spc="0">
                <a:ln>
                  <a:noFill/>
                </a:ln>
                <a:solidFill>
                  <a:schemeClr val="bg1"/>
                </a:solidFill>
                <a:latin typeface="Segoe UI Semibold"/>
                <a:ea typeface="+mj-ea"/>
                <a:cs typeface="+mj-cs"/>
              </a:rPr>
              <a:t>Successfully developing AI Agents requires</a:t>
            </a:r>
          </a:p>
        </p:txBody>
      </p:sp>
    </p:spTree>
    <p:extLst>
      <p:ext uri="{BB962C8B-B14F-4D97-AF65-F5344CB8AC3E}">
        <p14:creationId xmlns:p14="http://schemas.microsoft.com/office/powerpoint/2010/main" val="216975389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B084A381-F357-1E49-F3FA-81D445D95C05}"/>
              </a:ext>
              <a:ext uri="{C183D7F6-B498-43B3-948B-1728B52AA6E4}">
                <adec:decorative xmlns:adec="http://schemas.microsoft.com/office/drawing/2017/decorative" val="1"/>
              </a:ext>
            </a:extLst>
          </p:cNvPr>
          <p:cNvGrpSpPr/>
          <p:nvPr/>
        </p:nvGrpSpPr>
        <p:grpSpPr>
          <a:xfrm rot="20249570">
            <a:off x="-1063883" y="-3252868"/>
            <a:ext cx="14793086" cy="13363747"/>
            <a:chOff x="-6806101" y="232532"/>
            <a:chExt cx="3322109" cy="3001122"/>
          </a:xfrm>
        </p:grpSpPr>
        <p:grpSp>
          <p:nvGrpSpPr>
            <p:cNvPr id="33" name="Group 32">
              <a:extLst>
                <a:ext uri="{FF2B5EF4-FFF2-40B4-BE49-F238E27FC236}">
                  <a16:creationId xmlns:a16="http://schemas.microsoft.com/office/drawing/2014/main" id="{A467A0CA-679F-D02B-BC01-CFBB07D0FECC}"/>
                </a:ext>
              </a:extLst>
            </p:cNvPr>
            <p:cNvGrpSpPr/>
            <p:nvPr/>
          </p:nvGrpSpPr>
          <p:grpSpPr>
            <a:xfrm rot="15313653">
              <a:off x="-6654419" y="298465"/>
              <a:ext cx="2935188" cy="2935189"/>
              <a:chOff x="-13073550" y="260470"/>
              <a:chExt cx="10868115" cy="10868116"/>
            </a:xfrm>
            <a:solidFill>
              <a:schemeClr val="bg1">
                <a:lumMod val="85000"/>
              </a:schemeClr>
            </a:solidFill>
          </p:grpSpPr>
          <p:grpSp>
            <p:nvGrpSpPr>
              <p:cNvPr id="86" name="Group 85">
                <a:extLst>
                  <a:ext uri="{FF2B5EF4-FFF2-40B4-BE49-F238E27FC236}">
                    <a16:creationId xmlns:a16="http://schemas.microsoft.com/office/drawing/2014/main" id="{8261407D-79C4-3FC3-2AFE-13F96189D61B}"/>
                  </a:ext>
                </a:extLst>
              </p:cNvPr>
              <p:cNvGrpSpPr/>
              <p:nvPr/>
            </p:nvGrpSpPr>
            <p:grpSpPr>
              <a:xfrm>
                <a:off x="-13073550" y="3398292"/>
                <a:ext cx="10868115" cy="4592474"/>
                <a:chOff x="-13073550" y="3398292"/>
                <a:chExt cx="10868115" cy="4592474"/>
              </a:xfrm>
              <a:grpFill/>
            </p:grpSpPr>
            <p:pic>
              <p:nvPicPr>
                <p:cNvPr id="93" name="Graphic 92">
                  <a:extLst>
                    <a:ext uri="{FF2B5EF4-FFF2-40B4-BE49-F238E27FC236}">
                      <a16:creationId xmlns:a16="http://schemas.microsoft.com/office/drawing/2014/main" id="{DF64AC58-C16C-2F9F-5544-4B4296FC28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94" name="Graphic 93">
                  <a:extLst>
                    <a:ext uri="{FF2B5EF4-FFF2-40B4-BE49-F238E27FC236}">
                      <a16:creationId xmlns:a16="http://schemas.microsoft.com/office/drawing/2014/main" id="{75AC24C3-2213-DE9B-EEEE-5D6A16D4C3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87" name="Group 86">
                <a:extLst>
                  <a:ext uri="{FF2B5EF4-FFF2-40B4-BE49-F238E27FC236}">
                    <a16:creationId xmlns:a16="http://schemas.microsoft.com/office/drawing/2014/main" id="{331E315B-18B5-6C17-A549-66F6672F98B0}"/>
                  </a:ext>
                </a:extLst>
              </p:cNvPr>
              <p:cNvGrpSpPr/>
              <p:nvPr/>
            </p:nvGrpSpPr>
            <p:grpSpPr>
              <a:xfrm rot="18000000">
                <a:off x="-13073550" y="3398292"/>
                <a:ext cx="10868115" cy="4592474"/>
                <a:chOff x="-13073550" y="3398292"/>
                <a:chExt cx="10868115" cy="4592474"/>
              </a:xfrm>
              <a:grpFill/>
            </p:grpSpPr>
            <p:pic>
              <p:nvPicPr>
                <p:cNvPr id="91" name="Graphic 90">
                  <a:extLst>
                    <a:ext uri="{FF2B5EF4-FFF2-40B4-BE49-F238E27FC236}">
                      <a16:creationId xmlns:a16="http://schemas.microsoft.com/office/drawing/2014/main" id="{262BB46F-7D62-E2D8-6794-E1BFA486DA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92" name="Graphic 91">
                  <a:extLst>
                    <a:ext uri="{FF2B5EF4-FFF2-40B4-BE49-F238E27FC236}">
                      <a16:creationId xmlns:a16="http://schemas.microsoft.com/office/drawing/2014/main" id="{D03D618D-6D41-B4DD-A71B-F9EC4171E1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88" name="Group 87">
                <a:extLst>
                  <a:ext uri="{FF2B5EF4-FFF2-40B4-BE49-F238E27FC236}">
                    <a16:creationId xmlns:a16="http://schemas.microsoft.com/office/drawing/2014/main" id="{32953803-AD66-21B5-1D40-940541B817CC}"/>
                  </a:ext>
                </a:extLst>
              </p:cNvPr>
              <p:cNvGrpSpPr/>
              <p:nvPr/>
            </p:nvGrpSpPr>
            <p:grpSpPr>
              <a:xfrm rot="3600000">
                <a:off x="-13073550" y="3398291"/>
                <a:ext cx="10868115" cy="4592474"/>
                <a:chOff x="-13073550" y="3398292"/>
                <a:chExt cx="10868115" cy="4592474"/>
              </a:xfrm>
              <a:grpFill/>
            </p:grpSpPr>
            <p:pic>
              <p:nvPicPr>
                <p:cNvPr id="89" name="Graphic 88">
                  <a:extLst>
                    <a:ext uri="{FF2B5EF4-FFF2-40B4-BE49-F238E27FC236}">
                      <a16:creationId xmlns:a16="http://schemas.microsoft.com/office/drawing/2014/main" id="{1F0F0C16-CCB2-BF92-AB93-C83E4D456D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90" name="Graphic 89">
                  <a:extLst>
                    <a:ext uri="{FF2B5EF4-FFF2-40B4-BE49-F238E27FC236}">
                      <a16:creationId xmlns:a16="http://schemas.microsoft.com/office/drawing/2014/main" id="{A3B1BB82-9768-C13B-098D-F72B4D5568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grpSp>
          <p:nvGrpSpPr>
            <p:cNvPr id="34" name="Graphic 5">
              <a:extLst>
                <a:ext uri="{FF2B5EF4-FFF2-40B4-BE49-F238E27FC236}">
                  <a16:creationId xmlns:a16="http://schemas.microsoft.com/office/drawing/2014/main" id="{45C46019-342E-2F50-6933-C8E5DF80A06F}"/>
                </a:ext>
              </a:extLst>
            </p:cNvPr>
            <p:cNvGrpSpPr/>
            <p:nvPr/>
          </p:nvGrpSpPr>
          <p:grpSpPr>
            <a:xfrm rot="17096485">
              <a:off x="-6289091" y="799971"/>
              <a:ext cx="2039456" cy="2103885"/>
              <a:chOff x="4071312" y="2489702"/>
              <a:chExt cx="3527293" cy="3638722"/>
            </a:xfrm>
            <a:noFill/>
          </p:grpSpPr>
          <p:sp>
            <p:nvSpPr>
              <p:cNvPr id="74" name="Freeform: Shape 73">
                <a:extLst>
                  <a:ext uri="{FF2B5EF4-FFF2-40B4-BE49-F238E27FC236}">
                    <a16:creationId xmlns:a16="http://schemas.microsoft.com/office/drawing/2014/main" id="{7E653089-1F81-620C-A1EF-0D0DC1F1650F}"/>
                  </a:ext>
                </a:extLst>
              </p:cNvPr>
              <p:cNvSpPr/>
              <p:nvPr/>
            </p:nvSpPr>
            <p:spPr>
              <a:xfrm>
                <a:off x="4071312" y="2489702"/>
                <a:ext cx="3259151" cy="3638722"/>
              </a:xfrm>
              <a:custGeom>
                <a:avLst/>
                <a:gdLst>
                  <a:gd name="connsiteX0" fmla="*/ 3079707 w 3259151"/>
                  <a:gd name="connsiteY0" fmla="*/ 3021953 h 3638722"/>
                  <a:gd name="connsiteX1" fmla="*/ 3132080 w 3259151"/>
                  <a:gd name="connsiteY1" fmla="*/ 1787369 h 3638722"/>
                  <a:gd name="connsiteX2" fmla="*/ 3107243 w 3259151"/>
                  <a:gd name="connsiteY2" fmla="*/ 829383 h 3638722"/>
                  <a:gd name="connsiteX3" fmla="*/ 1658848 w 3259151"/>
                  <a:gd name="connsiteY3" fmla="*/ 4990 h 3638722"/>
                  <a:gd name="connsiteX4" fmla="*/ 849418 w 3259151"/>
                  <a:gd name="connsiteY4" fmla="*/ 1005939 h 3638722"/>
                  <a:gd name="connsiteX5" fmla="*/ 4585 w 3259151"/>
                  <a:gd name="connsiteY5" fmla="*/ 2043526 h 3638722"/>
                  <a:gd name="connsiteX6" fmla="*/ 820725 w 3259151"/>
                  <a:gd name="connsiteY6" fmla="*/ 2918441 h 3638722"/>
                  <a:gd name="connsiteX7" fmla="*/ 2033249 w 3259151"/>
                  <a:gd name="connsiteY7" fmla="*/ 3633846 h 3638722"/>
                  <a:gd name="connsiteX8" fmla="*/ 3079785 w 3259151"/>
                  <a:gd name="connsiteY8" fmla="*/ 3022030 h 363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151" h="3638722">
                    <a:moveTo>
                      <a:pt x="3079707" y="3021953"/>
                    </a:moveTo>
                    <a:cubicBezTo>
                      <a:pt x="3412226" y="2666372"/>
                      <a:pt x="3192167" y="2234970"/>
                      <a:pt x="3132080" y="1787369"/>
                    </a:cubicBezTo>
                    <a:cubicBezTo>
                      <a:pt x="3085955" y="1443358"/>
                      <a:pt x="3380525" y="1084923"/>
                      <a:pt x="3107243" y="829383"/>
                    </a:cubicBezTo>
                    <a:cubicBezTo>
                      <a:pt x="2749194" y="494473"/>
                      <a:pt x="2109225" y="-58259"/>
                      <a:pt x="1658848" y="4990"/>
                    </a:cubicBezTo>
                    <a:cubicBezTo>
                      <a:pt x="1318153" y="52812"/>
                      <a:pt x="1102645" y="735127"/>
                      <a:pt x="849418" y="1005939"/>
                    </a:cubicBezTo>
                    <a:cubicBezTo>
                      <a:pt x="515743" y="1362755"/>
                      <a:pt x="-56967" y="1594538"/>
                      <a:pt x="4585" y="2043526"/>
                    </a:cubicBezTo>
                    <a:cubicBezTo>
                      <a:pt x="51559" y="2385918"/>
                      <a:pt x="548678" y="2663981"/>
                      <a:pt x="820725" y="2918441"/>
                    </a:cubicBezTo>
                    <a:cubicBezTo>
                      <a:pt x="1173298" y="3248183"/>
                      <a:pt x="1589043" y="3690075"/>
                      <a:pt x="2033249" y="3633846"/>
                    </a:cubicBezTo>
                    <a:cubicBezTo>
                      <a:pt x="2381349" y="3589726"/>
                      <a:pt x="2821390" y="3298397"/>
                      <a:pt x="3079785" y="3022030"/>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5" name="Freeform: Shape 74">
                <a:extLst>
                  <a:ext uri="{FF2B5EF4-FFF2-40B4-BE49-F238E27FC236}">
                    <a16:creationId xmlns:a16="http://schemas.microsoft.com/office/drawing/2014/main" id="{CE353B19-CD8B-2830-1C2B-577031BC923F}"/>
                  </a:ext>
                </a:extLst>
              </p:cNvPr>
              <p:cNvSpPr/>
              <p:nvPr/>
            </p:nvSpPr>
            <p:spPr>
              <a:xfrm>
                <a:off x="4109618" y="2534620"/>
                <a:ext cx="3220782" cy="3579817"/>
              </a:xfrm>
              <a:custGeom>
                <a:avLst/>
                <a:gdLst>
                  <a:gd name="connsiteX0" fmla="*/ 791058 w 3220782"/>
                  <a:gd name="connsiteY0" fmla="*/ 2907154 h 3579817"/>
                  <a:gd name="connsiteX1" fmla="*/ 2002194 w 3220782"/>
                  <a:gd name="connsiteY1" fmla="*/ 3574659 h 3579817"/>
                  <a:gd name="connsiteX2" fmla="*/ 3028289 w 3220782"/>
                  <a:gd name="connsiteY2" fmla="*/ 2934613 h 3579817"/>
                  <a:gd name="connsiteX3" fmla="*/ 3129333 w 3220782"/>
                  <a:gd name="connsiteY3" fmla="*/ 1743455 h 3579817"/>
                  <a:gd name="connsiteX4" fmla="*/ 3052277 w 3220782"/>
                  <a:gd name="connsiteY4" fmla="*/ 731167 h 3579817"/>
                  <a:gd name="connsiteX5" fmla="*/ 1620928 w 3220782"/>
                  <a:gd name="connsiteY5" fmla="*/ 5581 h 3579817"/>
                  <a:gd name="connsiteX6" fmla="*/ 765913 w 3220782"/>
                  <a:gd name="connsiteY6" fmla="*/ 939888 h 3579817"/>
                  <a:gd name="connsiteX7" fmla="*/ 5000 w 3220782"/>
                  <a:gd name="connsiteY7" fmla="*/ 1991745 h 3579817"/>
                  <a:gd name="connsiteX8" fmla="*/ 791058 w 3220782"/>
                  <a:gd name="connsiteY8" fmla="*/ 2907231 h 357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782" h="3579817">
                    <a:moveTo>
                      <a:pt x="791058" y="2907154"/>
                    </a:moveTo>
                    <a:cubicBezTo>
                      <a:pt x="1139775" y="3222549"/>
                      <a:pt x="1564312" y="3630426"/>
                      <a:pt x="2002194" y="3574659"/>
                    </a:cubicBezTo>
                    <a:cubicBezTo>
                      <a:pt x="2362558" y="3528688"/>
                      <a:pt x="2770743" y="3219772"/>
                      <a:pt x="3028289" y="2934613"/>
                    </a:cubicBezTo>
                    <a:cubicBezTo>
                      <a:pt x="3345767" y="2583197"/>
                      <a:pt x="3188417" y="2184113"/>
                      <a:pt x="3129333" y="1743455"/>
                    </a:cubicBezTo>
                    <a:cubicBezTo>
                      <a:pt x="3081433" y="1386485"/>
                      <a:pt x="3334968" y="986244"/>
                      <a:pt x="3052277" y="731167"/>
                    </a:cubicBezTo>
                    <a:cubicBezTo>
                      <a:pt x="2698624" y="412069"/>
                      <a:pt x="2063823" y="-56434"/>
                      <a:pt x="1620928" y="5581"/>
                    </a:cubicBezTo>
                    <a:cubicBezTo>
                      <a:pt x="1267198" y="54946"/>
                      <a:pt x="1018908" y="659665"/>
                      <a:pt x="765913" y="939888"/>
                    </a:cubicBezTo>
                    <a:cubicBezTo>
                      <a:pt x="447664" y="1292461"/>
                      <a:pt x="-55549" y="1549929"/>
                      <a:pt x="5000" y="1991745"/>
                    </a:cubicBezTo>
                    <a:cubicBezTo>
                      <a:pt x="53516" y="2346477"/>
                      <a:pt x="510218" y="2653234"/>
                      <a:pt x="791058" y="2907231"/>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6" name="Freeform: Shape 75">
                <a:extLst>
                  <a:ext uri="{FF2B5EF4-FFF2-40B4-BE49-F238E27FC236}">
                    <a16:creationId xmlns:a16="http://schemas.microsoft.com/office/drawing/2014/main" id="{647DA2A9-1138-2B01-CAE9-375572A98741}"/>
                  </a:ext>
                </a:extLst>
              </p:cNvPr>
              <p:cNvSpPr/>
              <p:nvPr/>
            </p:nvSpPr>
            <p:spPr>
              <a:xfrm>
                <a:off x="4147825" y="2579175"/>
                <a:ext cx="3187979" cy="3521387"/>
              </a:xfrm>
              <a:custGeom>
                <a:avLst/>
                <a:gdLst>
                  <a:gd name="connsiteX0" fmla="*/ 761567 w 3187979"/>
                  <a:gd name="connsiteY0" fmla="*/ 2896229 h 3521387"/>
                  <a:gd name="connsiteX1" fmla="*/ 1971315 w 3187979"/>
                  <a:gd name="connsiteY1" fmla="*/ 3515912 h 3521387"/>
                  <a:gd name="connsiteX2" fmla="*/ 2977047 w 3187979"/>
                  <a:gd name="connsiteY2" fmla="*/ 2847635 h 3521387"/>
                  <a:gd name="connsiteX3" fmla="*/ 3126683 w 3187979"/>
                  <a:gd name="connsiteY3" fmla="*/ 1699825 h 3521387"/>
                  <a:gd name="connsiteX4" fmla="*/ 2997409 w 3187979"/>
                  <a:gd name="connsiteY4" fmla="*/ 633236 h 3521387"/>
                  <a:gd name="connsiteX5" fmla="*/ 1583183 w 3187979"/>
                  <a:gd name="connsiteY5" fmla="*/ 6380 h 3521387"/>
                  <a:gd name="connsiteX6" fmla="*/ 682583 w 3187979"/>
                  <a:gd name="connsiteY6" fmla="*/ 874121 h 3521387"/>
                  <a:gd name="connsiteX7" fmla="*/ 5513 w 3187979"/>
                  <a:gd name="connsiteY7" fmla="*/ 1940171 h 3521387"/>
                  <a:gd name="connsiteX8" fmla="*/ 761567 w 3187979"/>
                  <a:gd name="connsiteY8" fmla="*/ 2896229 h 352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979" h="3521387">
                    <a:moveTo>
                      <a:pt x="761567" y="2896229"/>
                    </a:moveTo>
                    <a:cubicBezTo>
                      <a:pt x="1106195" y="3197508"/>
                      <a:pt x="1539681" y="3571139"/>
                      <a:pt x="1971315" y="3515912"/>
                    </a:cubicBezTo>
                    <a:cubicBezTo>
                      <a:pt x="2343865" y="3468090"/>
                      <a:pt x="2720426" y="3141742"/>
                      <a:pt x="2977047" y="2847635"/>
                    </a:cubicBezTo>
                    <a:cubicBezTo>
                      <a:pt x="3279715" y="2500770"/>
                      <a:pt x="3184842" y="2133542"/>
                      <a:pt x="3126683" y="1699825"/>
                    </a:cubicBezTo>
                    <a:cubicBezTo>
                      <a:pt x="3077087" y="1329975"/>
                      <a:pt x="3289665" y="887620"/>
                      <a:pt x="2997409" y="633236"/>
                    </a:cubicBezTo>
                    <a:cubicBezTo>
                      <a:pt x="2648539" y="329565"/>
                      <a:pt x="2018520" y="-54246"/>
                      <a:pt x="1583183" y="6380"/>
                    </a:cubicBezTo>
                    <a:cubicBezTo>
                      <a:pt x="1216418" y="57287"/>
                      <a:pt x="935115" y="584257"/>
                      <a:pt x="682583" y="874121"/>
                    </a:cubicBezTo>
                    <a:cubicBezTo>
                      <a:pt x="379529" y="1222066"/>
                      <a:pt x="-53879" y="1505683"/>
                      <a:pt x="5513" y="1940171"/>
                    </a:cubicBezTo>
                    <a:cubicBezTo>
                      <a:pt x="55572" y="2307322"/>
                      <a:pt x="471703" y="2642848"/>
                      <a:pt x="761567" y="2896229"/>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7" name="Freeform: Shape 76">
                <a:extLst>
                  <a:ext uri="{FF2B5EF4-FFF2-40B4-BE49-F238E27FC236}">
                    <a16:creationId xmlns:a16="http://schemas.microsoft.com/office/drawing/2014/main" id="{46B7384B-9FE2-9D44-DE4B-8E8F533E506F}"/>
                  </a:ext>
                </a:extLst>
              </p:cNvPr>
              <p:cNvSpPr/>
              <p:nvPr/>
            </p:nvSpPr>
            <p:spPr>
              <a:xfrm>
                <a:off x="4185926" y="2623531"/>
                <a:ext cx="3162650" cy="3463280"/>
              </a:xfrm>
              <a:custGeom>
                <a:avLst/>
                <a:gdLst>
                  <a:gd name="connsiteX0" fmla="*/ 732182 w 3162650"/>
                  <a:gd name="connsiteY0" fmla="*/ 2885579 h 3463280"/>
                  <a:gd name="connsiteX1" fmla="*/ 1940541 w 3162650"/>
                  <a:gd name="connsiteY1" fmla="*/ 3457440 h 3463280"/>
                  <a:gd name="connsiteX2" fmla="*/ 2925910 w 3162650"/>
                  <a:gd name="connsiteY2" fmla="*/ 2760933 h 3463280"/>
                  <a:gd name="connsiteX3" fmla="*/ 3124217 w 3162650"/>
                  <a:gd name="connsiteY3" fmla="*/ 1656549 h 3463280"/>
                  <a:gd name="connsiteX4" fmla="*/ 2942725 w 3162650"/>
                  <a:gd name="connsiteY4" fmla="*/ 535658 h 3463280"/>
                  <a:gd name="connsiteX5" fmla="*/ 1545622 w 3162650"/>
                  <a:gd name="connsiteY5" fmla="*/ 7609 h 3463280"/>
                  <a:gd name="connsiteX6" fmla="*/ 599436 w 3162650"/>
                  <a:gd name="connsiteY6" fmla="*/ 808708 h 3463280"/>
                  <a:gd name="connsiteX7" fmla="*/ 6210 w 3162650"/>
                  <a:gd name="connsiteY7" fmla="*/ 1888949 h 3463280"/>
                  <a:gd name="connsiteX8" fmla="*/ 732182 w 3162650"/>
                  <a:gd name="connsiteY8" fmla="*/ 2885579 h 34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650" h="3463280">
                    <a:moveTo>
                      <a:pt x="732182" y="2885579"/>
                    </a:moveTo>
                    <a:cubicBezTo>
                      <a:pt x="1072413" y="3173052"/>
                      <a:pt x="1515232" y="3512050"/>
                      <a:pt x="1940541" y="3457440"/>
                    </a:cubicBezTo>
                    <a:cubicBezTo>
                      <a:pt x="2325355" y="3407689"/>
                      <a:pt x="2670370" y="3064218"/>
                      <a:pt x="2925910" y="2760933"/>
                    </a:cubicBezTo>
                    <a:cubicBezTo>
                      <a:pt x="3214077" y="2418850"/>
                      <a:pt x="3181450" y="2083246"/>
                      <a:pt x="3124217" y="1656549"/>
                    </a:cubicBezTo>
                    <a:cubicBezTo>
                      <a:pt x="3072847" y="1273817"/>
                      <a:pt x="3244776" y="789270"/>
                      <a:pt x="2942725" y="535658"/>
                    </a:cubicBezTo>
                    <a:cubicBezTo>
                      <a:pt x="2599022" y="247105"/>
                      <a:pt x="1973399" y="-51783"/>
                      <a:pt x="1545622" y="7609"/>
                    </a:cubicBezTo>
                    <a:cubicBezTo>
                      <a:pt x="1165821" y="60059"/>
                      <a:pt x="851352" y="508970"/>
                      <a:pt x="599436" y="808708"/>
                    </a:cubicBezTo>
                    <a:cubicBezTo>
                      <a:pt x="311192" y="1151639"/>
                      <a:pt x="-52025" y="1461712"/>
                      <a:pt x="6210" y="1888949"/>
                    </a:cubicBezTo>
                    <a:cubicBezTo>
                      <a:pt x="57888" y="2268441"/>
                      <a:pt x="433139" y="2632970"/>
                      <a:pt x="732182" y="2885579"/>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8" name="Freeform: Shape 77">
                <a:extLst>
                  <a:ext uri="{FF2B5EF4-FFF2-40B4-BE49-F238E27FC236}">
                    <a16:creationId xmlns:a16="http://schemas.microsoft.com/office/drawing/2014/main" id="{529B3796-E289-7770-E9D0-513D05C67A37}"/>
                  </a:ext>
                </a:extLst>
              </p:cNvPr>
              <p:cNvSpPr/>
              <p:nvPr/>
            </p:nvSpPr>
            <p:spPr>
              <a:xfrm>
                <a:off x="4223622" y="2666959"/>
                <a:ext cx="3145783" cy="3406134"/>
              </a:xfrm>
              <a:custGeom>
                <a:avLst/>
                <a:gdLst>
                  <a:gd name="connsiteX0" fmla="*/ 703202 w 3145783"/>
                  <a:gd name="connsiteY0" fmla="*/ 2875858 h 3406134"/>
                  <a:gd name="connsiteX1" fmla="*/ 1910173 w 3145783"/>
                  <a:gd name="connsiteY1" fmla="*/ 3399820 h 3406134"/>
                  <a:gd name="connsiteX2" fmla="*/ 2875101 w 3145783"/>
                  <a:gd name="connsiteY2" fmla="*/ 2675082 h 3406134"/>
                  <a:gd name="connsiteX3" fmla="*/ 3122003 w 3145783"/>
                  <a:gd name="connsiteY3" fmla="*/ 1614047 h 3406134"/>
                  <a:gd name="connsiteX4" fmla="*/ 2888291 w 3145783"/>
                  <a:gd name="connsiteY4" fmla="*/ 438855 h 3406134"/>
                  <a:gd name="connsiteX5" fmla="*/ 1508312 w 3145783"/>
                  <a:gd name="connsiteY5" fmla="*/ 9612 h 3406134"/>
                  <a:gd name="connsiteX6" fmla="*/ 516541 w 3145783"/>
                  <a:gd name="connsiteY6" fmla="*/ 744146 h 3406134"/>
                  <a:gd name="connsiteX7" fmla="*/ 7234 w 3145783"/>
                  <a:gd name="connsiteY7" fmla="*/ 1838580 h 3406134"/>
                  <a:gd name="connsiteX8" fmla="*/ 703125 w 3145783"/>
                  <a:gd name="connsiteY8" fmla="*/ 2875858 h 340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5783" h="3406134">
                    <a:moveTo>
                      <a:pt x="703202" y="2875858"/>
                    </a:moveTo>
                    <a:cubicBezTo>
                      <a:pt x="1038729" y="3149756"/>
                      <a:pt x="1491188" y="3453967"/>
                      <a:pt x="1910173" y="3399820"/>
                    </a:cubicBezTo>
                    <a:cubicBezTo>
                      <a:pt x="2307174" y="3348218"/>
                      <a:pt x="2620872" y="2987778"/>
                      <a:pt x="2875101" y="2675082"/>
                    </a:cubicBezTo>
                    <a:cubicBezTo>
                      <a:pt x="3149077" y="2338167"/>
                      <a:pt x="3178310" y="2033802"/>
                      <a:pt x="3122003" y="1614047"/>
                    </a:cubicBezTo>
                    <a:cubicBezTo>
                      <a:pt x="3068936" y="1218434"/>
                      <a:pt x="3200369" y="691464"/>
                      <a:pt x="2888291" y="438855"/>
                    </a:cubicBezTo>
                    <a:cubicBezTo>
                      <a:pt x="2549988" y="165034"/>
                      <a:pt x="1928530" y="-48546"/>
                      <a:pt x="1508312" y="9612"/>
                    </a:cubicBezTo>
                    <a:cubicBezTo>
                      <a:pt x="1115476" y="63605"/>
                      <a:pt x="767685" y="434304"/>
                      <a:pt x="516541" y="744146"/>
                    </a:cubicBezTo>
                    <a:cubicBezTo>
                      <a:pt x="242797" y="1081832"/>
                      <a:pt x="-49998" y="1418593"/>
                      <a:pt x="7234" y="1838580"/>
                    </a:cubicBezTo>
                    <a:cubicBezTo>
                      <a:pt x="60456" y="2230413"/>
                      <a:pt x="394749" y="2624098"/>
                      <a:pt x="703125" y="2875858"/>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9" name="Freeform: Shape 78">
                <a:extLst>
                  <a:ext uri="{FF2B5EF4-FFF2-40B4-BE49-F238E27FC236}">
                    <a16:creationId xmlns:a16="http://schemas.microsoft.com/office/drawing/2014/main" id="{21A97CEF-DC0D-B492-1665-987B9F2565EB}"/>
                  </a:ext>
                </a:extLst>
              </p:cNvPr>
              <p:cNvSpPr/>
              <p:nvPr/>
            </p:nvSpPr>
            <p:spPr>
              <a:xfrm>
                <a:off x="4260986" y="2709255"/>
                <a:ext cx="3135893" cy="3350272"/>
              </a:xfrm>
              <a:custGeom>
                <a:avLst/>
                <a:gdLst>
                  <a:gd name="connsiteX0" fmla="*/ 674554 w 3135893"/>
                  <a:gd name="connsiteY0" fmla="*/ 2867269 h 3350272"/>
                  <a:gd name="connsiteX1" fmla="*/ 1880214 w 3135893"/>
                  <a:gd name="connsiteY1" fmla="*/ 3343408 h 3350272"/>
                  <a:gd name="connsiteX2" fmla="*/ 2824779 w 3135893"/>
                  <a:gd name="connsiteY2" fmla="*/ 2590440 h 3350272"/>
                  <a:gd name="connsiteX3" fmla="*/ 3120352 w 3135893"/>
                  <a:gd name="connsiteY3" fmla="*/ 1572830 h 3350272"/>
                  <a:gd name="connsiteX4" fmla="*/ 2834498 w 3135893"/>
                  <a:gd name="connsiteY4" fmla="*/ 343337 h 3350272"/>
                  <a:gd name="connsiteX5" fmla="*/ 1471565 w 3135893"/>
                  <a:gd name="connsiteY5" fmla="*/ 12824 h 3350272"/>
                  <a:gd name="connsiteX6" fmla="*/ 434209 w 3135893"/>
                  <a:gd name="connsiteY6" fmla="*/ 680715 h 3350272"/>
                  <a:gd name="connsiteX7" fmla="*/ 8746 w 3135893"/>
                  <a:gd name="connsiteY7" fmla="*/ 1789341 h 3350272"/>
                  <a:gd name="connsiteX8" fmla="*/ 674631 w 3135893"/>
                  <a:gd name="connsiteY8" fmla="*/ 2867192 h 335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893" h="3350272">
                    <a:moveTo>
                      <a:pt x="674554" y="2867269"/>
                    </a:moveTo>
                    <a:cubicBezTo>
                      <a:pt x="1005144" y="3127900"/>
                      <a:pt x="1467477" y="3396938"/>
                      <a:pt x="1880214" y="3343408"/>
                    </a:cubicBezTo>
                    <a:cubicBezTo>
                      <a:pt x="2289402" y="3289956"/>
                      <a:pt x="2572016" y="2912777"/>
                      <a:pt x="2824779" y="2590440"/>
                    </a:cubicBezTo>
                    <a:cubicBezTo>
                      <a:pt x="3084794" y="2258847"/>
                      <a:pt x="3175656" y="1985567"/>
                      <a:pt x="3120352" y="1572830"/>
                    </a:cubicBezTo>
                    <a:cubicBezTo>
                      <a:pt x="3065587" y="1164336"/>
                      <a:pt x="3156758" y="594635"/>
                      <a:pt x="2834498" y="343337"/>
                    </a:cubicBezTo>
                    <a:cubicBezTo>
                      <a:pt x="2512238" y="92039"/>
                      <a:pt x="1884302" y="-44023"/>
                      <a:pt x="1471565" y="12824"/>
                    </a:cubicBezTo>
                    <a:cubicBezTo>
                      <a:pt x="1065694" y="68359"/>
                      <a:pt x="684273" y="360692"/>
                      <a:pt x="434209" y="680715"/>
                    </a:cubicBezTo>
                    <a:cubicBezTo>
                      <a:pt x="174658" y="1012848"/>
                      <a:pt x="-47330" y="1376605"/>
                      <a:pt x="8746" y="1789341"/>
                    </a:cubicBezTo>
                    <a:cubicBezTo>
                      <a:pt x="63510" y="2193593"/>
                      <a:pt x="356691" y="2616588"/>
                      <a:pt x="674631" y="2867192"/>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0" name="Freeform: Shape 79">
                <a:extLst>
                  <a:ext uri="{FF2B5EF4-FFF2-40B4-BE49-F238E27FC236}">
                    <a16:creationId xmlns:a16="http://schemas.microsoft.com/office/drawing/2014/main" id="{DB090A5D-895A-EE2C-96FC-34CC4EA85BCA}"/>
                  </a:ext>
                </a:extLst>
              </p:cNvPr>
              <p:cNvSpPr/>
              <p:nvPr/>
            </p:nvSpPr>
            <p:spPr>
              <a:xfrm>
                <a:off x="4297185" y="2745782"/>
                <a:ext cx="3130741" cy="3300265"/>
              </a:xfrm>
              <a:custGeom>
                <a:avLst/>
                <a:gdLst>
                  <a:gd name="connsiteX0" fmla="*/ 647071 w 3130741"/>
                  <a:gd name="connsiteY0" fmla="*/ 2864372 h 3300265"/>
                  <a:gd name="connsiteX1" fmla="*/ 1851342 w 3130741"/>
                  <a:gd name="connsiteY1" fmla="*/ 3292689 h 3300265"/>
                  <a:gd name="connsiteX2" fmla="*/ 2775545 w 3130741"/>
                  <a:gd name="connsiteY2" fmla="*/ 2511491 h 3300265"/>
                  <a:gd name="connsiteX3" fmla="*/ 3119711 w 3130741"/>
                  <a:gd name="connsiteY3" fmla="*/ 1537229 h 3300265"/>
                  <a:gd name="connsiteX4" fmla="*/ 2781639 w 3130741"/>
                  <a:gd name="connsiteY4" fmla="*/ 253435 h 3300265"/>
                  <a:gd name="connsiteX5" fmla="*/ 1435829 w 3130741"/>
                  <a:gd name="connsiteY5" fmla="*/ 21729 h 3300265"/>
                  <a:gd name="connsiteX6" fmla="*/ 352887 w 3130741"/>
                  <a:gd name="connsiteY6" fmla="*/ 622977 h 3300265"/>
                  <a:gd name="connsiteX7" fmla="*/ 11267 w 3130741"/>
                  <a:gd name="connsiteY7" fmla="*/ 1745873 h 3300265"/>
                  <a:gd name="connsiteX8" fmla="*/ 647071 w 3130741"/>
                  <a:gd name="connsiteY8" fmla="*/ 2864295 h 330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741" h="3300265">
                    <a:moveTo>
                      <a:pt x="647071" y="2864372"/>
                    </a:moveTo>
                    <a:cubicBezTo>
                      <a:pt x="972571" y="3111968"/>
                      <a:pt x="1444853" y="3345679"/>
                      <a:pt x="1851342" y="3292689"/>
                    </a:cubicBezTo>
                    <a:cubicBezTo>
                      <a:pt x="2272795" y="3237385"/>
                      <a:pt x="2524556" y="2843624"/>
                      <a:pt x="2775545" y="2511491"/>
                    </a:cubicBezTo>
                    <a:cubicBezTo>
                      <a:pt x="3021907" y="2185529"/>
                      <a:pt x="3174166" y="1943024"/>
                      <a:pt x="3119711" y="1537229"/>
                    </a:cubicBezTo>
                    <a:cubicBezTo>
                      <a:pt x="3063172" y="1115777"/>
                      <a:pt x="3114388" y="503190"/>
                      <a:pt x="2781639" y="253435"/>
                    </a:cubicBezTo>
                    <a:cubicBezTo>
                      <a:pt x="2455059" y="8308"/>
                      <a:pt x="1841007" y="-33884"/>
                      <a:pt x="1435829" y="21729"/>
                    </a:cubicBezTo>
                    <a:cubicBezTo>
                      <a:pt x="1016845" y="78884"/>
                      <a:pt x="601640" y="292464"/>
                      <a:pt x="352887" y="622977"/>
                    </a:cubicBezTo>
                    <a:cubicBezTo>
                      <a:pt x="107297" y="949325"/>
                      <a:pt x="-43651" y="1340387"/>
                      <a:pt x="11267" y="1745873"/>
                    </a:cubicBezTo>
                    <a:cubicBezTo>
                      <a:pt x="67574" y="2162466"/>
                      <a:pt x="319412" y="2615080"/>
                      <a:pt x="647071" y="2864295"/>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1" name="Freeform: Shape 80">
                <a:extLst>
                  <a:ext uri="{FF2B5EF4-FFF2-40B4-BE49-F238E27FC236}">
                    <a16:creationId xmlns:a16="http://schemas.microsoft.com/office/drawing/2014/main" id="{1B21A28C-FF98-6EF0-A20E-873DAC731F18}"/>
                  </a:ext>
                </a:extLst>
              </p:cNvPr>
              <p:cNvSpPr/>
              <p:nvPr/>
            </p:nvSpPr>
            <p:spPr>
              <a:xfrm>
                <a:off x="4331073" y="2769810"/>
                <a:ext cx="3129679" cy="3263042"/>
              </a:xfrm>
              <a:custGeom>
                <a:avLst/>
                <a:gdLst>
                  <a:gd name="connsiteX0" fmla="*/ 621899 w 3129679"/>
                  <a:gd name="connsiteY0" fmla="*/ 2874051 h 3263042"/>
                  <a:gd name="connsiteX1" fmla="*/ 1824782 w 3129679"/>
                  <a:gd name="connsiteY1" fmla="*/ 3254546 h 3263042"/>
                  <a:gd name="connsiteX2" fmla="*/ 2728544 w 3129679"/>
                  <a:gd name="connsiteY2" fmla="*/ 2445116 h 3263042"/>
                  <a:gd name="connsiteX3" fmla="*/ 3121380 w 3129679"/>
                  <a:gd name="connsiteY3" fmla="*/ 1514281 h 3263042"/>
                  <a:gd name="connsiteX4" fmla="*/ 2731090 w 3129679"/>
                  <a:gd name="connsiteY4" fmla="*/ 176262 h 3263042"/>
                  <a:gd name="connsiteX5" fmla="*/ 1402404 w 3129679"/>
                  <a:gd name="connsiteY5" fmla="*/ 43363 h 3263042"/>
                  <a:gd name="connsiteX6" fmla="*/ 273877 w 3129679"/>
                  <a:gd name="connsiteY6" fmla="*/ 578045 h 3263042"/>
                  <a:gd name="connsiteX7" fmla="*/ 16177 w 3129679"/>
                  <a:gd name="connsiteY7" fmla="*/ 1715134 h 3263042"/>
                  <a:gd name="connsiteX8" fmla="*/ 621899 w 3129679"/>
                  <a:gd name="connsiteY8" fmla="*/ 2874205 h 32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9679" h="3263042">
                    <a:moveTo>
                      <a:pt x="621899" y="2874051"/>
                    </a:moveTo>
                    <a:cubicBezTo>
                      <a:pt x="941999" y="3108842"/>
                      <a:pt x="1424618" y="3306996"/>
                      <a:pt x="1824782" y="3254546"/>
                    </a:cubicBezTo>
                    <a:cubicBezTo>
                      <a:pt x="2258421" y="3197313"/>
                      <a:pt x="2479637" y="2787277"/>
                      <a:pt x="2728544" y="2445116"/>
                    </a:cubicBezTo>
                    <a:cubicBezTo>
                      <a:pt x="2961485" y="2124939"/>
                      <a:pt x="3174833" y="1913056"/>
                      <a:pt x="3121380" y="1514281"/>
                    </a:cubicBezTo>
                    <a:cubicBezTo>
                      <a:pt x="3063145" y="1079947"/>
                      <a:pt x="3074561" y="424089"/>
                      <a:pt x="2731090" y="176262"/>
                    </a:cubicBezTo>
                    <a:cubicBezTo>
                      <a:pt x="2410681" y="-54982"/>
                      <a:pt x="1800022" y="-10939"/>
                      <a:pt x="1402404" y="43363"/>
                    </a:cubicBezTo>
                    <a:cubicBezTo>
                      <a:pt x="970384" y="102060"/>
                      <a:pt x="521009" y="236734"/>
                      <a:pt x="273877" y="578045"/>
                    </a:cubicBezTo>
                    <a:cubicBezTo>
                      <a:pt x="41862" y="898377"/>
                      <a:pt x="-37739" y="1316898"/>
                      <a:pt x="16177" y="1715134"/>
                    </a:cubicBezTo>
                    <a:cubicBezTo>
                      <a:pt x="74026" y="2144068"/>
                      <a:pt x="284289" y="2626532"/>
                      <a:pt x="621899" y="2874205"/>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2" name="Freeform: Shape 81">
                <a:extLst>
                  <a:ext uri="{FF2B5EF4-FFF2-40B4-BE49-F238E27FC236}">
                    <a16:creationId xmlns:a16="http://schemas.microsoft.com/office/drawing/2014/main" id="{A846904B-D4FA-D383-D793-219C1655EFCF}"/>
                  </a:ext>
                </a:extLst>
              </p:cNvPr>
              <p:cNvSpPr/>
              <p:nvPr/>
            </p:nvSpPr>
            <p:spPr>
              <a:xfrm>
                <a:off x="4358871" y="2771233"/>
                <a:ext cx="3135688" cy="3248662"/>
              </a:xfrm>
              <a:custGeom>
                <a:avLst/>
                <a:gdLst>
                  <a:gd name="connsiteX0" fmla="*/ 602817 w 3135688"/>
                  <a:gd name="connsiteY0" fmla="*/ 2906335 h 3248662"/>
                  <a:gd name="connsiteX1" fmla="*/ 1804311 w 3135688"/>
                  <a:gd name="connsiteY1" fmla="*/ 3238930 h 3248662"/>
                  <a:gd name="connsiteX2" fmla="*/ 2687711 w 3135688"/>
                  <a:gd name="connsiteY2" fmla="*/ 2401271 h 3248662"/>
                  <a:gd name="connsiteX3" fmla="*/ 3129140 w 3135688"/>
                  <a:gd name="connsiteY3" fmla="*/ 1513860 h 3248662"/>
                  <a:gd name="connsiteX4" fmla="*/ 2686631 w 3135688"/>
                  <a:gd name="connsiteY4" fmla="*/ 121540 h 3248662"/>
                  <a:gd name="connsiteX5" fmla="*/ 1375068 w 3135688"/>
                  <a:gd name="connsiteY5" fmla="*/ 87448 h 3248662"/>
                  <a:gd name="connsiteX6" fmla="*/ 200956 w 3135688"/>
                  <a:gd name="connsiteY6" fmla="*/ 555488 h 3248662"/>
                  <a:gd name="connsiteX7" fmla="*/ 27099 w 3135688"/>
                  <a:gd name="connsiteY7" fmla="*/ 1706769 h 3248662"/>
                  <a:gd name="connsiteX8" fmla="*/ 602817 w 3135688"/>
                  <a:gd name="connsiteY8" fmla="*/ 2906412 h 324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688" h="3248662">
                    <a:moveTo>
                      <a:pt x="602817" y="2906335"/>
                    </a:moveTo>
                    <a:cubicBezTo>
                      <a:pt x="917441" y="3128631"/>
                      <a:pt x="1410472" y="3290840"/>
                      <a:pt x="1804311" y="3238930"/>
                    </a:cubicBezTo>
                    <a:cubicBezTo>
                      <a:pt x="2250214" y="3179847"/>
                      <a:pt x="2441195" y="2753612"/>
                      <a:pt x="2687711" y="2401271"/>
                    </a:cubicBezTo>
                    <a:cubicBezTo>
                      <a:pt x="2907538" y="2087032"/>
                      <a:pt x="3181668" y="1905617"/>
                      <a:pt x="3129140" y="1513860"/>
                    </a:cubicBezTo>
                    <a:cubicBezTo>
                      <a:pt x="3069209" y="1066646"/>
                      <a:pt x="3040978" y="367208"/>
                      <a:pt x="2686631" y="121540"/>
                    </a:cubicBezTo>
                    <a:cubicBezTo>
                      <a:pt x="2372624" y="-96128"/>
                      <a:pt x="1765128" y="34381"/>
                      <a:pt x="1375068" y="87448"/>
                    </a:cubicBezTo>
                    <a:cubicBezTo>
                      <a:pt x="930013" y="147688"/>
                      <a:pt x="446083" y="203301"/>
                      <a:pt x="200956" y="555488"/>
                    </a:cubicBezTo>
                    <a:cubicBezTo>
                      <a:pt x="-17715" y="869649"/>
                      <a:pt x="-25660" y="1315784"/>
                      <a:pt x="27099" y="1706769"/>
                    </a:cubicBezTo>
                    <a:cubicBezTo>
                      <a:pt x="86568" y="2148122"/>
                      <a:pt x="255026" y="2660667"/>
                      <a:pt x="602817" y="2906412"/>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3" name="Freeform: Shape 82">
                <a:extLst>
                  <a:ext uri="{FF2B5EF4-FFF2-40B4-BE49-F238E27FC236}">
                    <a16:creationId xmlns:a16="http://schemas.microsoft.com/office/drawing/2014/main" id="{C0B23F2E-0909-A27B-7794-175608BCA757}"/>
                  </a:ext>
                </a:extLst>
              </p:cNvPr>
              <p:cNvSpPr/>
              <p:nvPr/>
            </p:nvSpPr>
            <p:spPr>
              <a:xfrm>
                <a:off x="4372952" y="2753381"/>
                <a:ext cx="3156027" cy="3254119"/>
              </a:xfrm>
              <a:custGeom>
                <a:avLst/>
                <a:gdLst>
                  <a:gd name="connsiteX0" fmla="*/ 597452 w 3156027"/>
                  <a:gd name="connsiteY0" fmla="*/ 2957894 h 3254119"/>
                  <a:gd name="connsiteX1" fmla="*/ 1797558 w 3156027"/>
                  <a:gd name="connsiteY1" fmla="*/ 3242667 h 3254119"/>
                  <a:gd name="connsiteX2" fmla="*/ 2660594 w 3156027"/>
                  <a:gd name="connsiteY2" fmla="*/ 2376700 h 3254119"/>
                  <a:gd name="connsiteX3" fmla="*/ 3150695 w 3156027"/>
                  <a:gd name="connsiteY3" fmla="*/ 1532638 h 3254119"/>
                  <a:gd name="connsiteX4" fmla="*/ 2655966 w 3156027"/>
                  <a:gd name="connsiteY4" fmla="*/ 86017 h 3254119"/>
                  <a:gd name="connsiteX5" fmla="*/ 1361450 w 3156027"/>
                  <a:gd name="connsiteY5" fmla="*/ 150654 h 3254119"/>
                  <a:gd name="connsiteX6" fmla="*/ 141752 w 3156027"/>
                  <a:gd name="connsiteY6" fmla="*/ 552129 h 3254119"/>
                  <a:gd name="connsiteX7" fmla="*/ 51738 w 3156027"/>
                  <a:gd name="connsiteY7" fmla="*/ 1717602 h 3254119"/>
                  <a:gd name="connsiteX8" fmla="*/ 597374 w 3156027"/>
                  <a:gd name="connsiteY8" fmla="*/ 2957816 h 3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027" h="3254119">
                    <a:moveTo>
                      <a:pt x="597452" y="2957894"/>
                    </a:moveTo>
                    <a:cubicBezTo>
                      <a:pt x="906445" y="3167925"/>
                      <a:pt x="1410044" y="3294037"/>
                      <a:pt x="1797558" y="3242667"/>
                    </a:cubicBezTo>
                    <a:cubicBezTo>
                      <a:pt x="2255648" y="3181732"/>
                      <a:pt x="2416778" y="2739608"/>
                      <a:pt x="2660594" y="2376700"/>
                    </a:cubicBezTo>
                    <a:cubicBezTo>
                      <a:pt x="2867541" y="2068555"/>
                      <a:pt x="3202297" y="1917452"/>
                      <a:pt x="3150695" y="1532638"/>
                    </a:cubicBezTo>
                    <a:cubicBezTo>
                      <a:pt x="3088989" y="1072542"/>
                      <a:pt x="3021574" y="329061"/>
                      <a:pt x="2655966" y="86017"/>
                    </a:cubicBezTo>
                    <a:cubicBezTo>
                      <a:pt x="2348516" y="-118385"/>
                      <a:pt x="1744028" y="98898"/>
                      <a:pt x="1361450" y="150654"/>
                    </a:cubicBezTo>
                    <a:cubicBezTo>
                      <a:pt x="903359" y="212437"/>
                      <a:pt x="384566" y="188680"/>
                      <a:pt x="141752" y="552129"/>
                    </a:cubicBezTo>
                    <a:cubicBezTo>
                      <a:pt x="-63883" y="859965"/>
                      <a:pt x="60" y="1333867"/>
                      <a:pt x="51738" y="1717602"/>
                    </a:cubicBezTo>
                    <a:cubicBezTo>
                      <a:pt x="112750" y="2171296"/>
                      <a:pt x="239248" y="2714386"/>
                      <a:pt x="597374" y="2957816"/>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4" name="Freeform: Shape 83">
                <a:extLst>
                  <a:ext uri="{FF2B5EF4-FFF2-40B4-BE49-F238E27FC236}">
                    <a16:creationId xmlns:a16="http://schemas.microsoft.com/office/drawing/2014/main" id="{9981FDB6-143F-CD07-A207-9DEAB5C3D78F}"/>
                  </a:ext>
                </a:extLst>
              </p:cNvPr>
              <p:cNvSpPr/>
              <p:nvPr/>
            </p:nvSpPr>
            <p:spPr>
              <a:xfrm>
                <a:off x="4369454" y="2723578"/>
                <a:ext cx="3194199" cy="3272228"/>
              </a:xfrm>
              <a:custGeom>
                <a:avLst/>
                <a:gdLst>
                  <a:gd name="connsiteX0" fmla="*/ 609666 w 3194199"/>
                  <a:gd name="connsiteY0" fmla="*/ 3021327 h 3272228"/>
                  <a:gd name="connsiteX1" fmla="*/ 1808461 w 3194199"/>
                  <a:gd name="connsiteY1" fmla="*/ 3258278 h 3272228"/>
                  <a:gd name="connsiteX2" fmla="*/ 2651057 w 3194199"/>
                  <a:gd name="connsiteY2" fmla="*/ 2364080 h 3272228"/>
                  <a:gd name="connsiteX3" fmla="*/ 3189751 w 3194199"/>
                  <a:gd name="connsiteY3" fmla="*/ 1563444 h 3272228"/>
                  <a:gd name="connsiteX4" fmla="*/ 2642804 w 3194199"/>
                  <a:gd name="connsiteY4" fmla="*/ 62522 h 3272228"/>
                  <a:gd name="connsiteX5" fmla="*/ 1365411 w 3194199"/>
                  <a:gd name="connsiteY5" fmla="*/ 225965 h 3272228"/>
                  <a:gd name="connsiteX6" fmla="*/ 100128 w 3194199"/>
                  <a:gd name="connsiteY6" fmla="*/ 560798 h 3272228"/>
                  <a:gd name="connsiteX7" fmla="*/ 94034 w 3194199"/>
                  <a:gd name="connsiteY7" fmla="*/ 1740540 h 3272228"/>
                  <a:gd name="connsiteX8" fmla="*/ 609589 w 3194199"/>
                  <a:gd name="connsiteY8" fmla="*/ 3021327 h 32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199" h="3272228">
                    <a:moveTo>
                      <a:pt x="609666" y="3021327"/>
                    </a:moveTo>
                    <a:cubicBezTo>
                      <a:pt x="912874" y="3219326"/>
                      <a:pt x="1427194" y="3309031"/>
                      <a:pt x="1808461" y="3258278"/>
                    </a:cubicBezTo>
                    <a:cubicBezTo>
                      <a:pt x="2278815" y="3195492"/>
                      <a:pt x="2410481" y="2737710"/>
                      <a:pt x="2651057" y="2364080"/>
                    </a:cubicBezTo>
                    <a:cubicBezTo>
                      <a:pt x="2845431" y="2062183"/>
                      <a:pt x="3240427" y="1941240"/>
                      <a:pt x="3189751" y="1563444"/>
                    </a:cubicBezTo>
                    <a:cubicBezTo>
                      <a:pt x="3126348" y="1090390"/>
                      <a:pt x="3019828" y="302481"/>
                      <a:pt x="2642804" y="62522"/>
                    </a:cubicBezTo>
                    <a:cubicBezTo>
                      <a:pt x="2342064" y="-128844"/>
                      <a:pt x="1740430" y="175444"/>
                      <a:pt x="1365411" y="225965"/>
                    </a:cubicBezTo>
                    <a:cubicBezTo>
                      <a:pt x="894285" y="289291"/>
                      <a:pt x="340087" y="185934"/>
                      <a:pt x="100128" y="560798"/>
                    </a:cubicBezTo>
                    <a:cubicBezTo>
                      <a:pt x="-92781" y="862155"/>
                      <a:pt x="43435" y="1364056"/>
                      <a:pt x="94034" y="1740540"/>
                    </a:cubicBezTo>
                    <a:cubicBezTo>
                      <a:pt x="156589" y="2206653"/>
                      <a:pt x="240972" y="2780596"/>
                      <a:pt x="609589" y="3021327"/>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5" name="Freeform: Shape 84">
                <a:extLst>
                  <a:ext uri="{FF2B5EF4-FFF2-40B4-BE49-F238E27FC236}">
                    <a16:creationId xmlns:a16="http://schemas.microsoft.com/office/drawing/2014/main" id="{42F45104-0D7E-241F-7AB7-736BA90F3E3B}"/>
                  </a:ext>
                </a:extLst>
              </p:cNvPr>
              <p:cNvSpPr/>
              <p:nvPr/>
            </p:nvSpPr>
            <p:spPr>
              <a:xfrm>
                <a:off x="4352455" y="2686397"/>
                <a:ext cx="3246150" cy="3299210"/>
              </a:xfrm>
              <a:custGeom>
                <a:avLst/>
                <a:gdLst>
                  <a:gd name="connsiteX0" fmla="*/ 1832787 w 3246150"/>
                  <a:gd name="connsiteY0" fmla="*/ 3281344 h 3299210"/>
                  <a:gd name="connsiteX1" fmla="*/ 2655021 w 3246150"/>
                  <a:gd name="connsiteY1" fmla="*/ 2358915 h 3299210"/>
                  <a:gd name="connsiteX2" fmla="*/ 3242385 w 3246150"/>
                  <a:gd name="connsiteY2" fmla="*/ 1601628 h 3299210"/>
                  <a:gd name="connsiteX3" fmla="*/ 2643296 w 3246150"/>
                  <a:gd name="connsiteY3" fmla="*/ 46404 h 3299210"/>
                  <a:gd name="connsiteX4" fmla="*/ 1383027 w 3246150"/>
                  <a:gd name="connsiteY4" fmla="*/ 308655 h 3299210"/>
                  <a:gd name="connsiteX5" fmla="*/ 72158 w 3246150"/>
                  <a:gd name="connsiteY5" fmla="*/ 576844 h 3299210"/>
                  <a:gd name="connsiteX6" fmla="*/ 149908 w 3246150"/>
                  <a:gd name="connsiteY6" fmla="*/ 1770779 h 3299210"/>
                  <a:gd name="connsiteX7" fmla="*/ 635458 w 3246150"/>
                  <a:gd name="connsiteY7" fmla="*/ 3092214 h 3299210"/>
                  <a:gd name="connsiteX8" fmla="*/ 1832864 w 3246150"/>
                  <a:gd name="connsiteY8" fmla="*/ 3281266 h 3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6150" h="3299210">
                    <a:moveTo>
                      <a:pt x="1832787" y="3281344"/>
                    </a:moveTo>
                    <a:cubicBezTo>
                      <a:pt x="2315329" y="3216707"/>
                      <a:pt x="2418069" y="2743421"/>
                      <a:pt x="2655021" y="2358915"/>
                    </a:cubicBezTo>
                    <a:cubicBezTo>
                      <a:pt x="2837131" y="2063420"/>
                      <a:pt x="3292059" y="1972558"/>
                      <a:pt x="3242385" y="1601628"/>
                    </a:cubicBezTo>
                    <a:cubicBezTo>
                      <a:pt x="3177285" y="1115693"/>
                      <a:pt x="3031967" y="282661"/>
                      <a:pt x="2643296" y="46404"/>
                    </a:cubicBezTo>
                    <a:cubicBezTo>
                      <a:pt x="2349344" y="-132312"/>
                      <a:pt x="1750487" y="259367"/>
                      <a:pt x="1383027" y="308655"/>
                    </a:cubicBezTo>
                    <a:cubicBezTo>
                      <a:pt x="898866" y="373523"/>
                      <a:pt x="308801" y="190333"/>
                      <a:pt x="72158" y="576844"/>
                    </a:cubicBezTo>
                    <a:cubicBezTo>
                      <a:pt x="-108255" y="871568"/>
                      <a:pt x="100466" y="1401546"/>
                      <a:pt x="149908" y="1770779"/>
                    </a:cubicBezTo>
                    <a:cubicBezTo>
                      <a:pt x="214005" y="2249233"/>
                      <a:pt x="255965" y="2854492"/>
                      <a:pt x="635458" y="3092214"/>
                    </a:cubicBezTo>
                    <a:cubicBezTo>
                      <a:pt x="932804" y="3278490"/>
                      <a:pt x="1457845" y="3331557"/>
                      <a:pt x="1832864" y="3281266"/>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35" name="Graphic 5">
              <a:extLst>
                <a:ext uri="{FF2B5EF4-FFF2-40B4-BE49-F238E27FC236}">
                  <a16:creationId xmlns:a16="http://schemas.microsoft.com/office/drawing/2014/main" id="{5D726BDD-478A-22CE-2161-60F9F00FCE49}"/>
                </a:ext>
              </a:extLst>
            </p:cNvPr>
            <p:cNvGrpSpPr/>
            <p:nvPr/>
          </p:nvGrpSpPr>
          <p:grpSpPr>
            <a:xfrm rot="1530955">
              <a:off x="-6413599" y="569189"/>
              <a:ext cx="2476400" cy="2415487"/>
              <a:chOff x="4270587" y="2574268"/>
              <a:chExt cx="3544376" cy="3457192"/>
            </a:xfrm>
            <a:noFill/>
          </p:grpSpPr>
          <p:sp>
            <p:nvSpPr>
              <p:cNvPr id="62" name="Freeform: Shape 61">
                <a:extLst>
                  <a:ext uri="{FF2B5EF4-FFF2-40B4-BE49-F238E27FC236}">
                    <a16:creationId xmlns:a16="http://schemas.microsoft.com/office/drawing/2014/main" id="{C849F528-9559-3A74-00CB-A37C1603D2AA}"/>
                  </a:ext>
                </a:extLst>
              </p:cNvPr>
              <p:cNvSpPr/>
              <p:nvPr/>
            </p:nvSpPr>
            <p:spPr>
              <a:xfrm>
                <a:off x="4270587" y="2606803"/>
                <a:ext cx="3544376" cy="3424657"/>
              </a:xfrm>
              <a:custGeom>
                <a:avLst/>
                <a:gdLst>
                  <a:gd name="connsiteX0" fmla="*/ 3338832 w 3544376"/>
                  <a:gd name="connsiteY0" fmla="*/ 932573 h 3424657"/>
                  <a:gd name="connsiteX1" fmla="*/ 2419102 w 3544376"/>
                  <a:gd name="connsiteY1" fmla="*/ 117205 h 3424657"/>
                  <a:gd name="connsiteX2" fmla="*/ 1318575 w 3544376"/>
                  <a:gd name="connsiteY2" fmla="*/ 80027 h 3424657"/>
                  <a:gd name="connsiteX3" fmla="*/ 8709 w 3544376"/>
                  <a:gd name="connsiteY3" fmla="*/ 1110518 h 3424657"/>
                  <a:gd name="connsiteX4" fmla="*/ 630398 w 3544376"/>
                  <a:gd name="connsiteY4" fmla="*/ 2237733 h 3424657"/>
                  <a:gd name="connsiteX5" fmla="*/ 1272758 w 3544376"/>
                  <a:gd name="connsiteY5" fmla="*/ 3411536 h 3424657"/>
                  <a:gd name="connsiteX6" fmla="*/ 2390872 w 3544376"/>
                  <a:gd name="connsiteY6" fmla="*/ 2985687 h 3424657"/>
                  <a:gd name="connsiteX7" fmla="*/ 3510760 w 3544376"/>
                  <a:gd name="connsiteY7" fmla="*/ 2132601 h 3424657"/>
                  <a:gd name="connsiteX8" fmla="*/ 3338908 w 3544376"/>
                  <a:gd name="connsiteY8" fmla="*/ 932650 h 3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4376" h="3424657">
                    <a:moveTo>
                      <a:pt x="3338832" y="932573"/>
                    </a:moveTo>
                    <a:cubicBezTo>
                      <a:pt x="3134970" y="490449"/>
                      <a:pt x="2856290" y="230435"/>
                      <a:pt x="2419102" y="117205"/>
                    </a:cubicBezTo>
                    <a:cubicBezTo>
                      <a:pt x="2083036" y="30199"/>
                      <a:pt x="1658344" y="-76630"/>
                      <a:pt x="1318575" y="80027"/>
                    </a:cubicBezTo>
                    <a:cubicBezTo>
                      <a:pt x="873365" y="285354"/>
                      <a:pt x="120088" y="669551"/>
                      <a:pt x="8709" y="1110518"/>
                    </a:cubicBezTo>
                    <a:cubicBezTo>
                      <a:pt x="-75520" y="1444039"/>
                      <a:pt x="475130" y="1900972"/>
                      <a:pt x="630398" y="2237733"/>
                    </a:cubicBezTo>
                    <a:cubicBezTo>
                      <a:pt x="834953" y="2681323"/>
                      <a:pt x="833642" y="3299231"/>
                      <a:pt x="1272758" y="3411536"/>
                    </a:cubicBezTo>
                    <a:cubicBezTo>
                      <a:pt x="1607591" y="3497153"/>
                      <a:pt x="2052568" y="3141650"/>
                      <a:pt x="2390872" y="2985687"/>
                    </a:cubicBezTo>
                    <a:cubicBezTo>
                      <a:pt x="2829217" y="2783523"/>
                      <a:pt x="3395293" y="2565161"/>
                      <a:pt x="3510760" y="2132601"/>
                    </a:cubicBezTo>
                    <a:cubicBezTo>
                      <a:pt x="3601236" y="1793527"/>
                      <a:pt x="3497339" y="1276198"/>
                      <a:pt x="3338908" y="932650"/>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3" name="Freeform: Shape 62">
                <a:extLst>
                  <a:ext uri="{FF2B5EF4-FFF2-40B4-BE49-F238E27FC236}">
                    <a16:creationId xmlns:a16="http://schemas.microsoft.com/office/drawing/2014/main" id="{056798BC-5B10-9996-950A-9A38C625392D}"/>
                  </a:ext>
                </a:extLst>
              </p:cNvPr>
              <p:cNvSpPr/>
              <p:nvPr/>
            </p:nvSpPr>
            <p:spPr>
              <a:xfrm>
                <a:off x="4311149" y="2610445"/>
                <a:ext cx="3481515" cy="3380560"/>
              </a:xfrm>
              <a:custGeom>
                <a:avLst/>
                <a:gdLst>
                  <a:gd name="connsiteX0" fmla="*/ 2384788 w 3481515"/>
                  <a:gd name="connsiteY0" fmla="*/ 2986674 h 3380560"/>
                  <a:gd name="connsiteX1" fmla="*/ 3435796 w 3481515"/>
                  <a:gd name="connsiteY1" fmla="*/ 2123946 h 3380560"/>
                  <a:gd name="connsiteX2" fmla="*/ 3309068 w 3481515"/>
                  <a:gd name="connsiteY2" fmla="*/ 911268 h 3380560"/>
                  <a:gd name="connsiteX3" fmla="*/ 2359797 w 3481515"/>
                  <a:gd name="connsiteY3" fmla="*/ 156988 h 3380560"/>
                  <a:gd name="connsiteX4" fmla="*/ 1222399 w 3481515"/>
                  <a:gd name="connsiteY4" fmla="*/ 71757 h 3380560"/>
                  <a:gd name="connsiteX5" fmla="*/ 10492 w 3481515"/>
                  <a:gd name="connsiteY5" fmla="*/ 1123691 h 3380560"/>
                  <a:gd name="connsiteX6" fmla="*/ 573097 w 3481515"/>
                  <a:gd name="connsiteY6" fmla="*/ 2302662 h 3380560"/>
                  <a:gd name="connsiteX7" fmla="*/ 1256646 w 3481515"/>
                  <a:gd name="connsiteY7" fmla="*/ 3364546 h 3380560"/>
                  <a:gd name="connsiteX8" fmla="*/ 2384788 w 3481515"/>
                  <a:gd name="connsiteY8" fmla="*/ 2986674 h 338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1515" h="3380560">
                    <a:moveTo>
                      <a:pt x="2384788" y="2986674"/>
                    </a:moveTo>
                    <a:cubicBezTo>
                      <a:pt x="2808400" y="2782658"/>
                      <a:pt x="3322257" y="2550489"/>
                      <a:pt x="3435796" y="2123946"/>
                    </a:cubicBezTo>
                    <a:cubicBezTo>
                      <a:pt x="3529127" y="1772916"/>
                      <a:pt x="3475983" y="1257439"/>
                      <a:pt x="3309068" y="911268"/>
                    </a:cubicBezTo>
                    <a:cubicBezTo>
                      <a:pt x="3103355" y="484725"/>
                      <a:pt x="2790197" y="268368"/>
                      <a:pt x="2359797" y="156988"/>
                    </a:cubicBezTo>
                    <a:cubicBezTo>
                      <a:pt x="2011157" y="66743"/>
                      <a:pt x="1565254" y="-93770"/>
                      <a:pt x="1222399" y="71757"/>
                    </a:cubicBezTo>
                    <a:cubicBezTo>
                      <a:pt x="793465" y="278935"/>
                      <a:pt x="120175" y="690129"/>
                      <a:pt x="10492" y="1123691"/>
                    </a:cubicBezTo>
                    <a:cubicBezTo>
                      <a:pt x="-77208" y="1469862"/>
                      <a:pt x="408959" y="1962662"/>
                      <a:pt x="573097" y="2302662"/>
                    </a:cubicBezTo>
                    <a:cubicBezTo>
                      <a:pt x="779581" y="2730362"/>
                      <a:pt x="824704" y="3254015"/>
                      <a:pt x="1256646" y="3364546"/>
                    </a:cubicBezTo>
                    <a:cubicBezTo>
                      <a:pt x="1603512" y="3453403"/>
                      <a:pt x="2043630" y="3150966"/>
                      <a:pt x="2384788" y="2986674"/>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4" name="Freeform: Shape 63">
                <a:extLst>
                  <a:ext uri="{FF2B5EF4-FFF2-40B4-BE49-F238E27FC236}">
                    <a16:creationId xmlns:a16="http://schemas.microsoft.com/office/drawing/2014/main" id="{A2F0D699-E021-EA7E-87D2-BEDA7474F483}"/>
                  </a:ext>
                </a:extLst>
              </p:cNvPr>
              <p:cNvSpPr/>
              <p:nvPr/>
            </p:nvSpPr>
            <p:spPr>
              <a:xfrm>
                <a:off x="4351228" y="2611075"/>
                <a:ext cx="3424905" cy="3340311"/>
              </a:xfrm>
              <a:custGeom>
                <a:avLst/>
                <a:gdLst>
                  <a:gd name="connsiteX0" fmla="*/ 2379187 w 3424905"/>
                  <a:gd name="connsiteY0" fmla="*/ 2990672 h 3340311"/>
                  <a:gd name="connsiteX1" fmla="*/ 3361317 w 3424905"/>
                  <a:gd name="connsiteY1" fmla="*/ 2118303 h 3340311"/>
                  <a:gd name="connsiteX2" fmla="*/ 3279788 w 3424905"/>
                  <a:gd name="connsiteY2" fmla="*/ 892974 h 3340311"/>
                  <a:gd name="connsiteX3" fmla="*/ 2300975 w 3424905"/>
                  <a:gd name="connsiteY3" fmla="*/ 199707 h 3340311"/>
                  <a:gd name="connsiteX4" fmla="*/ 1126708 w 3424905"/>
                  <a:gd name="connsiteY4" fmla="*/ 66422 h 3340311"/>
                  <a:gd name="connsiteX5" fmla="*/ 12759 w 3424905"/>
                  <a:gd name="connsiteY5" fmla="*/ 1139722 h 3340311"/>
                  <a:gd name="connsiteX6" fmla="*/ 516204 w 3424905"/>
                  <a:gd name="connsiteY6" fmla="*/ 2370449 h 3340311"/>
                  <a:gd name="connsiteX7" fmla="*/ 1241019 w 3424905"/>
                  <a:gd name="connsiteY7" fmla="*/ 3320491 h 3340311"/>
                  <a:gd name="connsiteX8" fmla="*/ 2379265 w 3424905"/>
                  <a:gd name="connsiteY8" fmla="*/ 2990594 h 334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905" h="3340311">
                    <a:moveTo>
                      <a:pt x="2379187" y="2990672"/>
                    </a:moveTo>
                    <a:cubicBezTo>
                      <a:pt x="2788222" y="2785113"/>
                      <a:pt x="3249628" y="2538829"/>
                      <a:pt x="3361317" y="2118303"/>
                    </a:cubicBezTo>
                    <a:cubicBezTo>
                      <a:pt x="3457501" y="1755239"/>
                      <a:pt x="3455341" y="1241614"/>
                      <a:pt x="3279788" y="892974"/>
                    </a:cubicBezTo>
                    <a:cubicBezTo>
                      <a:pt x="3072686" y="481781"/>
                      <a:pt x="2724587" y="309389"/>
                      <a:pt x="2300975" y="199707"/>
                    </a:cubicBezTo>
                    <a:cubicBezTo>
                      <a:pt x="1939763" y="106145"/>
                      <a:pt x="1472571" y="-108206"/>
                      <a:pt x="1126708" y="66422"/>
                    </a:cubicBezTo>
                    <a:cubicBezTo>
                      <a:pt x="713895" y="274988"/>
                      <a:pt x="120745" y="713641"/>
                      <a:pt x="12759" y="1139722"/>
                    </a:cubicBezTo>
                    <a:cubicBezTo>
                      <a:pt x="-78411" y="1498619"/>
                      <a:pt x="342964" y="2027286"/>
                      <a:pt x="516204" y="2370449"/>
                    </a:cubicBezTo>
                    <a:cubicBezTo>
                      <a:pt x="724076" y="2782414"/>
                      <a:pt x="816250" y="3211657"/>
                      <a:pt x="1241019" y="3320491"/>
                    </a:cubicBezTo>
                    <a:cubicBezTo>
                      <a:pt x="1599917" y="3412587"/>
                      <a:pt x="2035176" y="3163449"/>
                      <a:pt x="2379265" y="2990594"/>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5" name="Freeform: Shape 64">
                <a:extLst>
                  <a:ext uri="{FF2B5EF4-FFF2-40B4-BE49-F238E27FC236}">
                    <a16:creationId xmlns:a16="http://schemas.microsoft.com/office/drawing/2014/main" id="{21E633E0-5216-D7CD-E0F7-E17199FBA6AC}"/>
                  </a:ext>
                </a:extLst>
              </p:cNvPr>
              <p:cNvSpPr/>
              <p:nvPr/>
            </p:nvSpPr>
            <p:spPr>
              <a:xfrm>
                <a:off x="4390546" y="2609845"/>
                <a:ext cx="3375801" cy="3303429"/>
              </a:xfrm>
              <a:custGeom>
                <a:avLst/>
                <a:gdLst>
                  <a:gd name="connsiteX0" fmla="*/ 2374347 w 3375801"/>
                  <a:gd name="connsiteY0" fmla="*/ 2996529 h 3303429"/>
                  <a:gd name="connsiteX1" fmla="*/ 3287597 w 3375801"/>
                  <a:gd name="connsiteY1" fmla="*/ 2114518 h 3303429"/>
                  <a:gd name="connsiteX2" fmla="*/ 3251191 w 3375801"/>
                  <a:gd name="connsiteY2" fmla="*/ 876541 h 3303429"/>
                  <a:gd name="connsiteX3" fmla="*/ 2242836 w 3375801"/>
                  <a:gd name="connsiteY3" fmla="*/ 244285 h 3303429"/>
                  <a:gd name="connsiteX4" fmla="*/ 1031700 w 3375801"/>
                  <a:gd name="connsiteY4" fmla="*/ 62946 h 3303429"/>
                  <a:gd name="connsiteX5" fmla="*/ 15710 w 3375801"/>
                  <a:gd name="connsiteY5" fmla="*/ 1157689 h 3303429"/>
                  <a:gd name="connsiteX6" fmla="*/ 459993 w 3375801"/>
                  <a:gd name="connsiteY6" fmla="*/ 2440249 h 3303429"/>
                  <a:gd name="connsiteX7" fmla="*/ 1226074 w 3375801"/>
                  <a:gd name="connsiteY7" fmla="*/ 3278449 h 3303429"/>
                  <a:gd name="connsiteX8" fmla="*/ 2374347 w 3375801"/>
                  <a:gd name="connsiteY8" fmla="*/ 2996529 h 33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5801" h="3303429">
                    <a:moveTo>
                      <a:pt x="2374347" y="2996529"/>
                    </a:moveTo>
                    <a:cubicBezTo>
                      <a:pt x="2768881" y="2789891"/>
                      <a:pt x="3177760" y="2529029"/>
                      <a:pt x="3287597" y="2114518"/>
                    </a:cubicBezTo>
                    <a:cubicBezTo>
                      <a:pt x="3386712" y="1739423"/>
                      <a:pt x="3435692" y="1227571"/>
                      <a:pt x="3251191" y="876541"/>
                    </a:cubicBezTo>
                    <a:cubicBezTo>
                      <a:pt x="3043087" y="480619"/>
                      <a:pt x="2659584" y="352193"/>
                      <a:pt x="2242836" y="244285"/>
                    </a:cubicBezTo>
                    <a:cubicBezTo>
                      <a:pt x="1869052" y="147483"/>
                      <a:pt x="1380494" y="-121092"/>
                      <a:pt x="1031700" y="62946"/>
                    </a:cubicBezTo>
                    <a:cubicBezTo>
                      <a:pt x="634776" y="272438"/>
                      <a:pt x="121999" y="739090"/>
                      <a:pt x="15710" y="1157689"/>
                    </a:cubicBezTo>
                    <a:cubicBezTo>
                      <a:pt x="-78932" y="1529236"/>
                      <a:pt x="277421" y="2093847"/>
                      <a:pt x="459993" y="2440249"/>
                    </a:cubicBezTo>
                    <a:cubicBezTo>
                      <a:pt x="668869" y="2836556"/>
                      <a:pt x="808402" y="3171312"/>
                      <a:pt x="1226074" y="3278449"/>
                    </a:cubicBezTo>
                    <a:cubicBezTo>
                      <a:pt x="1597005" y="3373785"/>
                      <a:pt x="2027559" y="3178176"/>
                      <a:pt x="2374347" y="2996529"/>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6" name="Freeform: Shape 65">
                <a:extLst>
                  <a:ext uri="{FF2B5EF4-FFF2-40B4-BE49-F238E27FC236}">
                    <a16:creationId xmlns:a16="http://schemas.microsoft.com/office/drawing/2014/main" id="{59425B99-3E3F-D2A8-6539-596B4DFD6BCF}"/>
                  </a:ext>
                </a:extLst>
              </p:cNvPr>
              <p:cNvSpPr/>
              <p:nvPr/>
            </p:nvSpPr>
            <p:spPr>
              <a:xfrm>
                <a:off x="4428860" y="2607348"/>
                <a:ext cx="3333638" cy="3269772"/>
              </a:xfrm>
              <a:custGeom>
                <a:avLst/>
                <a:gdLst>
                  <a:gd name="connsiteX0" fmla="*/ 2370512 w 3333638"/>
                  <a:gd name="connsiteY0" fmla="*/ 3003654 h 3269772"/>
                  <a:gd name="connsiteX1" fmla="*/ 3214806 w 3333638"/>
                  <a:gd name="connsiteY1" fmla="*/ 2112002 h 3269772"/>
                  <a:gd name="connsiteX2" fmla="*/ 3223522 w 3333638"/>
                  <a:gd name="connsiteY2" fmla="*/ 861297 h 3269772"/>
                  <a:gd name="connsiteX3" fmla="*/ 2185625 w 3333638"/>
                  <a:gd name="connsiteY3" fmla="*/ 290053 h 3269772"/>
                  <a:gd name="connsiteX4" fmla="*/ 937697 w 3333638"/>
                  <a:gd name="connsiteY4" fmla="*/ 60738 h 3269772"/>
                  <a:gd name="connsiteX5" fmla="*/ 19665 w 3333638"/>
                  <a:gd name="connsiteY5" fmla="*/ 1176924 h 3269772"/>
                  <a:gd name="connsiteX6" fmla="*/ 404865 w 3333638"/>
                  <a:gd name="connsiteY6" fmla="*/ 2511240 h 3269772"/>
                  <a:gd name="connsiteX7" fmla="*/ 1212212 w 3333638"/>
                  <a:gd name="connsiteY7" fmla="*/ 3237597 h 3269772"/>
                  <a:gd name="connsiteX8" fmla="*/ 2370512 w 3333638"/>
                  <a:gd name="connsiteY8" fmla="*/ 3003654 h 32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638" h="3269772">
                    <a:moveTo>
                      <a:pt x="2370512" y="3003654"/>
                    </a:moveTo>
                    <a:cubicBezTo>
                      <a:pt x="2750699" y="2796245"/>
                      <a:pt x="3106897" y="2520419"/>
                      <a:pt x="3214806" y="2112002"/>
                    </a:cubicBezTo>
                    <a:cubicBezTo>
                      <a:pt x="3316775" y="1724873"/>
                      <a:pt x="3417279" y="1214719"/>
                      <a:pt x="3223522" y="861297"/>
                    </a:cubicBezTo>
                    <a:cubicBezTo>
                      <a:pt x="3014800" y="480494"/>
                      <a:pt x="2595585" y="396265"/>
                      <a:pt x="2185625" y="290053"/>
                    </a:cubicBezTo>
                    <a:cubicBezTo>
                      <a:pt x="1799191" y="189935"/>
                      <a:pt x="1289268" y="-133019"/>
                      <a:pt x="937697" y="60738"/>
                    </a:cubicBezTo>
                    <a:cubicBezTo>
                      <a:pt x="556508" y="270770"/>
                      <a:pt x="124334" y="765730"/>
                      <a:pt x="19665" y="1176924"/>
                    </a:cubicBezTo>
                    <a:cubicBezTo>
                      <a:pt x="-78448" y="1561121"/>
                      <a:pt x="212651" y="2161829"/>
                      <a:pt x="404865" y="2511240"/>
                    </a:cubicBezTo>
                    <a:cubicBezTo>
                      <a:pt x="614357" y="2892120"/>
                      <a:pt x="801635" y="3132157"/>
                      <a:pt x="1212212" y="3237597"/>
                    </a:cubicBezTo>
                    <a:cubicBezTo>
                      <a:pt x="1595175" y="3336095"/>
                      <a:pt x="2021102" y="3194326"/>
                      <a:pt x="2370512" y="3003654"/>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7" name="Freeform: Shape 66">
                <a:extLst>
                  <a:ext uri="{FF2B5EF4-FFF2-40B4-BE49-F238E27FC236}">
                    <a16:creationId xmlns:a16="http://schemas.microsoft.com/office/drawing/2014/main" id="{3BC92905-0E8E-F940-3D03-A12F09B43E19}"/>
                  </a:ext>
                </a:extLst>
              </p:cNvPr>
              <p:cNvSpPr/>
              <p:nvPr/>
            </p:nvSpPr>
            <p:spPr>
              <a:xfrm>
                <a:off x="4465597" y="2604029"/>
                <a:ext cx="3297610" cy="3240257"/>
              </a:xfrm>
              <a:custGeom>
                <a:avLst/>
                <a:gdLst>
                  <a:gd name="connsiteX0" fmla="*/ 2368253 w 3297610"/>
                  <a:gd name="connsiteY0" fmla="*/ 3011601 h 3240257"/>
                  <a:gd name="connsiteX1" fmla="*/ 3143667 w 3297610"/>
                  <a:gd name="connsiteY1" fmla="*/ 2110307 h 3240257"/>
                  <a:gd name="connsiteX2" fmla="*/ 3197583 w 3297610"/>
                  <a:gd name="connsiteY2" fmla="*/ 846953 h 3240257"/>
                  <a:gd name="connsiteX3" fmla="*/ 2130145 w 3297610"/>
                  <a:gd name="connsiteY3" fmla="*/ 336721 h 3240257"/>
                  <a:gd name="connsiteX4" fmla="*/ 845347 w 3297610"/>
                  <a:gd name="connsiteY4" fmla="*/ 59352 h 3240257"/>
                  <a:gd name="connsiteX5" fmla="*/ 25197 w 3297610"/>
                  <a:gd name="connsiteY5" fmla="*/ 1196981 h 3240257"/>
                  <a:gd name="connsiteX6" fmla="*/ 351236 w 3297610"/>
                  <a:gd name="connsiteY6" fmla="*/ 2583130 h 3240257"/>
                  <a:gd name="connsiteX7" fmla="*/ 1199772 w 3297610"/>
                  <a:gd name="connsiteY7" fmla="*/ 3197645 h 3240257"/>
                  <a:gd name="connsiteX8" fmla="*/ 2368176 w 3297610"/>
                  <a:gd name="connsiteY8" fmla="*/ 3011756 h 324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610" h="3240257">
                    <a:moveTo>
                      <a:pt x="2368253" y="3011601"/>
                    </a:moveTo>
                    <a:cubicBezTo>
                      <a:pt x="2734325" y="2803729"/>
                      <a:pt x="3037610" y="2512708"/>
                      <a:pt x="3143667" y="2110307"/>
                    </a:cubicBezTo>
                    <a:cubicBezTo>
                      <a:pt x="3248491" y="1711146"/>
                      <a:pt x="3400750" y="1202611"/>
                      <a:pt x="3197583" y="846953"/>
                    </a:cubicBezTo>
                    <a:cubicBezTo>
                      <a:pt x="2988554" y="481113"/>
                      <a:pt x="2533317" y="441159"/>
                      <a:pt x="2130145" y="336721"/>
                    </a:cubicBezTo>
                    <a:cubicBezTo>
                      <a:pt x="1731138" y="233364"/>
                      <a:pt x="1199617" y="-144355"/>
                      <a:pt x="845347" y="59352"/>
                    </a:cubicBezTo>
                    <a:cubicBezTo>
                      <a:pt x="479739" y="269539"/>
                      <a:pt x="128246" y="793269"/>
                      <a:pt x="25197" y="1196981"/>
                    </a:cubicBezTo>
                    <a:cubicBezTo>
                      <a:pt x="-76464" y="1593828"/>
                      <a:pt x="149149" y="2230788"/>
                      <a:pt x="351236" y="2583130"/>
                    </a:cubicBezTo>
                    <a:cubicBezTo>
                      <a:pt x="560960" y="2948739"/>
                      <a:pt x="796368" y="3093902"/>
                      <a:pt x="1199772" y="3197645"/>
                    </a:cubicBezTo>
                    <a:cubicBezTo>
                      <a:pt x="1594768" y="3299383"/>
                      <a:pt x="2016143" y="3211683"/>
                      <a:pt x="2368176" y="3011756"/>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8" name="Freeform: Shape 67">
                <a:extLst>
                  <a:ext uri="{FF2B5EF4-FFF2-40B4-BE49-F238E27FC236}">
                    <a16:creationId xmlns:a16="http://schemas.microsoft.com/office/drawing/2014/main" id="{D8FA7100-A737-9998-F463-4C88EEE9E8B4}"/>
                  </a:ext>
                </a:extLst>
              </p:cNvPr>
              <p:cNvSpPr/>
              <p:nvPr/>
            </p:nvSpPr>
            <p:spPr>
              <a:xfrm>
                <a:off x="4499869" y="2600116"/>
                <a:ext cx="3267148" cy="3216006"/>
              </a:xfrm>
              <a:custGeom>
                <a:avLst/>
                <a:gdLst>
                  <a:gd name="connsiteX0" fmla="*/ 2368459 w 3267148"/>
                  <a:gd name="connsiteY0" fmla="*/ 3020220 h 3216006"/>
                  <a:gd name="connsiteX1" fmla="*/ 3074994 w 3267148"/>
                  <a:gd name="connsiteY1" fmla="*/ 2109207 h 3216006"/>
                  <a:gd name="connsiteX2" fmla="*/ 3174032 w 3267148"/>
                  <a:gd name="connsiteY2" fmla="*/ 833203 h 3216006"/>
                  <a:gd name="connsiteX3" fmla="*/ 2077052 w 3267148"/>
                  <a:gd name="connsiteY3" fmla="*/ 384060 h 3216006"/>
                  <a:gd name="connsiteX4" fmla="*/ 755385 w 3267148"/>
                  <a:gd name="connsiteY4" fmla="*/ 58637 h 3216006"/>
                  <a:gd name="connsiteX5" fmla="*/ 33193 w 3267148"/>
                  <a:gd name="connsiteY5" fmla="*/ 1217631 h 3216006"/>
                  <a:gd name="connsiteX6" fmla="*/ 300072 w 3267148"/>
                  <a:gd name="connsiteY6" fmla="*/ 2655537 h 3216006"/>
                  <a:gd name="connsiteX7" fmla="*/ 1189873 w 3267148"/>
                  <a:gd name="connsiteY7" fmla="*/ 3158209 h 3216006"/>
                  <a:gd name="connsiteX8" fmla="*/ 2368305 w 3267148"/>
                  <a:gd name="connsiteY8" fmla="*/ 3020297 h 321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7148" h="3216006">
                    <a:moveTo>
                      <a:pt x="2368459" y="3020220"/>
                    </a:moveTo>
                    <a:cubicBezTo>
                      <a:pt x="2720493" y="2812193"/>
                      <a:pt x="2970787" y="2505668"/>
                      <a:pt x="3074994" y="2109207"/>
                    </a:cubicBezTo>
                    <a:cubicBezTo>
                      <a:pt x="3182748" y="1698013"/>
                      <a:pt x="3386995" y="1190866"/>
                      <a:pt x="3174032" y="833203"/>
                    </a:cubicBezTo>
                    <a:cubicBezTo>
                      <a:pt x="2965002" y="482095"/>
                      <a:pt x="2473360" y="486646"/>
                      <a:pt x="2077052" y="384060"/>
                    </a:cubicBezTo>
                    <a:cubicBezTo>
                      <a:pt x="1665473" y="277462"/>
                      <a:pt x="1112201" y="-155406"/>
                      <a:pt x="755385" y="58637"/>
                    </a:cubicBezTo>
                    <a:cubicBezTo>
                      <a:pt x="405203" y="268669"/>
                      <a:pt x="134545" y="821401"/>
                      <a:pt x="33193" y="1217631"/>
                    </a:cubicBezTo>
                    <a:cubicBezTo>
                      <a:pt x="-71939" y="1627205"/>
                      <a:pt x="87803" y="2300495"/>
                      <a:pt x="300072" y="2655537"/>
                    </a:cubicBezTo>
                    <a:cubicBezTo>
                      <a:pt x="509718" y="3006104"/>
                      <a:pt x="793566" y="3056163"/>
                      <a:pt x="1189873" y="3158209"/>
                    </a:cubicBezTo>
                    <a:cubicBezTo>
                      <a:pt x="1596979" y="3263187"/>
                      <a:pt x="2013881" y="3229711"/>
                      <a:pt x="2368305" y="3020297"/>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9" name="Freeform: Shape 68">
                <a:extLst>
                  <a:ext uri="{FF2B5EF4-FFF2-40B4-BE49-F238E27FC236}">
                    <a16:creationId xmlns:a16="http://schemas.microsoft.com/office/drawing/2014/main" id="{097EBC96-9D25-762B-4E96-A8CFA1F2D7CE}"/>
                  </a:ext>
                </a:extLst>
              </p:cNvPr>
              <p:cNvSpPr/>
              <p:nvPr/>
            </p:nvSpPr>
            <p:spPr>
              <a:xfrm>
                <a:off x="4530202" y="2595585"/>
                <a:ext cx="3242767" cy="3198539"/>
              </a:xfrm>
              <a:custGeom>
                <a:avLst/>
                <a:gdLst>
                  <a:gd name="connsiteX0" fmla="*/ 2372604 w 3242767"/>
                  <a:gd name="connsiteY0" fmla="*/ 3029379 h 3198539"/>
                  <a:gd name="connsiteX1" fmla="*/ 3010259 w 3242767"/>
                  <a:gd name="connsiteY1" fmla="*/ 2108724 h 3198539"/>
                  <a:gd name="connsiteX2" fmla="*/ 3154497 w 3242767"/>
                  <a:gd name="connsiteY2" fmla="*/ 819993 h 3198539"/>
                  <a:gd name="connsiteX3" fmla="*/ 2027976 w 3242767"/>
                  <a:gd name="connsiteY3" fmla="*/ 431862 h 3198539"/>
                  <a:gd name="connsiteX4" fmla="*/ 669516 w 3242767"/>
                  <a:gd name="connsiteY4" fmla="*/ 58386 h 3198539"/>
                  <a:gd name="connsiteX5" fmla="*/ 45282 w 3242767"/>
                  <a:gd name="connsiteY5" fmla="*/ 1238823 h 3198539"/>
                  <a:gd name="connsiteX6" fmla="*/ 253078 w 3242767"/>
                  <a:gd name="connsiteY6" fmla="*/ 2728484 h 3198539"/>
                  <a:gd name="connsiteX7" fmla="*/ 1184145 w 3242767"/>
                  <a:gd name="connsiteY7" fmla="*/ 3119315 h 3198539"/>
                  <a:gd name="connsiteX8" fmla="*/ 2372681 w 3242767"/>
                  <a:gd name="connsiteY8" fmla="*/ 3029379 h 31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767" h="3198539">
                    <a:moveTo>
                      <a:pt x="2372604" y="3029379"/>
                    </a:moveTo>
                    <a:cubicBezTo>
                      <a:pt x="2710831" y="2821429"/>
                      <a:pt x="2907904" y="2499092"/>
                      <a:pt x="3010259" y="2108724"/>
                    </a:cubicBezTo>
                    <a:cubicBezTo>
                      <a:pt x="3120867" y="1685498"/>
                      <a:pt x="3377488" y="1179585"/>
                      <a:pt x="3154497" y="819993"/>
                    </a:cubicBezTo>
                    <a:cubicBezTo>
                      <a:pt x="2945776" y="483464"/>
                      <a:pt x="2417495" y="532752"/>
                      <a:pt x="2027976" y="431862"/>
                    </a:cubicBezTo>
                    <a:cubicBezTo>
                      <a:pt x="1603746" y="321948"/>
                      <a:pt x="1028569" y="-166224"/>
                      <a:pt x="669516" y="58386"/>
                    </a:cubicBezTo>
                    <a:cubicBezTo>
                      <a:pt x="334530" y="267878"/>
                      <a:pt x="144938" y="850075"/>
                      <a:pt x="45282" y="1238823"/>
                    </a:cubicBezTo>
                    <a:cubicBezTo>
                      <a:pt x="-63320" y="1661047"/>
                      <a:pt x="30241" y="2370898"/>
                      <a:pt x="253078" y="2728484"/>
                    </a:cubicBezTo>
                    <a:cubicBezTo>
                      <a:pt x="462261" y="3064165"/>
                      <a:pt x="795011" y="3018966"/>
                      <a:pt x="1184145" y="3119315"/>
                    </a:cubicBezTo>
                    <a:cubicBezTo>
                      <a:pt x="1603283" y="3227532"/>
                      <a:pt x="2015943" y="3248666"/>
                      <a:pt x="2372681" y="3029379"/>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0" name="Freeform: Shape 69">
                <a:extLst>
                  <a:ext uri="{FF2B5EF4-FFF2-40B4-BE49-F238E27FC236}">
                    <a16:creationId xmlns:a16="http://schemas.microsoft.com/office/drawing/2014/main" id="{92D07726-7436-BD1E-6321-F317ADE7F01B}"/>
                  </a:ext>
                </a:extLst>
              </p:cNvPr>
              <p:cNvSpPr/>
              <p:nvPr/>
            </p:nvSpPr>
            <p:spPr>
              <a:xfrm>
                <a:off x="4553971" y="2590726"/>
                <a:ext cx="3226504" cy="3187950"/>
              </a:xfrm>
              <a:custGeom>
                <a:avLst/>
                <a:gdLst>
                  <a:gd name="connsiteX0" fmla="*/ 2383391 w 3226504"/>
                  <a:gd name="connsiteY0" fmla="*/ 3038865 h 3187950"/>
                  <a:gd name="connsiteX1" fmla="*/ 2952166 w 3226504"/>
                  <a:gd name="connsiteY1" fmla="*/ 2108570 h 3187950"/>
                  <a:gd name="connsiteX2" fmla="*/ 3141527 w 3226504"/>
                  <a:gd name="connsiteY2" fmla="*/ 807189 h 3187950"/>
                  <a:gd name="connsiteX3" fmla="*/ 1985463 w 3226504"/>
                  <a:gd name="connsiteY3" fmla="*/ 480070 h 3187950"/>
                  <a:gd name="connsiteX4" fmla="*/ 590135 w 3226504"/>
                  <a:gd name="connsiteY4" fmla="*/ 58540 h 3187950"/>
                  <a:gd name="connsiteX5" fmla="*/ 63859 w 3226504"/>
                  <a:gd name="connsiteY5" fmla="*/ 1260420 h 3187950"/>
                  <a:gd name="connsiteX6" fmla="*/ 212494 w 3226504"/>
                  <a:gd name="connsiteY6" fmla="*/ 2801914 h 3187950"/>
                  <a:gd name="connsiteX7" fmla="*/ 1184827 w 3226504"/>
                  <a:gd name="connsiteY7" fmla="*/ 3080825 h 3187950"/>
                  <a:gd name="connsiteX8" fmla="*/ 2383391 w 3226504"/>
                  <a:gd name="connsiteY8" fmla="*/ 3038865 h 31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6504" h="3187950">
                    <a:moveTo>
                      <a:pt x="2383391" y="3038865"/>
                    </a:moveTo>
                    <a:cubicBezTo>
                      <a:pt x="2707964" y="2831302"/>
                      <a:pt x="2851740" y="2492921"/>
                      <a:pt x="2952166" y="2108570"/>
                    </a:cubicBezTo>
                    <a:cubicBezTo>
                      <a:pt x="3065629" y="1673310"/>
                      <a:pt x="3374930" y="1168401"/>
                      <a:pt x="3141527" y="807189"/>
                    </a:cubicBezTo>
                    <a:cubicBezTo>
                      <a:pt x="2933423" y="485083"/>
                      <a:pt x="2368118" y="579185"/>
                      <a:pt x="1985463" y="480070"/>
                    </a:cubicBezTo>
                    <a:cubicBezTo>
                      <a:pt x="1548662" y="366916"/>
                      <a:pt x="951347" y="-177023"/>
                      <a:pt x="590135" y="58540"/>
                    </a:cubicBezTo>
                    <a:cubicBezTo>
                      <a:pt x="270112" y="267261"/>
                      <a:pt x="161818" y="879077"/>
                      <a:pt x="63859" y="1260420"/>
                    </a:cubicBezTo>
                    <a:cubicBezTo>
                      <a:pt x="-48214" y="1695293"/>
                      <a:pt x="-21218" y="2442014"/>
                      <a:pt x="212494" y="2801914"/>
                    </a:cubicBezTo>
                    <a:cubicBezTo>
                      <a:pt x="420983" y="3122940"/>
                      <a:pt x="802790" y="2982250"/>
                      <a:pt x="1184827" y="3080825"/>
                    </a:cubicBezTo>
                    <a:cubicBezTo>
                      <a:pt x="1615998" y="3192205"/>
                      <a:pt x="2024647" y="3268258"/>
                      <a:pt x="2383391" y="3038865"/>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1" name="Freeform: Shape 70">
                <a:extLst>
                  <a:ext uri="{FF2B5EF4-FFF2-40B4-BE49-F238E27FC236}">
                    <a16:creationId xmlns:a16="http://schemas.microsoft.com/office/drawing/2014/main" id="{379AEE04-AA60-EFB8-557C-9FC0BFF77F65}"/>
                  </a:ext>
                </a:extLst>
              </p:cNvPr>
              <p:cNvSpPr/>
              <p:nvPr/>
            </p:nvSpPr>
            <p:spPr>
              <a:xfrm>
                <a:off x="4568996" y="2585529"/>
                <a:ext cx="3220062" cy="3183237"/>
              </a:xfrm>
              <a:custGeom>
                <a:avLst/>
                <a:gdLst>
                  <a:gd name="connsiteX0" fmla="*/ 2402845 w 3220062"/>
                  <a:gd name="connsiteY0" fmla="*/ 3048690 h 3183237"/>
                  <a:gd name="connsiteX1" fmla="*/ 2902741 w 3220062"/>
                  <a:gd name="connsiteY1" fmla="*/ 2108752 h 3183237"/>
                  <a:gd name="connsiteX2" fmla="*/ 3137301 w 3220062"/>
                  <a:gd name="connsiteY2" fmla="*/ 794722 h 3183237"/>
                  <a:gd name="connsiteX3" fmla="*/ 1951696 w 3220062"/>
                  <a:gd name="connsiteY3" fmla="*/ 528615 h 3183237"/>
                  <a:gd name="connsiteX4" fmla="*/ 519498 w 3220062"/>
                  <a:gd name="connsiteY4" fmla="*/ 59031 h 3183237"/>
                  <a:gd name="connsiteX5" fmla="*/ 91104 w 3220062"/>
                  <a:gd name="connsiteY5" fmla="*/ 1282277 h 3183237"/>
                  <a:gd name="connsiteX6" fmla="*/ 180577 w 3220062"/>
                  <a:gd name="connsiteY6" fmla="*/ 2875527 h 3183237"/>
                  <a:gd name="connsiteX7" fmla="*/ 1194100 w 3220062"/>
                  <a:gd name="connsiteY7" fmla="*/ 3042597 h 3183237"/>
                  <a:gd name="connsiteX8" fmla="*/ 2402690 w 3220062"/>
                  <a:gd name="connsiteY8" fmla="*/ 3048690 h 31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062" h="3183237">
                    <a:moveTo>
                      <a:pt x="2402845" y="3048690"/>
                    </a:moveTo>
                    <a:cubicBezTo>
                      <a:pt x="2713920" y="2841743"/>
                      <a:pt x="2804166" y="2487088"/>
                      <a:pt x="2902741" y="2108752"/>
                    </a:cubicBezTo>
                    <a:cubicBezTo>
                      <a:pt x="3019057" y="1661538"/>
                      <a:pt x="3381426" y="1157322"/>
                      <a:pt x="3137301" y="794722"/>
                    </a:cubicBezTo>
                    <a:cubicBezTo>
                      <a:pt x="2930046" y="486809"/>
                      <a:pt x="2327563" y="626033"/>
                      <a:pt x="1951696" y="528615"/>
                    </a:cubicBezTo>
                    <a:cubicBezTo>
                      <a:pt x="1502322" y="412221"/>
                      <a:pt x="882484" y="-187870"/>
                      <a:pt x="519498" y="59031"/>
                    </a:cubicBezTo>
                    <a:cubicBezTo>
                      <a:pt x="214284" y="266672"/>
                      <a:pt x="187442" y="908415"/>
                      <a:pt x="91104" y="1282277"/>
                    </a:cubicBezTo>
                    <a:cubicBezTo>
                      <a:pt x="-24441" y="1729877"/>
                      <a:pt x="-64396" y="2513621"/>
                      <a:pt x="180577" y="2875527"/>
                    </a:cubicBezTo>
                    <a:cubicBezTo>
                      <a:pt x="388064" y="3182052"/>
                      <a:pt x="819235" y="2945718"/>
                      <a:pt x="1194100" y="3042597"/>
                    </a:cubicBezTo>
                    <a:cubicBezTo>
                      <a:pt x="1637304" y="3157215"/>
                      <a:pt x="2042173" y="3288495"/>
                      <a:pt x="2402690" y="3048690"/>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2" name="Freeform: Shape 71">
                <a:extLst>
                  <a:ext uri="{FF2B5EF4-FFF2-40B4-BE49-F238E27FC236}">
                    <a16:creationId xmlns:a16="http://schemas.microsoft.com/office/drawing/2014/main" id="{03A8B387-359E-5052-D495-7E637B68BBB4}"/>
                  </a:ext>
                </a:extLst>
              </p:cNvPr>
              <p:cNvSpPr/>
              <p:nvPr/>
            </p:nvSpPr>
            <p:spPr>
              <a:xfrm>
                <a:off x="4575239" y="2579941"/>
                <a:ext cx="3223194" cy="3183120"/>
              </a:xfrm>
              <a:custGeom>
                <a:avLst/>
                <a:gdLst>
                  <a:gd name="connsiteX0" fmla="*/ 2431079 w 3223194"/>
                  <a:gd name="connsiteY0" fmla="*/ 3058906 h 3183120"/>
                  <a:gd name="connsiteX1" fmla="*/ 2862096 w 3223194"/>
                  <a:gd name="connsiteY1" fmla="*/ 2109327 h 3183120"/>
                  <a:gd name="connsiteX2" fmla="*/ 3141779 w 3223194"/>
                  <a:gd name="connsiteY2" fmla="*/ 782570 h 3183120"/>
                  <a:gd name="connsiteX3" fmla="*/ 1926632 w 3223194"/>
                  <a:gd name="connsiteY3" fmla="*/ 577475 h 3183120"/>
                  <a:gd name="connsiteX4" fmla="*/ 457565 w 3223194"/>
                  <a:gd name="connsiteY4" fmla="*/ 59838 h 3183120"/>
                  <a:gd name="connsiteX5" fmla="*/ 127129 w 3223194"/>
                  <a:gd name="connsiteY5" fmla="*/ 1304526 h 3183120"/>
                  <a:gd name="connsiteX6" fmla="*/ 157519 w 3223194"/>
                  <a:gd name="connsiteY6" fmla="*/ 2949610 h 3183120"/>
                  <a:gd name="connsiteX7" fmla="*/ 1212307 w 3223194"/>
                  <a:gd name="connsiteY7" fmla="*/ 3004836 h 3183120"/>
                  <a:gd name="connsiteX8" fmla="*/ 2431002 w 3223194"/>
                  <a:gd name="connsiteY8" fmla="*/ 3058906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3194" h="3183120">
                    <a:moveTo>
                      <a:pt x="2431079" y="3058906"/>
                    </a:moveTo>
                    <a:cubicBezTo>
                      <a:pt x="2728888" y="2852731"/>
                      <a:pt x="2765372" y="2481646"/>
                      <a:pt x="2862096" y="2109327"/>
                    </a:cubicBezTo>
                    <a:cubicBezTo>
                      <a:pt x="2981343" y="1650080"/>
                      <a:pt x="3397011" y="1146327"/>
                      <a:pt x="3141779" y="782570"/>
                    </a:cubicBezTo>
                    <a:cubicBezTo>
                      <a:pt x="2935526" y="488695"/>
                      <a:pt x="2295712" y="673119"/>
                      <a:pt x="1926632" y="577475"/>
                    </a:cubicBezTo>
                    <a:cubicBezTo>
                      <a:pt x="1464608" y="457765"/>
                      <a:pt x="822016" y="-198865"/>
                      <a:pt x="457565" y="59838"/>
                    </a:cubicBezTo>
                    <a:cubicBezTo>
                      <a:pt x="166852" y="266168"/>
                      <a:pt x="221848" y="938146"/>
                      <a:pt x="127129" y="1304526"/>
                    </a:cubicBezTo>
                    <a:cubicBezTo>
                      <a:pt x="8113" y="1764776"/>
                      <a:pt x="-99178" y="2585930"/>
                      <a:pt x="157519" y="2949610"/>
                    </a:cubicBezTo>
                    <a:cubicBezTo>
                      <a:pt x="363849" y="3241942"/>
                      <a:pt x="844539" y="2909655"/>
                      <a:pt x="1212307" y="3004836"/>
                    </a:cubicBezTo>
                    <a:cubicBezTo>
                      <a:pt x="1667544" y="3122695"/>
                      <a:pt x="2068942" y="3309510"/>
                      <a:pt x="2431002" y="3058906"/>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3" name="Freeform: Shape 72">
                <a:extLst>
                  <a:ext uri="{FF2B5EF4-FFF2-40B4-BE49-F238E27FC236}">
                    <a16:creationId xmlns:a16="http://schemas.microsoft.com/office/drawing/2014/main" id="{9DADF8A3-5DB3-BF32-2FFE-8FD223FC5812}"/>
                  </a:ext>
                </a:extLst>
              </p:cNvPr>
              <p:cNvSpPr/>
              <p:nvPr/>
            </p:nvSpPr>
            <p:spPr>
              <a:xfrm>
                <a:off x="4574616" y="2574268"/>
                <a:ext cx="3233910" cy="3186151"/>
              </a:xfrm>
              <a:custGeom>
                <a:avLst/>
                <a:gdLst>
                  <a:gd name="connsiteX0" fmla="*/ 2828318 w 3233910"/>
                  <a:gd name="connsiteY0" fmla="*/ 2109987 h 3186151"/>
                  <a:gd name="connsiteX1" fmla="*/ 3153201 w 3233910"/>
                  <a:gd name="connsiteY1" fmla="*/ 770580 h 3186151"/>
                  <a:gd name="connsiteX2" fmla="*/ 1908512 w 3233910"/>
                  <a:gd name="connsiteY2" fmla="*/ 626573 h 3186151"/>
                  <a:gd name="connsiteX3" fmla="*/ 402652 w 3233910"/>
                  <a:gd name="connsiteY3" fmla="*/ 60883 h 3186151"/>
                  <a:gd name="connsiteX4" fmla="*/ 170175 w 3233910"/>
                  <a:gd name="connsiteY4" fmla="*/ 1327014 h 3186151"/>
                  <a:gd name="connsiteX5" fmla="*/ 141404 w 3233910"/>
                  <a:gd name="connsiteY5" fmla="*/ 3023854 h 3186151"/>
                  <a:gd name="connsiteX6" fmla="*/ 1237458 w 3233910"/>
                  <a:gd name="connsiteY6" fmla="*/ 2967238 h 3186151"/>
                  <a:gd name="connsiteX7" fmla="*/ 2466180 w 3233910"/>
                  <a:gd name="connsiteY7" fmla="*/ 3069285 h 3186151"/>
                  <a:gd name="connsiteX8" fmla="*/ 2828318 w 3233910"/>
                  <a:gd name="connsiteY8" fmla="*/ 2110064 h 318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910" h="3186151">
                    <a:moveTo>
                      <a:pt x="2828318" y="2109987"/>
                    </a:moveTo>
                    <a:cubicBezTo>
                      <a:pt x="2950419" y="1638707"/>
                      <a:pt x="3419925" y="1135031"/>
                      <a:pt x="3153201" y="770580"/>
                    </a:cubicBezTo>
                    <a:cubicBezTo>
                      <a:pt x="2948182" y="490434"/>
                      <a:pt x="2270727" y="720366"/>
                      <a:pt x="1908512" y="626573"/>
                    </a:cubicBezTo>
                    <a:cubicBezTo>
                      <a:pt x="1433915" y="503624"/>
                      <a:pt x="768029" y="-210007"/>
                      <a:pt x="402652" y="60883"/>
                    </a:cubicBezTo>
                    <a:cubicBezTo>
                      <a:pt x="126286" y="265747"/>
                      <a:pt x="263197" y="968039"/>
                      <a:pt x="170175" y="1327014"/>
                    </a:cubicBezTo>
                    <a:cubicBezTo>
                      <a:pt x="47611" y="1799914"/>
                      <a:pt x="-127326" y="2658939"/>
                      <a:pt x="141404" y="3023854"/>
                    </a:cubicBezTo>
                    <a:cubicBezTo>
                      <a:pt x="346345" y="3302147"/>
                      <a:pt x="876786" y="2873831"/>
                      <a:pt x="1237458" y="2967238"/>
                    </a:cubicBezTo>
                    <a:cubicBezTo>
                      <a:pt x="1704727" y="3088336"/>
                      <a:pt x="2102963" y="3331072"/>
                      <a:pt x="2466180" y="3069285"/>
                    </a:cubicBezTo>
                    <a:cubicBezTo>
                      <a:pt x="2750877" y="2864112"/>
                      <a:pt x="2733445" y="2476289"/>
                      <a:pt x="2828318" y="2110064"/>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36" name="Graphic 5">
              <a:extLst>
                <a:ext uri="{FF2B5EF4-FFF2-40B4-BE49-F238E27FC236}">
                  <a16:creationId xmlns:a16="http://schemas.microsoft.com/office/drawing/2014/main" id="{FD0CF9A9-392C-30E7-330B-F3DD7B1395A2}"/>
                </a:ext>
              </a:extLst>
            </p:cNvPr>
            <p:cNvGrpSpPr/>
            <p:nvPr/>
          </p:nvGrpSpPr>
          <p:grpSpPr>
            <a:xfrm rot="493675">
              <a:off x="-6806101" y="683791"/>
              <a:ext cx="3322109" cy="2161677"/>
              <a:chOff x="3224705" y="2448010"/>
              <a:chExt cx="5745675" cy="3738674"/>
            </a:xfrm>
            <a:noFill/>
          </p:grpSpPr>
          <p:sp>
            <p:nvSpPr>
              <p:cNvPr id="50" name="Freeform: Shape 49">
                <a:extLst>
                  <a:ext uri="{FF2B5EF4-FFF2-40B4-BE49-F238E27FC236}">
                    <a16:creationId xmlns:a16="http://schemas.microsoft.com/office/drawing/2014/main" id="{76A3DC45-21E2-9EE0-508D-A3DCBA8E02A9}"/>
                  </a:ext>
                </a:extLst>
              </p:cNvPr>
              <p:cNvSpPr/>
              <p:nvPr/>
            </p:nvSpPr>
            <p:spPr>
              <a:xfrm>
                <a:off x="3224705" y="2973429"/>
                <a:ext cx="4086746" cy="2988613"/>
              </a:xfrm>
              <a:custGeom>
                <a:avLst/>
                <a:gdLst>
                  <a:gd name="connsiteX0" fmla="*/ 3021857 w 4086746"/>
                  <a:gd name="connsiteY0" fmla="*/ 21082 h 2988613"/>
                  <a:gd name="connsiteX1" fmla="*/ 1949714 w 4086746"/>
                  <a:gd name="connsiteY1" fmla="*/ 140561 h 2988613"/>
                  <a:gd name="connsiteX2" fmla="*/ 17620 w 4086746"/>
                  <a:gd name="connsiteY2" fmla="*/ 326759 h 2988613"/>
                  <a:gd name="connsiteX3" fmla="*/ 1162808 w 4086746"/>
                  <a:gd name="connsiteY3" fmla="*/ 2051134 h 2988613"/>
                  <a:gd name="connsiteX4" fmla="*/ 2164991 w 4086746"/>
                  <a:gd name="connsiteY4" fmla="*/ 2546943 h 2988613"/>
                  <a:gd name="connsiteX5" fmla="*/ 3449172 w 4086746"/>
                  <a:gd name="connsiteY5" fmla="*/ 2922733 h 2988613"/>
                  <a:gd name="connsiteX6" fmla="*/ 3803596 w 4086746"/>
                  <a:gd name="connsiteY6" fmla="*/ 1748620 h 2988613"/>
                  <a:gd name="connsiteX7" fmla="*/ 3997970 w 4086746"/>
                  <a:gd name="connsiteY7" fmla="*/ 855117 h 2988613"/>
                  <a:gd name="connsiteX8" fmla="*/ 3021857 w 4086746"/>
                  <a:gd name="connsiteY8" fmla="*/ 21160 h 29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746" h="2988613">
                    <a:moveTo>
                      <a:pt x="3021857" y="21082"/>
                    </a:moveTo>
                    <a:cubicBezTo>
                      <a:pt x="2524275" y="34658"/>
                      <a:pt x="2338926" y="-88523"/>
                      <a:pt x="1949714" y="140561"/>
                    </a:cubicBezTo>
                    <a:cubicBezTo>
                      <a:pt x="1650594" y="316654"/>
                      <a:pt x="147126" y="-24349"/>
                      <a:pt x="17620" y="326759"/>
                    </a:cubicBezTo>
                    <a:cubicBezTo>
                      <a:pt x="-151995" y="786777"/>
                      <a:pt x="953624" y="1647191"/>
                      <a:pt x="1162808" y="2051134"/>
                    </a:cubicBezTo>
                    <a:cubicBezTo>
                      <a:pt x="1489850" y="2682542"/>
                      <a:pt x="1817123" y="2418671"/>
                      <a:pt x="2164991" y="2546943"/>
                    </a:cubicBezTo>
                    <a:cubicBezTo>
                      <a:pt x="2623313" y="2715940"/>
                      <a:pt x="3059267" y="3153822"/>
                      <a:pt x="3449172" y="2922733"/>
                    </a:cubicBezTo>
                    <a:cubicBezTo>
                      <a:pt x="3746441" y="2746562"/>
                      <a:pt x="3674708" y="2098108"/>
                      <a:pt x="3803596" y="1748620"/>
                    </a:cubicBezTo>
                    <a:cubicBezTo>
                      <a:pt x="3970588" y="1295698"/>
                      <a:pt x="4222272" y="1242631"/>
                      <a:pt x="3997970" y="855117"/>
                    </a:cubicBezTo>
                    <a:cubicBezTo>
                      <a:pt x="3822185" y="551446"/>
                      <a:pt x="3400038" y="10824"/>
                      <a:pt x="3021857" y="21160"/>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1" name="Freeform: Shape 50">
                <a:extLst>
                  <a:ext uri="{FF2B5EF4-FFF2-40B4-BE49-F238E27FC236}">
                    <a16:creationId xmlns:a16="http://schemas.microsoft.com/office/drawing/2014/main" id="{D661BB7D-BD43-0A97-4DC6-352FCEE69E99}"/>
                  </a:ext>
                </a:extLst>
              </p:cNvPr>
              <p:cNvSpPr/>
              <p:nvPr/>
            </p:nvSpPr>
            <p:spPr>
              <a:xfrm>
                <a:off x="3285345" y="2945042"/>
                <a:ext cx="4163768" cy="2979360"/>
              </a:xfrm>
              <a:custGeom>
                <a:avLst/>
                <a:gdLst>
                  <a:gd name="connsiteX0" fmla="*/ 3793170 w 4163768"/>
                  <a:gd name="connsiteY0" fmla="*/ 1782639 h 2979360"/>
                  <a:gd name="connsiteX1" fmla="*/ 4094681 w 4163768"/>
                  <a:gd name="connsiteY1" fmla="*/ 868155 h 2979360"/>
                  <a:gd name="connsiteX2" fmla="*/ 2987366 w 4163768"/>
                  <a:gd name="connsiteY2" fmla="*/ 28 h 2979360"/>
                  <a:gd name="connsiteX3" fmla="*/ 1885912 w 4163768"/>
                  <a:gd name="connsiteY3" fmla="*/ 197641 h 2979360"/>
                  <a:gd name="connsiteX4" fmla="*/ 15678 w 4163768"/>
                  <a:gd name="connsiteY4" fmla="*/ 437446 h 2979360"/>
                  <a:gd name="connsiteX5" fmla="*/ 1132404 w 4163768"/>
                  <a:gd name="connsiteY5" fmla="*/ 2066409 h 2979360"/>
                  <a:gd name="connsiteX6" fmla="*/ 2140990 w 4163768"/>
                  <a:gd name="connsiteY6" fmla="*/ 2635648 h 2979360"/>
                  <a:gd name="connsiteX7" fmla="*/ 3375266 w 4163768"/>
                  <a:gd name="connsiteY7" fmla="*/ 2903143 h 2979360"/>
                  <a:gd name="connsiteX8" fmla="*/ 3793247 w 4163768"/>
                  <a:gd name="connsiteY8" fmla="*/ 1782639 h 297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768" h="2979360">
                    <a:moveTo>
                      <a:pt x="3793170" y="1782639"/>
                    </a:moveTo>
                    <a:cubicBezTo>
                      <a:pt x="3948438" y="1338818"/>
                      <a:pt x="4315975" y="1250115"/>
                      <a:pt x="4094681" y="868155"/>
                    </a:cubicBezTo>
                    <a:cubicBezTo>
                      <a:pt x="3912417" y="553917"/>
                      <a:pt x="3371717" y="-4523"/>
                      <a:pt x="2987366" y="28"/>
                    </a:cubicBezTo>
                    <a:cubicBezTo>
                      <a:pt x="2503822" y="5735"/>
                      <a:pt x="2269030" y="-27894"/>
                      <a:pt x="1885912" y="197641"/>
                    </a:cubicBezTo>
                    <a:cubicBezTo>
                      <a:pt x="1575531" y="380291"/>
                      <a:pt x="141019" y="77932"/>
                      <a:pt x="15678" y="437446"/>
                    </a:cubicBezTo>
                    <a:cubicBezTo>
                      <a:pt x="-141132" y="887207"/>
                      <a:pt x="925072" y="1670179"/>
                      <a:pt x="1132404" y="2066409"/>
                    </a:cubicBezTo>
                    <a:cubicBezTo>
                      <a:pt x="1452196" y="2678688"/>
                      <a:pt x="1784560" y="2511310"/>
                      <a:pt x="2140990" y="2635648"/>
                    </a:cubicBezTo>
                    <a:cubicBezTo>
                      <a:pt x="2589439" y="2792072"/>
                      <a:pt x="2991608" y="3130376"/>
                      <a:pt x="3375266" y="2903143"/>
                    </a:cubicBezTo>
                    <a:cubicBezTo>
                      <a:pt x="3683333" y="2720725"/>
                      <a:pt x="3668215" y="2140071"/>
                      <a:pt x="3793247" y="1782639"/>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2" name="Freeform: Shape 51">
                <a:extLst>
                  <a:ext uri="{FF2B5EF4-FFF2-40B4-BE49-F238E27FC236}">
                    <a16:creationId xmlns:a16="http://schemas.microsoft.com/office/drawing/2014/main" id="{14237BB9-0E28-173A-A905-42AB4724B0E5}"/>
                  </a:ext>
                </a:extLst>
              </p:cNvPr>
              <p:cNvSpPr/>
              <p:nvPr/>
            </p:nvSpPr>
            <p:spPr>
              <a:xfrm>
                <a:off x="3345777" y="2895587"/>
                <a:ext cx="4247432" cy="2996098"/>
              </a:xfrm>
              <a:custGeom>
                <a:avLst/>
                <a:gdLst>
                  <a:gd name="connsiteX0" fmla="*/ 3783028 w 4247432"/>
                  <a:gd name="connsiteY0" fmla="*/ 1837724 h 2996098"/>
                  <a:gd name="connsiteX1" fmla="*/ 4191599 w 4247432"/>
                  <a:gd name="connsiteY1" fmla="*/ 902338 h 2996098"/>
                  <a:gd name="connsiteX2" fmla="*/ 2953081 w 4247432"/>
                  <a:gd name="connsiteY2" fmla="*/ 41 h 2996098"/>
                  <a:gd name="connsiteX3" fmla="*/ 1822318 w 4247432"/>
                  <a:gd name="connsiteY3" fmla="*/ 275790 h 2996098"/>
                  <a:gd name="connsiteX4" fmla="*/ 13867 w 4247432"/>
                  <a:gd name="connsiteY4" fmla="*/ 569202 h 2996098"/>
                  <a:gd name="connsiteX5" fmla="*/ 1102053 w 4247432"/>
                  <a:gd name="connsiteY5" fmla="*/ 2102675 h 2996098"/>
                  <a:gd name="connsiteX6" fmla="*/ 2117041 w 4247432"/>
                  <a:gd name="connsiteY6" fmla="*/ 2745420 h 2996098"/>
                  <a:gd name="connsiteX7" fmla="*/ 3301335 w 4247432"/>
                  <a:gd name="connsiteY7" fmla="*/ 2904699 h 2996098"/>
                  <a:gd name="connsiteX8" fmla="*/ 3782951 w 4247432"/>
                  <a:gd name="connsiteY8" fmla="*/ 1837724 h 29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7432" h="2996098">
                    <a:moveTo>
                      <a:pt x="3783028" y="1837724"/>
                    </a:moveTo>
                    <a:cubicBezTo>
                      <a:pt x="3926880" y="1403159"/>
                      <a:pt x="4410039" y="1278667"/>
                      <a:pt x="4191599" y="902338"/>
                    </a:cubicBezTo>
                    <a:cubicBezTo>
                      <a:pt x="4002856" y="577532"/>
                      <a:pt x="3343681" y="1506"/>
                      <a:pt x="2953081" y="41"/>
                    </a:cubicBezTo>
                    <a:cubicBezTo>
                      <a:pt x="2483575" y="-1733"/>
                      <a:pt x="2199342" y="53802"/>
                      <a:pt x="1822318" y="275790"/>
                    </a:cubicBezTo>
                    <a:cubicBezTo>
                      <a:pt x="1500752" y="465073"/>
                      <a:pt x="134888" y="201125"/>
                      <a:pt x="13867" y="569202"/>
                    </a:cubicBezTo>
                    <a:cubicBezTo>
                      <a:pt x="-130603" y="1008626"/>
                      <a:pt x="896726" y="1714158"/>
                      <a:pt x="1102053" y="2102675"/>
                    </a:cubicBezTo>
                    <a:cubicBezTo>
                      <a:pt x="1414672" y="2695824"/>
                      <a:pt x="1751896" y="2625171"/>
                      <a:pt x="2117041" y="2745420"/>
                    </a:cubicBezTo>
                    <a:cubicBezTo>
                      <a:pt x="2555309" y="2889658"/>
                      <a:pt x="2924002" y="3128075"/>
                      <a:pt x="3301335" y="2904699"/>
                    </a:cubicBezTo>
                    <a:cubicBezTo>
                      <a:pt x="3620201" y="2716033"/>
                      <a:pt x="3661930" y="2203256"/>
                      <a:pt x="3782951" y="183772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3" name="Freeform: Shape 52">
                <a:extLst>
                  <a:ext uri="{FF2B5EF4-FFF2-40B4-BE49-F238E27FC236}">
                    <a16:creationId xmlns:a16="http://schemas.microsoft.com/office/drawing/2014/main" id="{436AA2A6-3BC5-AA57-097F-3864CD28F767}"/>
                  </a:ext>
                </a:extLst>
              </p:cNvPr>
              <p:cNvSpPr/>
              <p:nvPr/>
            </p:nvSpPr>
            <p:spPr>
              <a:xfrm>
                <a:off x="3406170" y="2845727"/>
                <a:ext cx="4334890" cy="3021757"/>
              </a:xfrm>
              <a:custGeom>
                <a:avLst/>
                <a:gdLst>
                  <a:gd name="connsiteX0" fmla="*/ 3772848 w 4334890"/>
                  <a:gd name="connsiteY0" fmla="*/ 1893214 h 3021757"/>
                  <a:gd name="connsiteX1" fmla="*/ 4288557 w 4334890"/>
                  <a:gd name="connsiteY1" fmla="*/ 936924 h 3021757"/>
                  <a:gd name="connsiteX2" fmla="*/ 2918837 w 4334890"/>
                  <a:gd name="connsiteY2" fmla="*/ 381 h 3021757"/>
                  <a:gd name="connsiteX3" fmla="*/ 1758762 w 4334890"/>
                  <a:gd name="connsiteY3" fmla="*/ 354188 h 3021757"/>
                  <a:gd name="connsiteX4" fmla="*/ 12172 w 4334890"/>
                  <a:gd name="connsiteY4" fmla="*/ 701207 h 3021757"/>
                  <a:gd name="connsiteX5" fmla="*/ 1071897 w 4334890"/>
                  <a:gd name="connsiteY5" fmla="*/ 2139267 h 3021757"/>
                  <a:gd name="connsiteX6" fmla="*/ 2093286 w 4334890"/>
                  <a:gd name="connsiteY6" fmla="*/ 2855443 h 3021757"/>
                  <a:gd name="connsiteX7" fmla="*/ 3227676 w 4334890"/>
                  <a:gd name="connsiteY7" fmla="*/ 2906427 h 3021757"/>
                  <a:gd name="connsiteX8" fmla="*/ 3772926 w 4334890"/>
                  <a:gd name="connsiteY8" fmla="*/ 1893060 h 30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4890" h="3021757">
                    <a:moveTo>
                      <a:pt x="3772848" y="1893214"/>
                    </a:moveTo>
                    <a:cubicBezTo>
                      <a:pt x="3905671" y="1468137"/>
                      <a:pt x="4503989" y="1307701"/>
                      <a:pt x="4288557" y="936924"/>
                    </a:cubicBezTo>
                    <a:cubicBezTo>
                      <a:pt x="4093411" y="601629"/>
                      <a:pt x="3315684" y="8094"/>
                      <a:pt x="2918837" y="381"/>
                    </a:cubicBezTo>
                    <a:cubicBezTo>
                      <a:pt x="2463446" y="-8412"/>
                      <a:pt x="2129770" y="135826"/>
                      <a:pt x="1758762" y="354188"/>
                    </a:cubicBezTo>
                    <a:cubicBezTo>
                      <a:pt x="1425935" y="550027"/>
                      <a:pt x="128642" y="324415"/>
                      <a:pt x="12172" y="701207"/>
                    </a:cubicBezTo>
                    <a:cubicBezTo>
                      <a:pt x="-120342" y="1129987"/>
                      <a:pt x="868421" y="1758386"/>
                      <a:pt x="1071897" y="2139267"/>
                    </a:cubicBezTo>
                    <a:cubicBezTo>
                      <a:pt x="1377265" y="2713288"/>
                      <a:pt x="1719270" y="2739667"/>
                      <a:pt x="2093286" y="2855443"/>
                    </a:cubicBezTo>
                    <a:cubicBezTo>
                      <a:pt x="2521218" y="2987957"/>
                      <a:pt x="2856591" y="3126024"/>
                      <a:pt x="3227676" y="2906427"/>
                    </a:cubicBezTo>
                    <a:cubicBezTo>
                      <a:pt x="3557340" y="2711514"/>
                      <a:pt x="3656147" y="2266690"/>
                      <a:pt x="3772926" y="1893060"/>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4" name="Freeform: Shape 53">
                <a:extLst>
                  <a:ext uri="{FF2B5EF4-FFF2-40B4-BE49-F238E27FC236}">
                    <a16:creationId xmlns:a16="http://schemas.microsoft.com/office/drawing/2014/main" id="{EB152A14-3A00-D50F-5EED-BF7ED75CA773}"/>
                  </a:ext>
                </a:extLst>
              </p:cNvPr>
              <p:cNvSpPr/>
              <p:nvPr/>
            </p:nvSpPr>
            <p:spPr>
              <a:xfrm>
                <a:off x="3466359" y="2795931"/>
                <a:ext cx="4425026" cy="3063471"/>
              </a:xfrm>
              <a:custGeom>
                <a:avLst/>
                <a:gdLst>
                  <a:gd name="connsiteX0" fmla="*/ 3762949 w 4425026"/>
                  <a:gd name="connsiteY0" fmla="*/ 1948641 h 3063471"/>
                  <a:gd name="connsiteX1" fmla="*/ 4385718 w 4425026"/>
                  <a:gd name="connsiteY1" fmla="*/ 971448 h 3063471"/>
                  <a:gd name="connsiteX2" fmla="*/ 2884795 w 4425026"/>
                  <a:gd name="connsiteY2" fmla="*/ 735 h 3063471"/>
                  <a:gd name="connsiteX3" fmla="*/ 1695410 w 4425026"/>
                  <a:gd name="connsiteY3" fmla="*/ 432677 h 3063471"/>
                  <a:gd name="connsiteX4" fmla="*/ 10603 w 4425026"/>
                  <a:gd name="connsiteY4" fmla="*/ 833304 h 3063471"/>
                  <a:gd name="connsiteX5" fmla="*/ 1041789 w 4425026"/>
                  <a:gd name="connsiteY5" fmla="*/ 2175951 h 3063471"/>
                  <a:gd name="connsiteX6" fmla="*/ 2069581 w 4425026"/>
                  <a:gd name="connsiteY6" fmla="*/ 2965634 h 3063471"/>
                  <a:gd name="connsiteX7" fmla="*/ 3154065 w 4425026"/>
                  <a:gd name="connsiteY7" fmla="*/ 2908401 h 3063471"/>
                  <a:gd name="connsiteX8" fmla="*/ 3762949 w 4425026"/>
                  <a:gd name="connsiteY8" fmla="*/ 1948564 h 30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026" h="3063471">
                    <a:moveTo>
                      <a:pt x="3762949" y="1948641"/>
                    </a:moveTo>
                    <a:cubicBezTo>
                      <a:pt x="3885128" y="1533127"/>
                      <a:pt x="4598295" y="1336594"/>
                      <a:pt x="4385718" y="971448"/>
                    </a:cubicBezTo>
                    <a:cubicBezTo>
                      <a:pt x="4184094" y="625586"/>
                      <a:pt x="3287967" y="14927"/>
                      <a:pt x="2884795" y="735"/>
                    </a:cubicBezTo>
                    <a:cubicBezTo>
                      <a:pt x="2443596" y="-14769"/>
                      <a:pt x="2060325" y="217863"/>
                      <a:pt x="1695410" y="432677"/>
                    </a:cubicBezTo>
                    <a:cubicBezTo>
                      <a:pt x="1351399" y="635150"/>
                      <a:pt x="122214" y="447718"/>
                      <a:pt x="10603" y="833304"/>
                    </a:cubicBezTo>
                    <a:cubicBezTo>
                      <a:pt x="-110418" y="1251362"/>
                      <a:pt x="840318" y="1802706"/>
                      <a:pt x="1041789" y="2175951"/>
                    </a:cubicBezTo>
                    <a:cubicBezTo>
                      <a:pt x="1339983" y="2730842"/>
                      <a:pt x="1686617" y="2854485"/>
                      <a:pt x="2069581" y="2965634"/>
                    </a:cubicBezTo>
                    <a:cubicBezTo>
                      <a:pt x="2487022" y="3086809"/>
                      <a:pt x="2789228" y="3124141"/>
                      <a:pt x="3154065" y="2908401"/>
                    </a:cubicBezTo>
                    <a:cubicBezTo>
                      <a:pt x="3494528" y="2707240"/>
                      <a:pt x="3650644" y="2330524"/>
                      <a:pt x="3762949" y="194856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5" name="Freeform: Shape 54">
                <a:extLst>
                  <a:ext uri="{FF2B5EF4-FFF2-40B4-BE49-F238E27FC236}">
                    <a16:creationId xmlns:a16="http://schemas.microsoft.com/office/drawing/2014/main" id="{8C72CFAE-310A-2039-9D24-73EE3D94F6EE}"/>
                  </a:ext>
                </a:extLst>
              </p:cNvPr>
              <p:cNvSpPr/>
              <p:nvPr/>
            </p:nvSpPr>
            <p:spPr>
              <a:xfrm>
                <a:off x="3526436" y="2746166"/>
                <a:ext cx="4516838" cy="3129085"/>
              </a:xfrm>
              <a:custGeom>
                <a:avLst/>
                <a:gdLst>
                  <a:gd name="connsiteX0" fmla="*/ 3753086 w 4516838"/>
                  <a:gd name="connsiteY0" fmla="*/ 2004037 h 3129085"/>
                  <a:gd name="connsiteX1" fmla="*/ 4482992 w 4516838"/>
                  <a:gd name="connsiteY1" fmla="*/ 1005942 h 3129085"/>
                  <a:gd name="connsiteX2" fmla="*/ 2850866 w 4516838"/>
                  <a:gd name="connsiteY2" fmla="*/ 1059 h 3129085"/>
                  <a:gd name="connsiteX3" fmla="*/ 1632171 w 4516838"/>
                  <a:gd name="connsiteY3" fmla="*/ 511136 h 3129085"/>
                  <a:gd name="connsiteX4" fmla="*/ 9147 w 4516838"/>
                  <a:gd name="connsiteY4" fmla="*/ 965447 h 3129085"/>
                  <a:gd name="connsiteX5" fmla="*/ 1011871 w 4516838"/>
                  <a:gd name="connsiteY5" fmla="*/ 2212681 h 3129085"/>
                  <a:gd name="connsiteX6" fmla="*/ 2046065 w 4516838"/>
                  <a:gd name="connsiteY6" fmla="*/ 3075871 h 3129085"/>
                  <a:gd name="connsiteX7" fmla="*/ 3080644 w 4516838"/>
                  <a:gd name="connsiteY7" fmla="*/ 2910345 h 3129085"/>
                  <a:gd name="connsiteX8" fmla="*/ 3753163 w 4516838"/>
                  <a:gd name="connsiteY8" fmla="*/ 2004114 h 31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838" h="3129085">
                    <a:moveTo>
                      <a:pt x="3753086" y="2004037"/>
                    </a:moveTo>
                    <a:cubicBezTo>
                      <a:pt x="3864928" y="1598166"/>
                      <a:pt x="4692561" y="1365534"/>
                      <a:pt x="4482992" y="1005942"/>
                    </a:cubicBezTo>
                    <a:cubicBezTo>
                      <a:pt x="4274888" y="649589"/>
                      <a:pt x="3260286" y="21962"/>
                      <a:pt x="2850866" y="1059"/>
                    </a:cubicBezTo>
                    <a:cubicBezTo>
                      <a:pt x="2423783" y="-20770"/>
                      <a:pt x="1990992" y="299870"/>
                      <a:pt x="1632171" y="511136"/>
                    </a:cubicBezTo>
                    <a:cubicBezTo>
                      <a:pt x="1276976" y="720166"/>
                      <a:pt x="115667" y="570837"/>
                      <a:pt x="9147" y="965447"/>
                    </a:cubicBezTo>
                    <a:cubicBezTo>
                      <a:pt x="-100767" y="1372553"/>
                      <a:pt x="812252" y="1847149"/>
                      <a:pt x="1011871" y="2212681"/>
                    </a:cubicBezTo>
                    <a:cubicBezTo>
                      <a:pt x="1302892" y="2748444"/>
                      <a:pt x="1654000" y="2969583"/>
                      <a:pt x="2046065" y="3075871"/>
                    </a:cubicBezTo>
                    <a:cubicBezTo>
                      <a:pt x="2452939" y="3186094"/>
                      <a:pt x="2721978" y="3122305"/>
                      <a:pt x="3080644" y="2910345"/>
                    </a:cubicBezTo>
                    <a:cubicBezTo>
                      <a:pt x="3431906" y="2702935"/>
                      <a:pt x="3645563" y="2394405"/>
                      <a:pt x="3753163" y="200411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6" name="Freeform: Shape 55">
                <a:extLst>
                  <a:ext uri="{FF2B5EF4-FFF2-40B4-BE49-F238E27FC236}">
                    <a16:creationId xmlns:a16="http://schemas.microsoft.com/office/drawing/2014/main" id="{281D61FD-FB9F-BF94-95D6-56DF6A80F8CE}"/>
                  </a:ext>
                </a:extLst>
              </p:cNvPr>
              <p:cNvSpPr/>
              <p:nvPr/>
            </p:nvSpPr>
            <p:spPr>
              <a:xfrm>
                <a:off x="3586413" y="2696421"/>
                <a:ext cx="4609879" cy="3215724"/>
              </a:xfrm>
              <a:custGeom>
                <a:avLst/>
                <a:gdLst>
                  <a:gd name="connsiteX0" fmla="*/ 3743322 w 4609879"/>
                  <a:gd name="connsiteY0" fmla="*/ 2059413 h 3215724"/>
                  <a:gd name="connsiteX1" fmla="*/ 4580365 w 4609879"/>
                  <a:gd name="connsiteY1" fmla="*/ 1040414 h 3215724"/>
                  <a:gd name="connsiteX2" fmla="*/ 2817037 w 4609879"/>
                  <a:gd name="connsiteY2" fmla="*/ 1361 h 3215724"/>
                  <a:gd name="connsiteX3" fmla="*/ 1568955 w 4609879"/>
                  <a:gd name="connsiteY3" fmla="*/ 589575 h 3215724"/>
                  <a:gd name="connsiteX4" fmla="*/ 7791 w 4609879"/>
                  <a:gd name="connsiteY4" fmla="*/ 1097493 h 3215724"/>
                  <a:gd name="connsiteX5" fmla="*/ 981976 w 4609879"/>
                  <a:gd name="connsiteY5" fmla="*/ 2249313 h 3215724"/>
                  <a:gd name="connsiteX6" fmla="*/ 2022571 w 4609879"/>
                  <a:gd name="connsiteY6" fmla="*/ 3185934 h 3215724"/>
                  <a:gd name="connsiteX7" fmla="*/ 3007169 w 4609879"/>
                  <a:gd name="connsiteY7" fmla="*/ 2912190 h 3215724"/>
                  <a:gd name="connsiteX8" fmla="*/ 3743322 w 4609879"/>
                  <a:gd name="connsiteY8" fmla="*/ 2059567 h 32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9879" h="3215724">
                    <a:moveTo>
                      <a:pt x="3743322" y="2059413"/>
                    </a:moveTo>
                    <a:cubicBezTo>
                      <a:pt x="3845138" y="1663337"/>
                      <a:pt x="4786926" y="1394376"/>
                      <a:pt x="4580365" y="1040414"/>
                    </a:cubicBezTo>
                    <a:cubicBezTo>
                      <a:pt x="4365783" y="673495"/>
                      <a:pt x="3232782" y="29284"/>
                      <a:pt x="2817037" y="1361"/>
                    </a:cubicBezTo>
                    <a:cubicBezTo>
                      <a:pt x="2401292" y="-26560"/>
                      <a:pt x="1921836" y="381934"/>
                      <a:pt x="1568955" y="589575"/>
                    </a:cubicBezTo>
                    <a:cubicBezTo>
                      <a:pt x="1202498" y="805237"/>
                      <a:pt x="108757" y="693858"/>
                      <a:pt x="7791" y="1097493"/>
                    </a:cubicBezTo>
                    <a:cubicBezTo>
                      <a:pt x="-91324" y="1493568"/>
                      <a:pt x="784362" y="1891418"/>
                      <a:pt x="981976" y="2249313"/>
                    </a:cubicBezTo>
                    <a:cubicBezTo>
                      <a:pt x="1265746" y="2765947"/>
                      <a:pt x="1621328" y="3084968"/>
                      <a:pt x="2022571" y="3185934"/>
                    </a:cubicBezTo>
                    <a:cubicBezTo>
                      <a:pt x="2418724" y="3285589"/>
                      <a:pt x="2654827" y="3120217"/>
                      <a:pt x="3007169" y="2912190"/>
                    </a:cubicBezTo>
                    <a:cubicBezTo>
                      <a:pt x="3369229" y="2698533"/>
                      <a:pt x="3640813" y="2458265"/>
                      <a:pt x="3743322" y="2059567"/>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7" name="Freeform: Shape 56">
                <a:extLst>
                  <a:ext uri="{FF2B5EF4-FFF2-40B4-BE49-F238E27FC236}">
                    <a16:creationId xmlns:a16="http://schemas.microsoft.com/office/drawing/2014/main" id="{766B0E14-B33D-CCDF-76C8-00E19F225D55}"/>
                  </a:ext>
                </a:extLst>
              </p:cNvPr>
              <p:cNvSpPr/>
              <p:nvPr/>
            </p:nvSpPr>
            <p:spPr>
              <a:xfrm>
                <a:off x="3646345" y="2646648"/>
                <a:ext cx="4703818" cy="3313713"/>
              </a:xfrm>
              <a:custGeom>
                <a:avLst/>
                <a:gdLst>
                  <a:gd name="connsiteX0" fmla="*/ 3733681 w 4703818"/>
                  <a:gd name="connsiteY0" fmla="*/ 2114893 h 3313713"/>
                  <a:gd name="connsiteX1" fmla="*/ 4677784 w 4703818"/>
                  <a:gd name="connsiteY1" fmla="*/ 1074915 h 3313713"/>
                  <a:gd name="connsiteX2" fmla="*/ 2783330 w 4703818"/>
                  <a:gd name="connsiteY2" fmla="*/ 1615 h 3313713"/>
                  <a:gd name="connsiteX3" fmla="*/ 1505937 w 4703818"/>
                  <a:gd name="connsiteY3" fmla="*/ 667886 h 3313713"/>
                  <a:gd name="connsiteX4" fmla="*/ 6557 w 4703818"/>
                  <a:gd name="connsiteY4" fmla="*/ 1229411 h 3313713"/>
                  <a:gd name="connsiteX5" fmla="*/ 952280 w 4703818"/>
                  <a:gd name="connsiteY5" fmla="*/ 2285819 h 3313713"/>
                  <a:gd name="connsiteX6" fmla="*/ 1999200 w 4703818"/>
                  <a:gd name="connsiteY6" fmla="*/ 3295947 h 3313713"/>
                  <a:gd name="connsiteX7" fmla="*/ 2933893 w 4703818"/>
                  <a:gd name="connsiteY7" fmla="*/ 2913910 h 3313713"/>
                  <a:gd name="connsiteX8" fmla="*/ 3733681 w 4703818"/>
                  <a:gd name="connsiteY8" fmla="*/ 2114816 h 33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818" h="3313713">
                    <a:moveTo>
                      <a:pt x="3733681" y="2114893"/>
                    </a:moveTo>
                    <a:cubicBezTo>
                      <a:pt x="3825777" y="1728690"/>
                      <a:pt x="4881491" y="1423323"/>
                      <a:pt x="4677784" y="1074915"/>
                    </a:cubicBezTo>
                    <a:cubicBezTo>
                      <a:pt x="4456722" y="697428"/>
                      <a:pt x="3205245" y="37019"/>
                      <a:pt x="2783330" y="1615"/>
                    </a:cubicBezTo>
                    <a:cubicBezTo>
                      <a:pt x="2384478" y="-31860"/>
                      <a:pt x="1852725" y="463871"/>
                      <a:pt x="1505937" y="667886"/>
                    </a:cubicBezTo>
                    <a:cubicBezTo>
                      <a:pt x="1128296" y="890105"/>
                      <a:pt x="101738" y="816675"/>
                      <a:pt x="6557" y="1229411"/>
                    </a:cubicBezTo>
                    <a:cubicBezTo>
                      <a:pt x="-82223" y="1614457"/>
                      <a:pt x="756517" y="1935560"/>
                      <a:pt x="952280" y="2285819"/>
                    </a:cubicBezTo>
                    <a:cubicBezTo>
                      <a:pt x="1228877" y="2783324"/>
                      <a:pt x="1588778" y="3200611"/>
                      <a:pt x="1999200" y="3295947"/>
                    </a:cubicBezTo>
                    <a:cubicBezTo>
                      <a:pt x="2384478" y="3385421"/>
                      <a:pt x="2587799" y="3118157"/>
                      <a:pt x="2933893" y="2913910"/>
                    </a:cubicBezTo>
                    <a:cubicBezTo>
                      <a:pt x="3306752" y="2694082"/>
                      <a:pt x="3636494" y="2522076"/>
                      <a:pt x="3733681" y="2114816"/>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8" name="Freeform: Shape 57">
                <a:extLst>
                  <a:ext uri="{FF2B5EF4-FFF2-40B4-BE49-F238E27FC236}">
                    <a16:creationId xmlns:a16="http://schemas.microsoft.com/office/drawing/2014/main" id="{0A4620AE-5AB5-6FE3-B9F0-79A7A42F5EF4}"/>
                  </a:ext>
                </a:extLst>
              </p:cNvPr>
              <p:cNvSpPr/>
              <p:nvPr/>
            </p:nvSpPr>
            <p:spPr>
              <a:xfrm>
                <a:off x="3706188" y="2596973"/>
                <a:ext cx="4798420" cy="3416920"/>
              </a:xfrm>
              <a:custGeom>
                <a:avLst/>
                <a:gdLst>
                  <a:gd name="connsiteX0" fmla="*/ 3724051 w 4798420"/>
                  <a:gd name="connsiteY0" fmla="*/ 2170199 h 3416920"/>
                  <a:gd name="connsiteX1" fmla="*/ 4775292 w 4798420"/>
                  <a:gd name="connsiteY1" fmla="*/ 1109318 h 3416920"/>
                  <a:gd name="connsiteX2" fmla="*/ 2749635 w 4798420"/>
                  <a:gd name="connsiteY2" fmla="*/ 1848 h 3416920"/>
                  <a:gd name="connsiteX3" fmla="*/ 1442932 w 4798420"/>
                  <a:gd name="connsiteY3" fmla="*/ 746255 h 3416920"/>
                  <a:gd name="connsiteX4" fmla="*/ 5412 w 4798420"/>
                  <a:gd name="connsiteY4" fmla="*/ 1361387 h 3416920"/>
                  <a:gd name="connsiteX5" fmla="*/ 922596 w 4798420"/>
                  <a:gd name="connsiteY5" fmla="*/ 2322304 h 3416920"/>
                  <a:gd name="connsiteX6" fmla="*/ 1975918 w 4798420"/>
                  <a:gd name="connsiteY6" fmla="*/ 3405863 h 3416920"/>
                  <a:gd name="connsiteX7" fmla="*/ 2860706 w 4798420"/>
                  <a:gd name="connsiteY7" fmla="*/ 2915608 h 3416920"/>
                  <a:gd name="connsiteX8" fmla="*/ 3724129 w 4798420"/>
                  <a:gd name="connsiteY8" fmla="*/ 2170122 h 34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420" h="3416920">
                    <a:moveTo>
                      <a:pt x="3724051" y="2170199"/>
                    </a:moveTo>
                    <a:cubicBezTo>
                      <a:pt x="3806815" y="1793946"/>
                      <a:pt x="4975991" y="1452172"/>
                      <a:pt x="4775292" y="1109318"/>
                    </a:cubicBezTo>
                    <a:cubicBezTo>
                      <a:pt x="4547751" y="721341"/>
                      <a:pt x="3177798" y="45042"/>
                      <a:pt x="2749635" y="1848"/>
                    </a:cubicBezTo>
                    <a:cubicBezTo>
                      <a:pt x="2364821" y="-36950"/>
                      <a:pt x="1783627" y="545787"/>
                      <a:pt x="1442932" y="746255"/>
                    </a:cubicBezTo>
                    <a:cubicBezTo>
                      <a:pt x="1054030" y="975107"/>
                      <a:pt x="94192" y="939472"/>
                      <a:pt x="5412" y="1361387"/>
                    </a:cubicBezTo>
                    <a:cubicBezTo>
                      <a:pt x="-73263" y="1735248"/>
                      <a:pt x="728761" y="1979759"/>
                      <a:pt x="922596" y="2322304"/>
                    </a:cubicBezTo>
                    <a:cubicBezTo>
                      <a:pt x="1191943" y="2800681"/>
                      <a:pt x="1556163" y="3316697"/>
                      <a:pt x="1975918" y="3405863"/>
                    </a:cubicBezTo>
                    <a:cubicBezTo>
                      <a:pt x="2350320" y="3485463"/>
                      <a:pt x="2520860" y="3115999"/>
                      <a:pt x="2860706" y="2915608"/>
                    </a:cubicBezTo>
                    <a:cubicBezTo>
                      <a:pt x="3244364" y="2689532"/>
                      <a:pt x="3632649" y="2585944"/>
                      <a:pt x="3724129" y="2170122"/>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9" name="Freeform: Shape 58">
                <a:extLst>
                  <a:ext uri="{FF2B5EF4-FFF2-40B4-BE49-F238E27FC236}">
                    <a16:creationId xmlns:a16="http://schemas.microsoft.com/office/drawing/2014/main" id="{D0C92669-2F9E-7B40-6B0B-6C144F40423C}"/>
                  </a:ext>
                </a:extLst>
              </p:cNvPr>
              <p:cNvSpPr/>
              <p:nvPr/>
            </p:nvSpPr>
            <p:spPr>
              <a:xfrm>
                <a:off x="3765757" y="2547325"/>
                <a:ext cx="4893698" cy="3522930"/>
              </a:xfrm>
              <a:custGeom>
                <a:avLst/>
                <a:gdLst>
                  <a:gd name="connsiteX0" fmla="*/ 3714695 w 4893698"/>
                  <a:gd name="connsiteY0" fmla="*/ 2225478 h 3522930"/>
                  <a:gd name="connsiteX1" fmla="*/ 4872995 w 4893698"/>
                  <a:gd name="connsiteY1" fmla="*/ 1143693 h 3522930"/>
                  <a:gd name="connsiteX2" fmla="*/ 2716137 w 4893698"/>
                  <a:gd name="connsiteY2" fmla="*/ 2054 h 3522930"/>
                  <a:gd name="connsiteX3" fmla="*/ 1380123 w 4893698"/>
                  <a:gd name="connsiteY3" fmla="*/ 824596 h 3522930"/>
                  <a:gd name="connsiteX4" fmla="*/ 4386 w 4893698"/>
                  <a:gd name="connsiteY4" fmla="*/ 1493335 h 3522930"/>
                  <a:gd name="connsiteX5" fmla="*/ 893031 w 4893698"/>
                  <a:gd name="connsiteY5" fmla="*/ 2358840 h 3522930"/>
                  <a:gd name="connsiteX6" fmla="*/ 1952756 w 4893698"/>
                  <a:gd name="connsiteY6" fmla="*/ 3515905 h 3522930"/>
                  <a:gd name="connsiteX7" fmla="*/ 2787562 w 4893698"/>
                  <a:gd name="connsiteY7" fmla="*/ 2917357 h 3522930"/>
                  <a:gd name="connsiteX8" fmla="*/ 3714541 w 4893698"/>
                  <a:gd name="connsiteY8" fmla="*/ 2225478 h 352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698" h="3522930">
                    <a:moveTo>
                      <a:pt x="3714695" y="2225478"/>
                    </a:moveTo>
                    <a:cubicBezTo>
                      <a:pt x="3788357" y="1859175"/>
                      <a:pt x="5070764" y="1480917"/>
                      <a:pt x="4872995" y="1143693"/>
                    </a:cubicBezTo>
                    <a:cubicBezTo>
                      <a:pt x="4639053" y="745149"/>
                      <a:pt x="3150470" y="53347"/>
                      <a:pt x="2716137" y="2054"/>
                    </a:cubicBezTo>
                    <a:cubicBezTo>
                      <a:pt x="2345360" y="-41757"/>
                      <a:pt x="1714801" y="627676"/>
                      <a:pt x="1380123" y="824596"/>
                    </a:cubicBezTo>
                    <a:cubicBezTo>
                      <a:pt x="980036" y="1060081"/>
                      <a:pt x="86455" y="1062164"/>
                      <a:pt x="4386" y="1493335"/>
                    </a:cubicBezTo>
                    <a:cubicBezTo>
                      <a:pt x="-64647" y="1856012"/>
                      <a:pt x="701202" y="2023930"/>
                      <a:pt x="893031" y="2358840"/>
                    </a:cubicBezTo>
                    <a:cubicBezTo>
                      <a:pt x="1155205" y="2818087"/>
                      <a:pt x="1523590" y="3433219"/>
                      <a:pt x="1952756" y="3515905"/>
                    </a:cubicBezTo>
                    <a:cubicBezTo>
                      <a:pt x="2316282" y="3585942"/>
                      <a:pt x="2454040" y="3113968"/>
                      <a:pt x="2787562" y="2917357"/>
                    </a:cubicBezTo>
                    <a:cubicBezTo>
                      <a:pt x="3182018" y="2685033"/>
                      <a:pt x="3629232" y="2649938"/>
                      <a:pt x="3714541" y="2225478"/>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0" name="Freeform: Shape 59">
                <a:extLst>
                  <a:ext uri="{FF2B5EF4-FFF2-40B4-BE49-F238E27FC236}">
                    <a16:creationId xmlns:a16="http://schemas.microsoft.com/office/drawing/2014/main" id="{585F7B2E-3AFE-238B-01DC-4B707C32158D}"/>
                  </a:ext>
                </a:extLst>
              </p:cNvPr>
              <p:cNvSpPr/>
              <p:nvPr/>
            </p:nvSpPr>
            <p:spPr>
              <a:xfrm>
                <a:off x="3825389" y="2497697"/>
                <a:ext cx="4989429" cy="3630406"/>
              </a:xfrm>
              <a:custGeom>
                <a:avLst/>
                <a:gdLst>
                  <a:gd name="connsiteX0" fmla="*/ 3705354 w 4989429"/>
                  <a:gd name="connsiteY0" fmla="*/ 2280737 h 3630406"/>
                  <a:gd name="connsiteX1" fmla="*/ 4970792 w 4989429"/>
                  <a:gd name="connsiteY1" fmla="*/ 1178049 h 3630406"/>
                  <a:gd name="connsiteX2" fmla="*/ 2682730 w 4989429"/>
                  <a:gd name="connsiteY2" fmla="*/ 2241 h 3630406"/>
                  <a:gd name="connsiteX3" fmla="*/ 1317406 w 4989429"/>
                  <a:gd name="connsiteY3" fmla="*/ 902918 h 3630406"/>
                  <a:gd name="connsiteX4" fmla="*/ 3453 w 4989429"/>
                  <a:gd name="connsiteY4" fmla="*/ 1625341 h 3630406"/>
                  <a:gd name="connsiteX5" fmla="*/ 863635 w 4989429"/>
                  <a:gd name="connsiteY5" fmla="*/ 2395433 h 3630406"/>
                  <a:gd name="connsiteX6" fmla="*/ 1929762 w 4989429"/>
                  <a:gd name="connsiteY6" fmla="*/ 3625929 h 3630406"/>
                  <a:gd name="connsiteX7" fmla="*/ 2714663 w 4989429"/>
                  <a:gd name="connsiteY7" fmla="*/ 2919163 h 3630406"/>
                  <a:gd name="connsiteX8" fmla="*/ 3705277 w 4989429"/>
                  <a:gd name="connsiteY8" fmla="*/ 2280814 h 363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429" h="3630406">
                    <a:moveTo>
                      <a:pt x="3705354" y="2280737"/>
                    </a:moveTo>
                    <a:cubicBezTo>
                      <a:pt x="3770145" y="1924384"/>
                      <a:pt x="5165629" y="1509720"/>
                      <a:pt x="4970792" y="1178049"/>
                    </a:cubicBezTo>
                    <a:cubicBezTo>
                      <a:pt x="4730370" y="769015"/>
                      <a:pt x="3123080" y="62173"/>
                      <a:pt x="2682730" y="2241"/>
                    </a:cubicBezTo>
                    <a:cubicBezTo>
                      <a:pt x="2325838" y="-46353"/>
                      <a:pt x="1645991" y="709546"/>
                      <a:pt x="1317406" y="902918"/>
                    </a:cubicBezTo>
                    <a:cubicBezTo>
                      <a:pt x="906058" y="1144960"/>
                      <a:pt x="78271" y="1184760"/>
                      <a:pt x="3453" y="1625341"/>
                    </a:cubicBezTo>
                    <a:cubicBezTo>
                      <a:pt x="-56171" y="1976757"/>
                      <a:pt x="673658" y="2068236"/>
                      <a:pt x="863635" y="2395433"/>
                    </a:cubicBezTo>
                    <a:cubicBezTo>
                      <a:pt x="1118636" y="2835628"/>
                      <a:pt x="1491186" y="3550339"/>
                      <a:pt x="1929762" y="3625929"/>
                    </a:cubicBezTo>
                    <a:cubicBezTo>
                      <a:pt x="2282335" y="3686709"/>
                      <a:pt x="2387313" y="3111917"/>
                      <a:pt x="2714663" y="2919163"/>
                    </a:cubicBezTo>
                    <a:cubicBezTo>
                      <a:pt x="3119918" y="2680592"/>
                      <a:pt x="3626525" y="2714067"/>
                      <a:pt x="3705277" y="228081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1" name="Freeform: Shape 60">
                <a:extLst>
                  <a:ext uri="{FF2B5EF4-FFF2-40B4-BE49-F238E27FC236}">
                    <a16:creationId xmlns:a16="http://schemas.microsoft.com/office/drawing/2014/main" id="{94D23E93-29C0-22D1-748B-25E16B1A6166}"/>
                  </a:ext>
                </a:extLst>
              </p:cNvPr>
              <p:cNvSpPr/>
              <p:nvPr/>
            </p:nvSpPr>
            <p:spPr>
              <a:xfrm>
                <a:off x="3884910" y="2448010"/>
                <a:ext cx="5085470" cy="3738674"/>
              </a:xfrm>
              <a:custGeom>
                <a:avLst/>
                <a:gdLst>
                  <a:gd name="connsiteX0" fmla="*/ 5068621 w 5085470"/>
                  <a:gd name="connsiteY0" fmla="*/ 1212464 h 3738674"/>
                  <a:gd name="connsiteX1" fmla="*/ 2649357 w 5085470"/>
                  <a:gd name="connsiteY1" fmla="*/ 2408 h 3738674"/>
                  <a:gd name="connsiteX2" fmla="*/ 1254723 w 5085470"/>
                  <a:gd name="connsiteY2" fmla="*/ 981143 h 3738674"/>
                  <a:gd name="connsiteX3" fmla="*/ 2629 w 5085470"/>
                  <a:gd name="connsiteY3" fmla="*/ 1757174 h 3738674"/>
                  <a:gd name="connsiteX4" fmla="*/ 834273 w 5085470"/>
                  <a:gd name="connsiteY4" fmla="*/ 2431853 h 3738674"/>
                  <a:gd name="connsiteX5" fmla="*/ 1906801 w 5085470"/>
                  <a:gd name="connsiteY5" fmla="*/ 3735856 h 3738674"/>
                  <a:gd name="connsiteX6" fmla="*/ 2641798 w 5085470"/>
                  <a:gd name="connsiteY6" fmla="*/ 2920796 h 3738674"/>
                  <a:gd name="connsiteX7" fmla="*/ 3696046 w 5085470"/>
                  <a:gd name="connsiteY7" fmla="*/ 2336054 h 3738674"/>
                  <a:gd name="connsiteX8" fmla="*/ 5068621 w 5085470"/>
                  <a:gd name="connsiteY8" fmla="*/ 1212464 h 37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5470" h="3738674">
                    <a:moveTo>
                      <a:pt x="5068621" y="1212464"/>
                    </a:moveTo>
                    <a:cubicBezTo>
                      <a:pt x="4821720" y="792863"/>
                      <a:pt x="3095646" y="71519"/>
                      <a:pt x="2649357" y="2408"/>
                    </a:cubicBezTo>
                    <a:cubicBezTo>
                      <a:pt x="2306348" y="-50736"/>
                      <a:pt x="1577214" y="791397"/>
                      <a:pt x="1254723" y="981143"/>
                    </a:cubicBezTo>
                    <a:cubicBezTo>
                      <a:pt x="832190" y="1229819"/>
                      <a:pt x="69503" y="1307260"/>
                      <a:pt x="2629" y="1757174"/>
                    </a:cubicBezTo>
                    <a:cubicBezTo>
                      <a:pt x="-47970" y="2097406"/>
                      <a:pt x="646301" y="2112292"/>
                      <a:pt x="834273" y="2431853"/>
                    </a:cubicBezTo>
                    <a:cubicBezTo>
                      <a:pt x="1082023" y="2852919"/>
                      <a:pt x="1458738" y="3667825"/>
                      <a:pt x="1906801" y="3735856"/>
                    </a:cubicBezTo>
                    <a:cubicBezTo>
                      <a:pt x="2248499" y="3787689"/>
                      <a:pt x="2320695" y="3109771"/>
                      <a:pt x="2641798" y="2920796"/>
                    </a:cubicBezTo>
                    <a:cubicBezTo>
                      <a:pt x="3057851" y="2675977"/>
                      <a:pt x="3624313" y="2778024"/>
                      <a:pt x="3696046" y="2336054"/>
                    </a:cubicBezTo>
                    <a:cubicBezTo>
                      <a:pt x="3752276" y="1989652"/>
                      <a:pt x="5260450" y="1538503"/>
                      <a:pt x="5068621" y="121246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37" name="Graphic 5">
              <a:extLst>
                <a:ext uri="{FF2B5EF4-FFF2-40B4-BE49-F238E27FC236}">
                  <a16:creationId xmlns:a16="http://schemas.microsoft.com/office/drawing/2014/main" id="{4EBBE9AD-F4C3-7B67-1020-B19816297F63}"/>
                </a:ext>
              </a:extLst>
            </p:cNvPr>
            <p:cNvGrpSpPr/>
            <p:nvPr/>
          </p:nvGrpSpPr>
          <p:grpSpPr>
            <a:xfrm rot="2104378">
              <a:off x="-6412179" y="232532"/>
              <a:ext cx="2239898" cy="2863531"/>
              <a:chOff x="4061078" y="1549502"/>
              <a:chExt cx="3873961" cy="4952549"/>
            </a:xfrm>
            <a:noFill/>
          </p:grpSpPr>
          <p:sp>
            <p:nvSpPr>
              <p:cNvPr id="38" name="Freeform: Shape 37">
                <a:extLst>
                  <a:ext uri="{FF2B5EF4-FFF2-40B4-BE49-F238E27FC236}">
                    <a16:creationId xmlns:a16="http://schemas.microsoft.com/office/drawing/2014/main" id="{901BBDE1-F8F6-1FD2-F3DF-1AC818D1A332}"/>
                  </a:ext>
                </a:extLst>
              </p:cNvPr>
              <p:cNvSpPr/>
              <p:nvPr/>
            </p:nvSpPr>
            <p:spPr>
              <a:xfrm>
                <a:off x="4475868" y="1549502"/>
                <a:ext cx="3007008" cy="4952549"/>
              </a:xfrm>
              <a:custGeom>
                <a:avLst/>
                <a:gdLst>
                  <a:gd name="connsiteX0" fmla="*/ 2976817 w 3007008"/>
                  <a:gd name="connsiteY0" fmla="*/ 2669180 h 4952549"/>
                  <a:gd name="connsiteX1" fmla="*/ 2432801 w 3007008"/>
                  <a:gd name="connsiteY1" fmla="*/ 1308330 h 4952549"/>
                  <a:gd name="connsiteX2" fmla="*/ 1795840 w 3007008"/>
                  <a:gd name="connsiteY2" fmla="*/ 7 h 4952549"/>
                  <a:gd name="connsiteX3" fmla="*/ 437072 w 3007008"/>
                  <a:gd name="connsiteY3" fmla="*/ 1607682 h 4952549"/>
                  <a:gd name="connsiteX4" fmla="*/ 310112 w 3007008"/>
                  <a:gd name="connsiteY4" fmla="*/ 2718545 h 4952549"/>
                  <a:gd name="connsiteX5" fmla="*/ 413007 w 3007008"/>
                  <a:gd name="connsiteY5" fmla="*/ 3875302 h 4952549"/>
                  <a:gd name="connsiteX6" fmla="*/ 1776248 w 3007008"/>
                  <a:gd name="connsiteY6" fmla="*/ 4952536 h 4952549"/>
                  <a:gd name="connsiteX7" fmla="*/ 2522815 w 3007008"/>
                  <a:gd name="connsiteY7" fmla="*/ 3870057 h 4952549"/>
                  <a:gd name="connsiteX8" fmla="*/ 2976817 w 3007008"/>
                  <a:gd name="connsiteY8" fmla="*/ 2669180 h 495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008" h="4952549">
                    <a:moveTo>
                      <a:pt x="2976817" y="2669180"/>
                    </a:moveTo>
                    <a:cubicBezTo>
                      <a:pt x="2795478" y="2205613"/>
                      <a:pt x="2780206" y="1596883"/>
                      <a:pt x="2432801" y="1308330"/>
                    </a:cubicBezTo>
                    <a:cubicBezTo>
                      <a:pt x="2165768" y="1086497"/>
                      <a:pt x="2170087" y="2861"/>
                      <a:pt x="1795840" y="7"/>
                    </a:cubicBezTo>
                    <a:cubicBezTo>
                      <a:pt x="1305585" y="-3772"/>
                      <a:pt x="857599" y="1434442"/>
                      <a:pt x="437072" y="1607682"/>
                    </a:cubicBezTo>
                    <a:cubicBezTo>
                      <a:pt x="-439463" y="1968739"/>
                      <a:pt x="265838" y="2328563"/>
                      <a:pt x="310112" y="2718545"/>
                    </a:cubicBezTo>
                    <a:cubicBezTo>
                      <a:pt x="365185" y="3203940"/>
                      <a:pt x="63519" y="3586749"/>
                      <a:pt x="413007" y="3875302"/>
                    </a:cubicBezTo>
                    <a:cubicBezTo>
                      <a:pt x="679500" y="4095361"/>
                      <a:pt x="1403775" y="4949682"/>
                      <a:pt x="1776248" y="4952536"/>
                    </a:cubicBezTo>
                    <a:cubicBezTo>
                      <a:pt x="2258944" y="4956238"/>
                      <a:pt x="2234184" y="4212294"/>
                      <a:pt x="2522815" y="3870057"/>
                    </a:cubicBezTo>
                    <a:cubicBezTo>
                      <a:pt x="2749045" y="3601790"/>
                      <a:pt x="3114576" y="3021444"/>
                      <a:pt x="2976817" y="2669180"/>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 name="Freeform: Shape 38">
                <a:extLst>
                  <a:ext uri="{FF2B5EF4-FFF2-40B4-BE49-F238E27FC236}">
                    <a16:creationId xmlns:a16="http://schemas.microsoft.com/office/drawing/2014/main" id="{DE6B1063-10B3-0944-537D-D59CB6AA67D6}"/>
                  </a:ext>
                </a:extLst>
              </p:cNvPr>
              <p:cNvSpPr/>
              <p:nvPr/>
            </p:nvSpPr>
            <p:spPr>
              <a:xfrm>
                <a:off x="4482456" y="1627788"/>
                <a:ext cx="3018571" cy="4778052"/>
              </a:xfrm>
              <a:custGeom>
                <a:avLst/>
                <a:gdLst>
                  <a:gd name="connsiteX0" fmla="*/ 1752691 w 3018571"/>
                  <a:gd name="connsiteY0" fmla="*/ 4776677 h 4778052"/>
                  <a:gd name="connsiteX1" fmla="*/ 2591277 w 3018571"/>
                  <a:gd name="connsiteY1" fmla="*/ 3811826 h 4778052"/>
                  <a:gd name="connsiteX2" fmla="*/ 2984730 w 3018571"/>
                  <a:gd name="connsiteY2" fmla="*/ 2584107 h 4778052"/>
                  <a:gd name="connsiteX3" fmla="*/ 2466168 w 3018571"/>
                  <a:gd name="connsiteY3" fmla="*/ 1202817 h 4778052"/>
                  <a:gd name="connsiteX4" fmla="*/ 1720373 w 3018571"/>
                  <a:gd name="connsiteY4" fmla="*/ 11 h 4778052"/>
                  <a:gd name="connsiteX5" fmla="*/ 440974 w 3018571"/>
                  <a:gd name="connsiteY5" fmla="*/ 1547522 h 4778052"/>
                  <a:gd name="connsiteX6" fmla="*/ 238116 w 3018571"/>
                  <a:gd name="connsiteY6" fmla="*/ 2690858 h 4778052"/>
                  <a:gd name="connsiteX7" fmla="*/ 359985 w 3018571"/>
                  <a:gd name="connsiteY7" fmla="*/ 3853863 h 4778052"/>
                  <a:gd name="connsiteX8" fmla="*/ 1752691 w 3018571"/>
                  <a:gd name="connsiteY8" fmla="*/ 4776754 h 477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571" h="4778052">
                    <a:moveTo>
                      <a:pt x="1752691" y="4776677"/>
                    </a:moveTo>
                    <a:cubicBezTo>
                      <a:pt x="2216181" y="4812235"/>
                      <a:pt x="2306966" y="4149435"/>
                      <a:pt x="2591277" y="3811826"/>
                    </a:cubicBezTo>
                    <a:cubicBezTo>
                      <a:pt x="2825220" y="3533917"/>
                      <a:pt x="3119172" y="2944162"/>
                      <a:pt x="2984730" y="2584107"/>
                    </a:cubicBezTo>
                    <a:cubicBezTo>
                      <a:pt x="2815579" y="2131107"/>
                      <a:pt x="2808174" y="1486896"/>
                      <a:pt x="2466168" y="1202817"/>
                    </a:cubicBezTo>
                    <a:cubicBezTo>
                      <a:pt x="2189185" y="972730"/>
                      <a:pt x="2101099" y="-3845"/>
                      <a:pt x="1720373" y="11"/>
                    </a:cubicBezTo>
                    <a:cubicBezTo>
                      <a:pt x="1244079" y="4794"/>
                      <a:pt x="830648" y="1354614"/>
                      <a:pt x="440974" y="1547522"/>
                    </a:cubicBezTo>
                    <a:cubicBezTo>
                      <a:pt x="-382030" y="1955091"/>
                      <a:pt x="190216" y="2298408"/>
                      <a:pt x="238116" y="2690858"/>
                    </a:cubicBezTo>
                    <a:cubicBezTo>
                      <a:pt x="294422" y="3162909"/>
                      <a:pt x="16205" y="3569861"/>
                      <a:pt x="359985" y="3853863"/>
                    </a:cubicBezTo>
                    <a:cubicBezTo>
                      <a:pt x="635965" y="4081944"/>
                      <a:pt x="1362169" y="4746827"/>
                      <a:pt x="1752691" y="4776754"/>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0" name="Freeform: Shape 39">
                <a:extLst>
                  <a:ext uri="{FF2B5EF4-FFF2-40B4-BE49-F238E27FC236}">
                    <a16:creationId xmlns:a16="http://schemas.microsoft.com/office/drawing/2014/main" id="{B4125117-CAFF-01B6-CF0B-31E90005B67D}"/>
                  </a:ext>
                </a:extLst>
              </p:cNvPr>
              <p:cNvSpPr/>
              <p:nvPr/>
            </p:nvSpPr>
            <p:spPr>
              <a:xfrm>
                <a:off x="4484173" y="1705758"/>
                <a:ext cx="3036493" cy="4605873"/>
              </a:xfrm>
              <a:custGeom>
                <a:avLst/>
                <a:gdLst>
                  <a:gd name="connsiteX0" fmla="*/ 1734082 w 3036493"/>
                  <a:gd name="connsiteY0" fmla="*/ 4601058 h 4605873"/>
                  <a:gd name="connsiteX1" fmla="*/ 2664764 w 3036493"/>
                  <a:gd name="connsiteY1" fmla="*/ 3753833 h 4605873"/>
                  <a:gd name="connsiteX2" fmla="*/ 2997591 w 3036493"/>
                  <a:gd name="connsiteY2" fmla="*/ 2499272 h 4605873"/>
                  <a:gd name="connsiteX3" fmla="*/ 2504559 w 3036493"/>
                  <a:gd name="connsiteY3" fmla="*/ 1097465 h 4605873"/>
                  <a:gd name="connsiteX4" fmla="*/ 1649930 w 3036493"/>
                  <a:gd name="connsiteY4" fmla="*/ 100 h 4605873"/>
                  <a:gd name="connsiteX5" fmla="*/ 449901 w 3036493"/>
                  <a:gd name="connsiteY5" fmla="*/ 1487524 h 4605873"/>
                  <a:gd name="connsiteX6" fmla="*/ 171221 w 3036493"/>
                  <a:gd name="connsiteY6" fmla="*/ 2663410 h 4605873"/>
                  <a:gd name="connsiteX7" fmla="*/ 311988 w 3036493"/>
                  <a:gd name="connsiteY7" fmla="*/ 3832586 h 4605873"/>
                  <a:gd name="connsiteX8" fmla="*/ 1734159 w 3036493"/>
                  <a:gd name="connsiteY8" fmla="*/ 4601135 h 46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493" h="4605873">
                    <a:moveTo>
                      <a:pt x="1734082" y="4601058"/>
                    </a:moveTo>
                    <a:cubicBezTo>
                      <a:pt x="2177440" y="4664460"/>
                      <a:pt x="2384618" y="4086814"/>
                      <a:pt x="2664764" y="3753833"/>
                    </a:cubicBezTo>
                    <a:cubicBezTo>
                      <a:pt x="2906420" y="3466283"/>
                      <a:pt x="3128562" y="2867271"/>
                      <a:pt x="2997591" y="2499272"/>
                    </a:cubicBezTo>
                    <a:cubicBezTo>
                      <a:pt x="2840240" y="2056917"/>
                      <a:pt x="2841089" y="1377070"/>
                      <a:pt x="2504559" y="1097465"/>
                    </a:cubicBezTo>
                    <a:cubicBezTo>
                      <a:pt x="2217549" y="859048"/>
                      <a:pt x="2037290" y="-10699"/>
                      <a:pt x="1649930" y="100"/>
                    </a:cubicBezTo>
                    <a:cubicBezTo>
                      <a:pt x="1187597" y="12981"/>
                      <a:pt x="808491" y="1275410"/>
                      <a:pt x="449901" y="1487524"/>
                    </a:cubicBezTo>
                    <a:cubicBezTo>
                      <a:pt x="-320113" y="1942838"/>
                      <a:pt x="120622" y="2268337"/>
                      <a:pt x="171221" y="2663410"/>
                    </a:cubicBezTo>
                    <a:cubicBezTo>
                      <a:pt x="229996" y="3121963"/>
                      <a:pt x="-26007" y="3553212"/>
                      <a:pt x="311988" y="3832586"/>
                    </a:cubicBezTo>
                    <a:cubicBezTo>
                      <a:pt x="597533" y="4068688"/>
                      <a:pt x="1324122" y="4542514"/>
                      <a:pt x="1734159" y="4601135"/>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1" name="Freeform: Shape 40">
                <a:extLst>
                  <a:ext uri="{FF2B5EF4-FFF2-40B4-BE49-F238E27FC236}">
                    <a16:creationId xmlns:a16="http://schemas.microsoft.com/office/drawing/2014/main" id="{8D86BD0D-FAF0-1636-0BD4-564A07EE36DF}"/>
                  </a:ext>
                </a:extLst>
              </p:cNvPr>
              <p:cNvSpPr/>
              <p:nvPr/>
            </p:nvSpPr>
            <p:spPr>
              <a:xfrm>
                <a:off x="4477865" y="1783678"/>
                <a:ext cx="3064583" cy="4435839"/>
              </a:xfrm>
              <a:custGeom>
                <a:avLst/>
                <a:gdLst>
                  <a:gd name="connsiteX0" fmla="*/ 1723421 w 3064583"/>
                  <a:gd name="connsiteY0" fmla="*/ 4425487 h 4435839"/>
                  <a:gd name="connsiteX1" fmla="*/ 2746122 w 3064583"/>
                  <a:gd name="connsiteY1" fmla="*/ 3695890 h 4435839"/>
                  <a:gd name="connsiteX2" fmla="*/ 3018400 w 3064583"/>
                  <a:gd name="connsiteY2" fmla="*/ 2414487 h 4435839"/>
                  <a:gd name="connsiteX3" fmla="*/ 2550822 w 3064583"/>
                  <a:gd name="connsiteY3" fmla="*/ 992240 h 4435839"/>
                  <a:gd name="connsiteX4" fmla="*/ 1587359 w 3064583"/>
                  <a:gd name="connsiteY4" fmla="*/ 315 h 4435839"/>
                  <a:gd name="connsiteX5" fmla="*/ 466700 w 3064583"/>
                  <a:gd name="connsiteY5" fmla="*/ 1427576 h 4435839"/>
                  <a:gd name="connsiteX6" fmla="*/ 112198 w 3064583"/>
                  <a:gd name="connsiteY6" fmla="*/ 2635935 h 4435839"/>
                  <a:gd name="connsiteX7" fmla="*/ 271940 w 3064583"/>
                  <a:gd name="connsiteY7" fmla="*/ 3811281 h 4435839"/>
                  <a:gd name="connsiteX8" fmla="*/ 1723498 w 3064583"/>
                  <a:gd name="connsiteY8" fmla="*/ 4425487 h 44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583" h="4435839">
                    <a:moveTo>
                      <a:pt x="1723421" y="4425487"/>
                    </a:moveTo>
                    <a:cubicBezTo>
                      <a:pt x="2146185" y="4513187"/>
                      <a:pt x="2470296" y="4024167"/>
                      <a:pt x="2746122" y="3695890"/>
                    </a:cubicBezTo>
                    <a:cubicBezTo>
                      <a:pt x="2995492" y="3398699"/>
                      <a:pt x="3145592" y="2790508"/>
                      <a:pt x="3018400" y="2414487"/>
                    </a:cubicBezTo>
                    <a:cubicBezTo>
                      <a:pt x="2872465" y="1983084"/>
                      <a:pt x="2881952" y="1267371"/>
                      <a:pt x="2550822" y="992240"/>
                    </a:cubicBezTo>
                    <a:cubicBezTo>
                      <a:pt x="2253785" y="745493"/>
                      <a:pt x="1981275" y="-17734"/>
                      <a:pt x="1587359" y="315"/>
                    </a:cubicBezTo>
                    <a:cubicBezTo>
                      <a:pt x="1138987" y="20832"/>
                      <a:pt x="794205" y="1197181"/>
                      <a:pt x="466700" y="1427576"/>
                    </a:cubicBezTo>
                    <a:cubicBezTo>
                      <a:pt x="-250479" y="1932100"/>
                      <a:pt x="58205" y="2238316"/>
                      <a:pt x="112198" y="2635935"/>
                    </a:cubicBezTo>
                    <a:cubicBezTo>
                      <a:pt x="172593" y="3081144"/>
                      <a:pt x="-60347" y="3536534"/>
                      <a:pt x="271940" y="3811281"/>
                    </a:cubicBezTo>
                    <a:cubicBezTo>
                      <a:pt x="566972" y="4055483"/>
                      <a:pt x="1293253" y="4336245"/>
                      <a:pt x="1723498" y="4425487"/>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2" name="Freeform: Shape 41">
                <a:extLst>
                  <a:ext uri="{FF2B5EF4-FFF2-40B4-BE49-F238E27FC236}">
                    <a16:creationId xmlns:a16="http://schemas.microsoft.com/office/drawing/2014/main" id="{3AC5F83D-E243-D96B-4A35-0A032FD68597}"/>
                  </a:ext>
                </a:extLst>
              </p:cNvPr>
              <p:cNvSpPr/>
              <p:nvPr/>
            </p:nvSpPr>
            <p:spPr>
              <a:xfrm>
                <a:off x="4460130" y="1861400"/>
                <a:ext cx="3107969" cy="4268490"/>
              </a:xfrm>
              <a:custGeom>
                <a:avLst/>
                <a:gdLst>
                  <a:gd name="connsiteX0" fmla="*/ 1724263 w 3107969"/>
                  <a:gd name="connsiteY0" fmla="*/ 4250116 h 4268490"/>
                  <a:gd name="connsiteX1" fmla="*/ 2838983 w 3107969"/>
                  <a:gd name="connsiteY1" fmla="*/ 3638145 h 4268490"/>
                  <a:gd name="connsiteX2" fmla="*/ 3050712 w 3107969"/>
                  <a:gd name="connsiteY2" fmla="*/ 2329900 h 4268490"/>
                  <a:gd name="connsiteX3" fmla="*/ 2608666 w 3107969"/>
                  <a:gd name="connsiteY3" fmla="*/ 887212 h 4268490"/>
                  <a:gd name="connsiteX4" fmla="*/ 1536291 w 3107969"/>
                  <a:gd name="connsiteY4" fmla="*/ 728 h 4268490"/>
                  <a:gd name="connsiteX5" fmla="*/ 495001 w 3107969"/>
                  <a:gd name="connsiteY5" fmla="*/ 1367826 h 4268490"/>
                  <a:gd name="connsiteX6" fmla="*/ 64601 w 3107969"/>
                  <a:gd name="connsiteY6" fmla="*/ 2608657 h 4268490"/>
                  <a:gd name="connsiteX7" fmla="*/ 243317 w 3107969"/>
                  <a:gd name="connsiteY7" fmla="*/ 3790251 h 4268490"/>
                  <a:gd name="connsiteX8" fmla="*/ 1724340 w 3107969"/>
                  <a:gd name="connsiteY8" fmla="*/ 4250116 h 426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7969" h="4268490">
                    <a:moveTo>
                      <a:pt x="1724263" y="4250116"/>
                    </a:moveTo>
                    <a:cubicBezTo>
                      <a:pt x="2126510" y="4359027"/>
                      <a:pt x="2567400" y="3961794"/>
                      <a:pt x="2838983" y="3638145"/>
                    </a:cubicBezTo>
                    <a:cubicBezTo>
                      <a:pt x="3096066" y="3331235"/>
                      <a:pt x="3173893" y="2714020"/>
                      <a:pt x="3050712" y="2329900"/>
                    </a:cubicBezTo>
                    <a:cubicBezTo>
                      <a:pt x="2915808" y="1909528"/>
                      <a:pt x="2934396" y="1157793"/>
                      <a:pt x="2608666" y="887212"/>
                    </a:cubicBezTo>
                    <a:cubicBezTo>
                      <a:pt x="2301601" y="632135"/>
                      <a:pt x="1936918" y="-24880"/>
                      <a:pt x="1536291" y="728"/>
                    </a:cubicBezTo>
                    <a:cubicBezTo>
                      <a:pt x="1101957" y="28496"/>
                      <a:pt x="791576" y="1119844"/>
                      <a:pt x="495001" y="1367826"/>
                    </a:cubicBezTo>
                    <a:cubicBezTo>
                      <a:pt x="-169265" y="1923180"/>
                      <a:pt x="7215" y="2208570"/>
                      <a:pt x="64601" y="2608657"/>
                    </a:cubicBezTo>
                    <a:cubicBezTo>
                      <a:pt x="126539" y="3040445"/>
                      <a:pt x="-83262" y="3520055"/>
                      <a:pt x="243317" y="3790251"/>
                    </a:cubicBezTo>
                    <a:cubicBezTo>
                      <a:pt x="547914" y="4042475"/>
                      <a:pt x="1273500" y="4128092"/>
                      <a:pt x="1724340" y="4250116"/>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3" name="Freeform: Shape 42">
                <a:extLst>
                  <a:ext uri="{FF2B5EF4-FFF2-40B4-BE49-F238E27FC236}">
                    <a16:creationId xmlns:a16="http://schemas.microsoft.com/office/drawing/2014/main" id="{B72B5A5D-AB8D-433B-A6B6-089D0E2C6CC9}"/>
                  </a:ext>
                </a:extLst>
              </p:cNvPr>
              <p:cNvSpPr/>
              <p:nvPr/>
            </p:nvSpPr>
            <p:spPr>
              <a:xfrm>
                <a:off x="4426209" y="1938811"/>
                <a:ext cx="3173562" cy="4104897"/>
              </a:xfrm>
              <a:custGeom>
                <a:avLst/>
                <a:gdLst>
                  <a:gd name="connsiteX0" fmla="*/ 1741215 w 3173562"/>
                  <a:gd name="connsiteY0" fmla="*/ 4075055 h 4104897"/>
                  <a:gd name="connsiteX1" fmla="*/ 2947955 w 3173562"/>
                  <a:gd name="connsiteY1" fmla="*/ 3580712 h 4104897"/>
                  <a:gd name="connsiteX2" fmla="*/ 3099057 w 3173562"/>
                  <a:gd name="connsiteY2" fmla="*/ 2245625 h 4104897"/>
                  <a:gd name="connsiteX3" fmla="*/ 2682464 w 3173562"/>
                  <a:gd name="connsiteY3" fmla="*/ 782497 h 4104897"/>
                  <a:gd name="connsiteX4" fmla="*/ 1501255 w 3173562"/>
                  <a:gd name="connsiteY4" fmla="*/ 1452 h 4104897"/>
                  <a:gd name="connsiteX5" fmla="*/ 539335 w 3173562"/>
                  <a:gd name="connsiteY5" fmla="*/ 1308387 h 4104897"/>
                  <a:gd name="connsiteX6" fmla="*/ 33114 w 3173562"/>
                  <a:gd name="connsiteY6" fmla="*/ 2581691 h 4104897"/>
                  <a:gd name="connsiteX7" fmla="*/ 230727 w 3173562"/>
                  <a:gd name="connsiteY7" fmla="*/ 3769455 h 4104897"/>
                  <a:gd name="connsiteX8" fmla="*/ 1741215 w 3173562"/>
                  <a:gd name="connsiteY8" fmla="*/ 4074978 h 4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562" h="4104897">
                    <a:moveTo>
                      <a:pt x="1741215" y="4075055"/>
                    </a:moveTo>
                    <a:cubicBezTo>
                      <a:pt x="2123407" y="4202555"/>
                      <a:pt x="2680613" y="3899655"/>
                      <a:pt x="2947955" y="3580712"/>
                    </a:cubicBezTo>
                    <a:cubicBezTo>
                      <a:pt x="3212750" y="3264160"/>
                      <a:pt x="3218073" y="2637921"/>
                      <a:pt x="3099057" y="2245625"/>
                    </a:cubicBezTo>
                    <a:cubicBezTo>
                      <a:pt x="2974874" y="1836359"/>
                      <a:pt x="3002796" y="1048604"/>
                      <a:pt x="2682464" y="782497"/>
                    </a:cubicBezTo>
                    <a:cubicBezTo>
                      <a:pt x="2365449" y="519089"/>
                      <a:pt x="1908516" y="-31946"/>
                      <a:pt x="1501255" y="1452"/>
                    </a:cubicBezTo>
                    <a:cubicBezTo>
                      <a:pt x="1080960" y="36008"/>
                      <a:pt x="805288" y="1043668"/>
                      <a:pt x="539335" y="1308387"/>
                    </a:cubicBezTo>
                    <a:cubicBezTo>
                      <a:pt x="-71324" y="1916191"/>
                      <a:pt x="-27821" y="2179059"/>
                      <a:pt x="33114" y="2581691"/>
                    </a:cubicBezTo>
                    <a:cubicBezTo>
                      <a:pt x="96440" y="3000135"/>
                      <a:pt x="-90144" y="3503888"/>
                      <a:pt x="230727" y="3769455"/>
                    </a:cubicBezTo>
                    <a:cubicBezTo>
                      <a:pt x="544811" y="4029701"/>
                      <a:pt x="1270089" y="3917782"/>
                      <a:pt x="1741215" y="4074978"/>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4" name="Freeform: Shape 43">
                <a:extLst>
                  <a:ext uri="{FF2B5EF4-FFF2-40B4-BE49-F238E27FC236}">
                    <a16:creationId xmlns:a16="http://schemas.microsoft.com/office/drawing/2014/main" id="{80EA397D-DD0C-E72D-3F77-AC5FA814E0A7}"/>
                  </a:ext>
                </a:extLst>
              </p:cNvPr>
              <p:cNvSpPr/>
              <p:nvPr/>
            </p:nvSpPr>
            <p:spPr>
              <a:xfrm>
                <a:off x="4376099" y="2015664"/>
                <a:ext cx="3263713" cy="3947335"/>
              </a:xfrm>
              <a:custGeom>
                <a:avLst/>
                <a:gdLst>
                  <a:gd name="connsiteX0" fmla="*/ 1774433 w 3263713"/>
                  <a:gd name="connsiteY0" fmla="*/ 3900552 h 3947335"/>
                  <a:gd name="connsiteX1" fmla="*/ 3073192 w 3263713"/>
                  <a:gd name="connsiteY1" fmla="*/ 3523836 h 3947335"/>
                  <a:gd name="connsiteX2" fmla="*/ 3163745 w 3263713"/>
                  <a:gd name="connsiteY2" fmla="*/ 2161907 h 3947335"/>
                  <a:gd name="connsiteX3" fmla="*/ 2772683 w 3263713"/>
                  <a:gd name="connsiteY3" fmla="*/ 678262 h 3947335"/>
                  <a:gd name="connsiteX4" fmla="*/ 1482563 w 3263713"/>
                  <a:gd name="connsiteY4" fmla="*/ 2735 h 3947335"/>
                  <a:gd name="connsiteX5" fmla="*/ 600012 w 3263713"/>
                  <a:gd name="connsiteY5" fmla="*/ 1249583 h 3947335"/>
                  <a:gd name="connsiteX6" fmla="*/ 17970 w 3263713"/>
                  <a:gd name="connsiteY6" fmla="*/ 2555437 h 3947335"/>
                  <a:gd name="connsiteX7" fmla="*/ 234558 w 3263713"/>
                  <a:gd name="connsiteY7" fmla="*/ 3749449 h 3947335"/>
                  <a:gd name="connsiteX8" fmla="*/ 1774433 w 3263713"/>
                  <a:gd name="connsiteY8" fmla="*/ 3900629 h 394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713" h="3947335">
                    <a:moveTo>
                      <a:pt x="1774433" y="3900552"/>
                    </a:moveTo>
                    <a:cubicBezTo>
                      <a:pt x="2137188" y="4044635"/>
                      <a:pt x="2810169" y="3838151"/>
                      <a:pt x="3073192" y="3523836"/>
                    </a:cubicBezTo>
                    <a:cubicBezTo>
                      <a:pt x="3345701" y="3197643"/>
                      <a:pt x="3278210" y="2562533"/>
                      <a:pt x="3163745" y="2161907"/>
                    </a:cubicBezTo>
                    <a:cubicBezTo>
                      <a:pt x="3049975" y="1763902"/>
                      <a:pt x="3087538" y="939895"/>
                      <a:pt x="2772683" y="678262"/>
                    </a:cubicBezTo>
                    <a:cubicBezTo>
                      <a:pt x="2445641" y="406524"/>
                      <a:pt x="1896534" y="-38994"/>
                      <a:pt x="1482563" y="2735"/>
                    </a:cubicBezTo>
                    <a:cubicBezTo>
                      <a:pt x="1068593" y="44463"/>
                      <a:pt x="835884" y="968666"/>
                      <a:pt x="600012" y="1249583"/>
                    </a:cubicBezTo>
                    <a:cubicBezTo>
                      <a:pt x="44118" y="1911380"/>
                      <a:pt x="-46590" y="2150260"/>
                      <a:pt x="17970" y="2555437"/>
                    </a:cubicBezTo>
                    <a:cubicBezTo>
                      <a:pt x="82530" y="2960460"/>
                      <a:pt x="-80606" y="3488355"/>
                      <a:pt x="234558" y="3749449"/>
                    </a:cubicBezTo>
                    <a:cubicBezTo>
                      <a:pt x="558206" y="4017716"/>
                      <a:pt x="1283870" y="3705792"/>
                      <a:pt x="1774433" y="3900629"/>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5" name="Freeform: Shape 44">
                <a:extLst>
                  <a:ext uri="{FF2B5EF4-FFF2-40B4-BE49-F238E27FC236}">
                    <a16:creationId xmlns:a16="http://schemas.microsoft.com/office/drawing/2014/main" id="{8EEF37DB-6913-C942-2988-24A414725849}"/>
                  </a:ext>
                </a:extLst>
              </p:cNvPr>
              <p:cNvSpPr/>
              <p:nvPr/>
            </p:nvSpPr>
            <p:spPr>
              <a:xfrm>
                <a:off x="4316854" y="2091550"/>
                <a:ext cx="3371549" cy="3814147"/>
              </a:xfrm>
              <a:custGeom>
                <a:avLst/>
                <a:gdLst>
                  <a:gd name="connsiteX0" fmla="*/ 1816709 w 3371549"/>
                  <a:gd name="connsiteY0" fmla="*/ 3727016 h 3814147"/>
                  <a:gd name="connsiteX1" fmla="*/ 3207564 w 3371549"/>
                  <a:gd name="connsiteY1" fmla="*/ 3467928 h 3814147"/>
                  <a:gd name="connsiteX2" fmla="*/ 3237568 w 3371549"/>
                  <a:gd name="connsiteY2" fmla="*/ 2079156 h 3814147"/>
                  <a:gd name="connsiteX3" fmla="*/ 2871960 w 3371549"/>
                  <a:gd name="connsiteY3" fmla="*/ 575071 h 3814147"/>
                  <a:gd name="connsiteX4" fmla="*/ 1473006 w 3371549"/>
                  <a:gd name="connsiteY4" fmla="*/ 4984 h 3814147"/>
                  <a:gd name="connsiteX5" fmla="*/ 669824 w 3371549"/>
                  <a:gd name="connsiteY5" fmla="*/ 1191668 h 3814147"/>
                  <a:gd name="connsiteX6" fmla="*/ 11883 w 3371549"/>
                  <a:gd name="connsiteY6" fmla="*/ 2529996 h 3814147"/>
                  <a:gd name="connsiteX7" fmla="*/ 247369 w 3371549"/>
                  <a:gd name="connsiteY7" fmla="*/ 3730178 h 3814147"/>
                  <a:gd name="connsiteX8" fmla="*/ 1816709 w 3371549"/>
                  <a:gd name="connsiteY8" fmla="*/ 3727016 h 381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549" h="3814147">
                    <a:moveTo>
                      <a:pt x="1816709" y="3727016"/>
                    </a:moveTo>
                    <a:cubicBezTo>
                      <a:pt x="2160874" y="3886063"/>
                      <a:pt x="2948707" y="3777615"/>
                      <a:pt x="3207564" y="3467928"/>
                    </a:cubicBezTo>
                    <a:cubicBezTo>
                      <a:pt x="3487786" y="3132092"/>
                      <a:pt x="3347173" y="2488190"/>
                      <a:pt x="3237568" y="2079156"/>
                    </a:cubicBezTo>
                    <a:cubicBezTo>
                      <a:pt x="3133902" y="1692567"/>
                      <a:pt x="3181416" y="832231"/>
                      <a:pt x="2871960" y="575071"/>
                    </a:cubicBezTo>
                    <a:cubicBezTo>
                      <a:pt x="2534890" y="295002"/>
                      <a:pt x="1893533" y="-45307"/>
                      <a:pt x="1473006" y="4984"/>
                    </a:cubicBezTo>
                    <a:cubicBezTo>
                      <a:pt x="1080710" y="51880"/>
                      <a:pt x="876308" y="895248"/>
                      <a:pt x="669824" y="1191668"/>
                    </a:cubicBezTo>
                    <a:cubicBezTo>
                      <a:pt x="170313" y="1908693"/>
                      <a:pt x="-56379" y="2122427"/>
                      <a:pt x="11883" y="2529996"/>
                    </a:cubicBezTo>
                    <a:cubicBezTo>
                      <a:pt x="80145" y="2937564"/>
                      <a:pt x="-62010" y="3473713"/>
                      <a:pt x="247369" y="3730178"/>
                    </a:cubicBezTo>
                    <a:cubicBezTo>
                      <a:pt x="580505" y="4006544"/>
                      <a:pt x="1307942" y="3491916"/>
                      <a:pt x="1816709" y="3727016"/>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6" name="Freeform: Shape 45">
                <a:extLst>
                  <a:ext uri="{FF2B5EF4-FFF2-40B4-BE49-F238E27FC236}">
                    <a16:creationId xmlns:a16="http://schemas.microsoft.com/office/drawing/2014/main" id="{231F130A-F693-3CF2-62C7-4BACB614546A}"/>
                  </a:ext>
                </a:extLst>
              </p:cNvPr>
              <p:cNvSpPr/>
              <p:nvPr/>
            </p:nvSpPr>
            <p:spPr>
              <a:xfrm>
                <a:off x="4254170" y="2165535"/>
                <a:ext cx="3489733" cy="3780696"/>
              </a:xfrm>
              <a:custGeom>
                <a:avLst/>
                <a:gdLst>
                  <a:gd name="connsiteX0" fmla="*/ 1862424 w 3489733"/>
                  <a:gd name="connsiteY0" fmla="*/ 3555381 h 3780696"/>
                  <a:gd name="connsiteX1" fmla="*/ 3345298 w 3489733"/>
                  <a:gd name="connsiteY1" fmla="*/ 3413920 h 3780696"/>
                  <a:gd name="connsiteX2" fmla="*/ 3314677 w 3489733"/>
                  <a:gd name="connsiteY2" fmla="*/ 1998383 h 3780696"/>
                  <a:gd name="connsiteX3" fmla="*/ 2974599 w 3489733"/>
                  <a:gd name="connsiteY3" fmla="*/ 473858 h 3780696"/>
                  <a:gd name="connsiteX4" fmla="*/ 1466734 w 3489733"/>
                  <a:gd name="connsiteY4" fmla="*/ 9211 h 3780696"/>
                  <a:gd name="connsiteX5" fmla="*/ 742922 w 3489733"/>
                  <a:gd name="connsiteY5" fmla="*/ 1135733 h 3780696"/>
                  <a:gd name="connsiteX6" fmla="*/ 9159 w 3489733"/>
                  <a:gd name="connsiteY6" fmla="*/ 2506532 h 3780696"/>
                  <a:gd name="connsiteX7" fmla="*/ 263620 w 3489733"/>
                  <a:gd name="connsiteY7" fmla="*/ 3712886 h 3780696"/>
                  <a:gd name="connsiteX8" fmla="*/ 1862424 w 3489733"/>
                  <a:gd name="connsiteY8" fmla="*/ 3555381 h 378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733" h="3780696">
                    <a:moveTo>
                      <a:pt x="1862424" y="3555381"/>
                    </a:moveTo>
                    <a:cubicBezTo>
                      <a:pt x="2188927" y="3728158"/>
                      <a:pt x="3090761" y="3718902"/>
                      <a:pt x="3345298" y="3413920"/>
                    </a:cubicBezTo>
                    <a:cubicBezTo>
                      <a:pt x="3633311" y="3068443"/>
                      <a:pt x="3419114" y="2415825"/>
                      <a:pt x="3314677" y="1998383"/>
                    </a:cubicBezTo>
                    <a:cubicBezTo>
                      <a:pt x="3220807" y="1623210"/>
                      <a:pt x="3278656" y="726467"/>
                      <a:pt x="2974599" y="473858"/>
                    </a:cubicBezTo>
                    <a:cubicBezTo>
                      <a:pt x="2627580" y="185459"/>
                      <a:pt x="1893894" y="-50104"/>
                      <a:pt x="1466734" y="9211"/>
                    </a:cubicBezTo>
                    <a:cubicBezTo>
                      <a:pt x="1088321" y="61816"/>
                      <a:pt x="920789" y="824040"/>
                      <a:pt x="742922" y="1135733"/>
                    </a:cubicBezTo>
                    <a:cubicBezTo>
                      <a:pt x="301800" y="1908755"/>
                      <a:pt x="-63037" y="2096496"/>
                      <a:pt x="9159" y="2506532"/>
                    </a:cubicBezTo>
                    <a:cubicBezTo>
                      <a:pt x="75802" y="2884945"/>
                      <a:pt x="-40051" y="3461048"/>
                      <a:pt x="263620" y="3712886"/>
                    </a:cubicBezTo>
                    <a:cubicBezTo>
                      <a:pt x="606320" y="3997273"/>
                      <a:pt x="1337228" y="3277473"/>
                      <a:pt x="1862424" y="3555381"/>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7" name="Freeform: Shape 46">
                <a:extLst>
                  <a:ext uri="{FF2B5EF4-FFF2-40B4-BE49-F238E27FC236}">
                    <a16:creationId xmlns:a16="http://schemas.microsoft.com/office/drawing/2014/main" id="{D30AFBEB-A9F3-7804-ADDF-96E75F897E8B}"/>
                  </a:ext>
                </a:extLst>
              </p:cNvPr>
              <p:cNvSpPr/>
              <p:nvPr/>
            </p:nvSpPr>
            <p:spPr>
              <a:xfrm>
                <a:off x="4190357" y="2234963"/>
                <a:ext cx="3614123" cy="3758010"/>
              </a:xfrm>
              <a:custGeom>
                <a:avLst/>
                <a:gdLst>
                  <a:gd name="connsiteX0" fmla="*/ 1909345 w 3614123"/>
                  <a:gd name="connsiteY0" fmla="*/ 3388303 h 3758010"/>
                  <a:gd name="connsiteX1" fmla="*/ 3484238 w 3614123"/>
                  <a:gd name="connsiteY1" fmla="*/ 3364469 h 3758010"/>
                  <a:gd name="connsiteX2" fmla="*/ 3393067 w 3614123"/>
                  <a:gd name="connsiteY2" fmla="*/ 1922090 h 3758010"/>
                  <a:gd name="connsiteX3" fmla="*/ 3078443 w 3614123"/>
                  <a:gd name="connsiteY3" fmla="*/ 377125 h 3758010"/>
                  <a:gd name="connsiteX4" fmla="*/ 1461744 w 3614123"/>
                  <a:gd name="connsiteY4" fmla="*/ 17919 h 3758010"/>
                  <a:gd name="connsiteX5" fmla="*/ 817301 w 3614123"/>
                  <a:gd name="connsiteY5" fmla="*/ 1084276 h 3758010"/>
                  <a:gd name="connsiteX6" fmla="*/ 7718 w 3614123"/>
                  <a:gd name="connsiteY6" fmla="*/ 2487549 h 3758010"/>
                  <a:gd name="connsiteX7" fmla="*/ 281153 w 3614123"/>
                  <a:gd name="connsiteY7" fmla="*/ 3700150 h 3758010"/>
                  <a:gd name="connsiteX8" fmla="*/ 1909345 w 3614123"/>
                  <a:gd name="connsiteY8" fmla="*/ 3388303 h 37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123" h="3758010">
                    <a:moveTo>
                      <a:pt x="1909345" y="3388303"/>
                    </a:moveTo>
                    <a:cubicBezTo>
                      <a:pt x="2219418" y="3574116"/>
                      <a:pt x="3233943" y="3664824"/>
                      <a:pt x="3484238" y="3364469"/>
                    </a:cubicBezTo>
                    <a:cubicBezTo>
                      <a:pt x="3779964" y="3009351"/>
                      <a:pt x="3491874" y="2348094"/>
                      <a:pt x="3393067" y="1922090"/>
                    </a:cubicBezTo>
                    <a:cubicBezTo>
                      <a:pt x="3308684" y="1558333"/>
                      <a:pt x="3377101" y="625260"/>
                      <a:pt x="3078443" y="377125"/>
                    </a:cubicBezTo>
                    <a:cubicBezTo>
                      <a:pt x="2721397" y="80473"/>
                      <a:pt x="1895307" y="-50884"/>
                      <a:pt x="1461744" y="17919"/>
                    </a:cubicBezTo>
                    <a:cubicBezTo>
                      <a:pt x="1097138" y="75845"/>
                      <a:pt x="967324" y="757388"/>
                      <a:pt x="817301" y="1084276"/>
                    </a:cubicBezTo>
                    <a:cubicBezTo>
                      <a:pt x="436652" y="1913683"/>
                      <a:pt x="-68566" y="2075121"/>
                      <a:pt x="7718" y="2487549"/>
                    </a:cubicBezTo>
                    <a:cubicBezTo>
                      <a:pt x="75286" y="2852695"/>
                      <a:pt x="-16810" y="3452863"/>
                      <a:pt x="281153" y="3700150"/>
                    </a:cubicBezTo>
                    <a:cubicBezTo>
                      <a:pt x="633340" y="3992560"/>
                      <a:pt x="1370034" y="3065041"/>
                      <a:pt x="1909345" y="3388303"/>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8" name="Freeform: Shape 47">
                <a:extLst>
                  <a:ext uri="{FF2B5EF4-FFF2-40B4-BE49-F238E27FC236}">
                    <a16:creationId xmlns:a16="http://schemas.microsoft.com/office/drawing/2014/main" id="{FDED4A65-55C8-CFB1-3824-F7ED0A39C3AC}"/>
                  </a:ext>
                </a:extLst>
              </p:cNvPr>
              <p:cNvSpPr/>
              <p:nvPr/>
            </p:nvSpPr>
            <p:spPr>
              <a:xfrm>
                <a:off x="4125770" y="2293347"/>
                <a:ext cx="3742715" cy="3749606"/>
              </a:xfrm>
              <a:custGeom>
                <a:avLst/>
                <a:gdLst>
                  <a:gd name="connsiteX0" fmla="*/ 1956963 w 3742715"/>
                  <a:gd name="connsiteY0" fmla="*/ 3232269 h 3749606"/>
                  <a:gd name="connsiteX1" fmla="*/ 3623876 w 3742715"/>
                  <a:gd name="connsiteY1" fmla="*/ 3326063 h 3749606"/>
                  <a:gd name="connsiteX2" fmla="*/ 3472155 w 3742715"/>
                  <a:gd name="connsiteY2" fmla="*/ 1856842 h 3749606"/>
                  <a:gd name="connsiteX3" fmla="*/ 3183063 w 3742715"/>
                  <a:gd name="connsiteY3" fmla="*/ 291359 h 3749606"/>
                  <a:gd name="connsiteX4" fmla="*/ 1457529 w 3742715"/>
                  <a:gd name="connsiteY4" fmla="*/ 37593 h 3749606"/>
                  <a:gd name="connsiteX5" fmla="*/ 892456 w 3742715"/>
                  <a:gd name="connsiteY5" fmla="*/ 1043864 h 3749606"/>
                  <a:gd name="connsiteX6" fmla="*/ 6974 w 3742715"/>
                  <a:gd name="connsiteY6" fmla="*/ 2479687 h 3749606"/>
                  <a:gd name="connsiteX7" fmla="*/ 299306 w 3742715"/>
                  <a:gd name="connsiteY7" fmla="*/ 3698459 h 3749606"/>
                  <a:gd name="connsiteX8" fmla="*/ 1956963 w 3742715"/>
                  <a:gd name="connsiteY8" fmla="*/ 3232269 h 37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715" h="3749606">
                    <a:moveTo>
                      <a:pt x="1956963" y="3232269"/>
                    </a:moveTo>
                    <a:cubicBezTo>
                      <a:pt x="2251687" y="3430655"/>
                      <a:pt x="3377822" y="3621712"/>
                      <a:pt x="3623876" y="3326063"/>
                    </a:cubicBezTo>
                    <a:cubicBezTo>
                      <a:pt x="3927315" y="2961226"/>
                      <a:pt x="3564869" y="2291484"/>
                      <a:pt x="3472155" y="1856842"/>
                    </a:cubicBezTo>
                    <a:cubicBezTo>
                      <a:pt x="3397028" y="1504577"/>
                      <a:pt x="3476244" y="535021"/>
                      <a:pt x="3183063" y="291359"/>
                    </a:cubicBezTo>
                    <a:cubicBezTo>
                      <a:pt x="2815989" y="-13623"/>
                      <a:pt x="1897339" y="-41237"/>
                      <a:pt x="1457529" y="37593"/>
                    </a:cubicBezTo>
                    <a:cubicBezTo>
                      <a:pt x="1106653" y="100533"/>
                      <a:pt x="1015405" y="701550"/>
                      <a:pt x="892456" y="1043864"/>
                    </a:cubicBezTo>
                    <a:cubicBezTo>
                      <a:pt x="574361" y="1929346"/>
                      <a:pt x="-74247" y="2064945"/>
                      <a:pt x="6974" y="2479687"/>
                    </a:cubicBezTo>
                    <a:cubicBezTo>
                      <a:pt x="74696" y="2831643"/>
                      <a:pt x="7128" y="3455800"/>
                      <a:pt x="299306" y="3698459"/>
                    </a:cubicBezTo>
                    <a:cubicBezTo>
                      <a:pt x="661058" y="3998967"/>
                      <a:pt x="1405928" y="2861262"/>
                      <a:pt x="1956963" y="3232269"/>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9" name="Freeform: Shape 48">
                <a:extLst>
                  <a:ext uri="{FF2B5EF4-FFF2-40B4-BE49-F238E27FC236}">
                    <a16:creationId xmlns:a16="http://schemas.microsoft.com/office/drawing/2014/main" id="{0A43D553-3127-A425-9A86-D2BC86F3A8C3}"/>
                  </a:ext>
                </a:extLst>
              </p:cNvPr>
              <p:cNvSpPr/>
              <p:nvPr/>
            </p:nvSpPr>
            <p:spPr>
              <a:xfrm>
                <a:off x="4061078" y="2330966"/>
                <a:ext cx="3873961" cy="3763840"/>
              </a:xfrm>
              <a:custGeom>
                <a:avLst/>
                <a:gdLst>
                  <a:gd name="connsiteX0" fmla="*/ 3763695 w 3873961"/>
                  <a:gd name="connsiteY0" fmla="*/ 3308421 h 3763840"/>
                  <a:gd name="connsiteX1" fmla="*/ 3551425 w 3873961"/>
                  <a:gd name="connsiteY1" fmla="*/ 1812358 h 3763840"/>
                  <a:gd name="connsiteX2" fmla="*/ 3287786 w 3873961"/>
                  <a:gd name="connsiteY2" fmla="*/ 226435 h 3763840"/>
                  <a:gd name="connsiteX3" fmla="*/ 1453342 w 3873961"/>
                  <a:gd name="connsiteY3" fmla="*/ 78186 h 3763840"/>
                  <a:gd name="connsiteX4" fmla="*/ 967638 w 3873961"/>
                  <a:gd name="connsiteY4" fmla="*/ 1024294 h 3763840"/>
                  <a:gd name="connsiteX5" fmla="*/ 6334 w 3873961"/>
                  <a:gd name="connsiteY5" fmla="*/ 2492590 h 3763840"/>
                  <a:gd name="connsiteX6" fmla="*/ 317642 w 3873961"/>
                  <a:gd name="connsiteY6" fmla="*/ 3717532 h 3763840"/>
                  <a:gd name="connsiteX7" fmla="*/ 2004763 w 3873961"/>
                  <a:gd name="connsiteY7" fmla="*/ 3096923 h 3763840"/>
                  <a:gd name="connsiteX8" fmla="*/ 3763772 w 3873961"/>
                  <a:gd name="connsiteY8" fmla="*/ 3308421 h 376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961" h="3763840">
                    <a:moveTo>
                      <a:pt x="3763695" y="3308421"/>
                    </a:moveTo>
                    <a:cubicBezTo>
                      <a:pt x="4074847" y="2933942"/>
                      <a:pt x="3637583" y="2255716"/>
                      <a:pt x="3551425" y="1812358"/>
                    </a:cubicBezTo>
                    <a:cubicBezTo>
                      <a:pt x="3485169" y="1471586"/>
                      <a:pt x="3575568" y="465623"/>
                      <a:pt x="3287786" y="226435"/>
                    </a:cubicBezTo>
                    <a:cubicBezTo>
                      <a:pt x="2910685" y="-86878"/>
                      <a:pt x="1899323" y="-11288"/>
                      <a:pt x="1453342" y="78186"/>
                    </a:cubicBezTo>
                    <a:cubicBezTo>
                      <a:pt x="1116041" y="145831"/>
                      <a:pt x="1064131" y="666245"/>
                      <a:pt x="967638" y="1024294"/>
                    </a:cubicBezTo>
                    <a:cubicBezTo>
                      <a:pt x="714026" y="1965311"/>
                      <a:pt x="-78589" y="2075380"/>
                      <a:pt x="6334" y="2492590"/>
                    </a:cubicBezTo>
                    <a:cubicBezTo>
                      <a:pt x="75291" y="2831202"/>
                      <a:pt x="31094" y="3479501"/>
                      <a:pt x="317642" y="3717532"/>
                    </a:cubicBezTo>
                    <a:cubicBezTo>
                      <a:pt x="688958" y="4026062"/>
                      <a:pt x="1444780" y="2676242"/>
                      <a:pt x="2004763" y="3096923"/>
                    </a:cubicBezTo>
                    <a:cubicBezTo>
                      <a:pt x="2285294" y="3307727"/>
                      <a:pt x="3521961" y="3599365"/>
                      <a:pt x="3763772" y="3308421"/>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sp>
        <p:nvSpPr>
          <p:cNvPr id="2" name="Title 6">
            <a:extLst>
              <a:ext uri="{FF2B5EF4-FFF2-40B4-BE49-F238E27FC236}">
                <a16:creationId xmlns:a16="http://schemas.microsoft.com/office/drawing/2014/main" id="{B1A1E00B-5344-BD9B-A660-C6830B0D5348}"/>
              </a:ext>
            </a:extLst>
          </p:cNvPr>
          <p:cNvSpPr txBox="1">
            <a:spLocks noGrp="1"/>
          </p:cNvSpPr>
          <p:nvPr>
            <p:ph type="title" idx="4294967295"/>
          </p:nvPr>
        </p:nvSpPr>
        <p:spPr>
          <a:xfrm>
            <a:off x="588263" y="1689650"/>
            <a:ext cx="11018520"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00000">
                      <a:schemeClr val="accent5"/>
                    </a:gs>
                    <a:gs pos="0">
                      <a:schemeClr val="accent6"/>
                    </a:gs>
                  </a:gsLst>
                  <a:path path="circle">
                    <a:fillToRect l="100000" t="100000"/>
                  </a:path>
                </a:gradFill>
                <a:effectLst/>
                <a:uLnTx/>
                <a:uFillTx/>
                <a:latin typeface="+mj-lt"/>
                <a:ea typeface="+mn-ea"/>
                <a:cs typeface="Segoe Sans Text" pitchFamily="2" charset="0"/>
              </a:rPr>
              <a:t>Enterprise-grade Security</a:t>
            </a:r>
          </a:p>
        </p:txBody>
      </p:sp>
      <p:grpSp>
        <p:nvGrpSpPr>
          <p:cNvPr id="15" name="Group 14" descr="Ungrounded outputs &amp; errors&#10;">
            <a:extLst>
              <a:ext uri="{FF2B5EF4-FFF2-40B4-BE49-F238E27FC236}">
                <a16:creationId xmlns:a16="http://schemas.microsoft.com/office/drawing/2014/main" id="{4367F3B3-A86C-83C2-36F3-E4EC63723975}"/>
              </a:ext>
            </a:extLst>
          </p:cNvPr>
          <p:cNvGrpSpPr/>
          <p:nvPr/>
        </p:nvGrpSpPr>
        <p:grpSpPr>
          <a:xfrm>
            <a:off x="912111" y="2606445"/>
            <a:ext cx="1955793" cy="2587394"/>
            <a:chOff x="773723" y="2139352"/>
            <a:chExt cx="1955793" cy="2587394"/>
          </a:xfrm>
        </p:grpSpPr>
        <p:sp>
          <p:nvSpPr>
            <p:cNvPr id="16" name="Rounded Rectangle 8">
              <a:extLst>
                <a:ext uri="{FF2B5EF4-FFF2-40B4-BE49-F238E27FC236}">
                  <a16:creationId xmlns:a16="http://schemas.microsoft.com/office/drawing/2014/main" id="{57C59036-9901-00FD-97C1-198650AE012F}"/>
                </a:ext>
              </a:extLst>
            </p:cNvPr>
            <p:cNvSpPr/>
            <p:nvPr/>
          </p:nvSpPr>
          <p:spPr bwMode="auto">
            <a:xfrm>
              <a:off x="773723" y="2139352"/>
              <a:ext cx="1955793" cy="2587394"/>
            </a:xfrm>
            <a:prstGeom prst="roundRect">
              <a:avLst>
                <a:gd name="adj" fmla="val 8661"/>
              </a:avLst>
            </a:prstGeom>
            <a:solidFill>
              <a:srgbClr val="454142"/>
            </a:solidFill>
            <a:ln w="19050" cap="rnd">
              <a:gradFill>
                <a:gsLst>
                  <a:gs pos="0">
                    <a:schemeClr val="accent5"/>
                  </a:gs>
                  <a:gs pos="100000">
                    <a:schemeClr val="accent6"/>
                  </a:gs>
                </a:gsLst>
                <a:lin ang="2700000" scaled="0"/>
              </a:grad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Sans Text" pitchFamily="2" charset="0"/>
                <a:cs typeface="Segoe Sans Text" pitchFamily="2" charset="0"/>
              </a:endParaRPr>
            </a:p>
          </p:txBody>
        </p:sp>
        <p:sp>
          <p:nvSpPr>
            <p:cNvPr id="17" name="TextBox 16">
              <a:extLst>
                <a:ext uri="{FF2B5EF4-FFF2-40B4-BE49-F238E27FC236}">
                  <a16:creationId xmlns:a16="http://schemas.microsoft.com/office/drawing/2014/main" id="{D437139C-51DE-F105-A8E7-1E6233502F6A}"/>
                </a:ext>
              </a:extLst>
            </p:cNvPr>
            <p:cNvSpPr txBox="1"/>
            <p:nvPr/>
          </p:nvSpPr>
          <p:spPr>
            <a:xfrm>
              <a:off x="773723" y="3561953"/>
              <a:ext cx="1955793" cy="55399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449" fontAlgn="auto">
                <a:lnSpc>
                  <a:spcPct val="100000"/>
                </a:lnSpc>
                <a:spcBef>
                  <a:spcPts val="200"/>
                </a:spcBef>
                <a:spcAft>
                  <a:spcPts val="0"/>
                </a:spcAft>
                <a:buClrTx/>
                <a:buSzTx/>
                <a:buFontTx/>
                <a:buNone/>
                <a:tabLst/>
                <a:defRPr kumimoji="0" b="0" i="0" u="none" strike="noStrike" cap="none" spc="0" normalizeH="0" baseline="0">
                  <a:ln w="3175">
                    <a:noFill/>
                  </a:ln>
                  <a:solidFill>
                    <a:schemeClr val="bg1"/>
                  </a:solidFill>
                  <a:effectLst/>
                  <a:uLnTx/>
                  <a:uFillTx/>
                  <a:latin typeface="Segoe Sans Text"/>
                  <a:cs typeface="Segoe Sans Text"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Bring your own storage </a:t>
              </a:r>
            </a:p>
          </p:txBody>
        </p:sp>
        <p:grpSp>
          <p:nvGrpSpPr>
            <p:cNvPr id="18" name="Group 17">
              <a:extLst>
                <a:ext uri="{FF2B5EF4-FFF2-40B4-BE49-F238E27FC236}">
                  <a16:creationId xmlns:a16="http://schemas.microsoft.com/office/drawing/2014/main" id="{1B419B8B-9F27-E567-DCB1-8FB1DDB066A2}"/>
                </a:ext>
              </a:extLst>
            </p:cNvPr>
            <p:cNvGrpSpPr/>
            <p:nvPr/>
          </p:nvGrpSpPr>
          <p:grpSpPr>
            <a:xfrm>
              <a:off x="1416592" y="2536727"/>
              <a:ext cx="670054" cy="670054"/>
              <a:chOff x="1369458" y="2536727"/>
              <a:chExt cx="670054" cy="670054"/>
            </a:xfrm>
          </p:grpSpPr>
          <p:sp>
            <p:nvSpPr>
              <p:cNvPr id="19" name="Oval 18">
                <a:extLst>
                  <a:ext uri="{FF2B5EF4-FFF2-40B4-BE49-F238E27FC236}">
                    <a16:creationId xmlns:a16="http://schemas.microsoft.com/office/drawing/2014/main" id="{186AC790-DDED-3C6E-6BD8-71B55AA58CB7}"/>
                  </a:ext>
                </a:extLst>
              </p:cNvPr>
              <p:cNvSpPr/>
              <p:nvPr/>
            </p:nvSpPr>
            <p:spPr bwMode="auto">
              <a:xfrm>
                <a:off x="1369458" y="2536727"/>
                <a:ext cx="670054" cy="670054"/>
              </a:xfrm>
              <a:prstGeom prst="ellipse">
                <a:avLst/>
              </a:prstGeom>
              <a:gradFill flip="none" rotWithShape="1">
                <a:gsLst>
                  <a:gs pos="0">
                    <a:schemeClr val="accent6"/>
                  </a:gs>
                  <a:gs pos="100000">
                    <a:schemeClr val="accent5"/>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Sans Text Semibold"/>
                  <a:ea typeface="+mn-ea"/>
                  <a:cs typeface="+mn-cs"/>
                </a:endParaRPr>
              </a:p>
            </p:txBody>
          </p:sp>
          <p:sp>
            <p:nvSpPr>
              <p:cNvPr id="20" name="Graphic 18">
                <a:extLst>
                  <a:ext uri="{FF2B5EF4-FFF2-40B4-BE49-F238E27FC236}">
                    <a16:creationId xmlns:a16="http://schemas.microsoft.com/office/drawing/2014/main" id="{7BE9666D-F892-0019-46EB-48BEFACC2EF7}"/>
                  </a:ext>
                  <a:ext uri="{C183D7F6-B498-43B3-948B-1728B52AA6E4}">
                    <adec:decorative xmlns:adec="http://schemas.microsoft.com/office/drawing/2017/decorative" val="1"/>
                  </a:ext>
                </a:extLst>
              </p:cNvPr>
              <p:cNvSpPr/>
              <p:nvPr/>
            </p:nvSpPr>
            <p:spPr>
              <a:xfrm>
                <a:off x="1536088" y="2703338"/>
                <a:ext cx="336796" cy="336832"/>
              </a:xfrm>
              <a:custGeom>
                <a:avLst/>
                <a:gdLst>
                  <a:gd name="connsiteX0" fmla="*/ 565916 w 565916"/>
                  <a:gd name="connsiteY0" fmla="*/ 282958 h 565977"/>
                  <a:gd name="connsiteX1" fmla="*/ 282958 w 565916"/>
                  <a:gd name="connsiteY1" fmla="*/ 0 h 565977"/>
                  <a:gd name="connsiteX2" fmla="*/ 0 w 565916"/>
                  <a:gd name="connsiteY2" fmla="*/ 282958 h 565977"/>
                  <a:gd name="connsiteX3" fmla="*/ 32399 w 565916"/>
                  <a:gd name="connsiteY3" fmla="*/ 414533 h 565977"/>
                  <a:gd name="connsiteX4" fmla="*/ 821 w 565916"/>
                  <a:gd name="connsiteY4" fmla="*/ 535894 h 565977"/>
                  <a:gd name="connsiteX5" fmla="*/ 18072 w 565916"/>
                  <a:gd name="connsiteY5" fmla="*/ 565208 h 565977"/>
                  <a:gd name="connsiteX6" fmla="*/ 30135 w 565916"/>
                  <a:gd name="connsiteY6" fmla="*/ 565208 h 565977"/>
                  <a:gd name="connsiteX7" fmla="*/ 151524 w 565916"/>
                  <a:gd name="connsiteY7" fmla="*/ 533602 h 565977"/>
                  <a:gd name="connsiteX8" fmla="*/ 282958 w 565916"/>
                  <a:gd name="connsiteY8" fmla="*/ 565916 h 565977"/>
                  <a:gd name="connsiteX9" fmla="*/ 565916 w 565916"/>
                  <a:gd name="connsiteY9" fmla="*/ 282958 h 565977"/>
                  <a:gd name="connsiteX10" fmla="*/ 282958 w 565916"/>
                  <a:gd name="connsiteY10" fmla="*/ 127388 h 565977"/>
                  <a:gd name="connsiteX11" fmla="*/ 304180 w 565916"/>
                  <a:gd name="connsiteY11" fmla="*/ 148610 h 565977"/>
                  <a:gd name="connsiteX12" fmla="*/ 304180 w 565916"/>
                  <a:gd name="connsiteY12" fmla="*/ 325458 h 565977"/>
                  <a:gd name="connsiteX13" fmla="*/ 282958 w 565916"/>
                  <a:gd name="connsiteY13" fmla="*/ 346680 h 565977"/>
                  <a:gd name="connsiteX14" fmla="*/ 261736 w 565916"/>
                  <a:gd name="connsiteY14" fmla="*/ 325458 h 565977"/>
                  <a:gd name="connsiteX15" fmla="*/ 261736 w 565916"/>
                  <a:gd name="connsiteY15" fmla="*/ 148610 h 565977"/>
                  <a:gd name="connsiteX16" fmla="*/ 282958 w 565916"/>
                  <a:gd name="connsiteY16" fmla="*/ 127388 h 565977"/>
                  <a:gd name="connsiteX17" fmla="*/ 311254 w 565916"/>
                  <a:gd name="connsiteY17" fmla="*/ 410261 h 565977"/>
                  <a:gd name="connsiteX18" fmla="*/ 282958 w 565916"/>
                  <a:gd name="connsiteY18" fmla="*/ 438556 h 565977"/>
                  <a:gd name="connsiteX19" fmla="*/ 254662 w 565916"/>
                  <a:gd name="connsiteY19" fmla="*/ 410261 h 565977"/>
                  <a:gd name="connsiteX20" fmla="*/ 282958 w 565916"/>
                  <a:gd name="connsiteY20" fmla="*/ 381965 h 565977"/>
                  <a:gd name="connsiteX21" fmla="*/ 311254 w 565916"/>
                  <a:gd name="connsiteY21" fmla="*/ 410261 h 56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5916" h="565977">
                    <a:moveTo>
                      <a:pt x="565916" y="282958"/>
                    </a:moveTo>
                    <a:cubicBezTo>
                      <a:pt x="565916" y="126680"/>
                      <a:pt x="439236" y="0"/>
                      <a:pt x="282958" y="0"/>
                    </a:cubicBezTo>
                    <a:cubicBezTo>
                      <a:pt x="126681" y="0"/>
                      <a:pt x="0" y="126680"/>
                      <a:pt x="0" y="282958"/>
                    </a:cubicBezTo>
                    <a:cubicBezTo>
                      <a:pt x="-62" y="328799"/>
                      <a:pt x="11059" y="373963"/>
                      <a:pt x="32399" y="414533"/>
                    </a:cubicBezTo>
                    <a:lnTo>
                      <a:pt x="821" y="535894"/>
                    </a:lnTo>
                    <a:cubicBezTo>
                      <a:pt x="-2510" y="548753"/>
                      <a:pt x="5213" y="561877"/>
                      <a:pt x="18072" y="565208"/>
                    </a:cubicBezTo>
                    <a:cubicBezTo>
                      <a:pt x="22028" y="566233"/>
                      <a:pt x="26180" y="566233"/>
                      <a:pt x="30135" y="565208"/>
                    </a:cubicBezTo>
                    <a:lnTo>
                      <a:pt x="151524" y="533602"/>
                    </a:lnTo>
                    <a:cubicBezTo>
                      <a:pt x="192060" y="554891"/>
                      <a:pt x="237172" y="565982"/>
                      <a:pt x="282958" y="565916"/>
                    </a:cubicBezTo>
                    <a:cubicBezTo>
                      <a:pt x="439236" y="565916"/>
                      <a:pt x="565916" y="439236"/>
                      <a:pt x="565916" y="282958"/>
                    </a:cubicBezTo>
                    <a:close/>
                    <a:moveTo>
                      <a:pt x="282958" y="127388"/>
                    </a:moveTo>
                    <a:cubicBezTo>
                      <a:pt x="294679" y="127388"/>
                      <a:pt x="304180" y="136889"/>
                      <a:pt x="304180" y="148610"/>
                    </a:cubicBezTo>
                    <a:lnTo>
                      <a:pt x="304180" y="325458"/>
                    </a:lnTo>
                    <a:cubicBezTo>
                      <a:pt x="304180" y="337179"/>
                      <a:pt x="294679" y="346680"/>
                      <a:pt x="282958" y="346680"/>
                    </a:cubicBezTo>
                    <a:cubicBezTo>
                      <a:pt x="271238" y="346680"/>
                      <a:pt x="261736" y="337179"/>
                      <a:pt x="261736" y="325458"/>
                    </a:cubicBezTo>
                    <a:lnTo>
                      <a:pt x="261736" y="148610"/>
                    </a:lnTo>
                    <a:cubicBezTo>
                      <a:pt x="261736" y="136889"/>
                      <a:pt x="271238" y="127388"/>
                      <a:pt x="282958" y="127388"/>
                    </a:cubicBezTo>
                    <a:close/>
                    <a:moveTo>
                      <a:pt x="311254" y="410261"/>
                    </a:moveTo>
                    <a:cubicBezTo>
                      <a:pt x="311254" y="425888"/>
                      <a:pt x="298586" y="438556"/>
                      <a:pt x="282958" y="438556"/>
                    </a:cubicBezTo>
                    <a:cubicBezTo>
                      <a:pt x="267331" y="438556"/>
                      <a:pt x="254662" y="425888"/>
                      <a:pt x="254662" y="410261"/>
                    </a:cubicBezTo>
                    <a:cubicBezTo>
                      <a:pt x="254662" y="394633"/>
                      <a:pt x="267331" y="381965"/>
                      <a:pt x="282958" y="381965"/>
                    </a:cubicBezTo>
                    <a:cubicBezTo>
                      <a:pt x="298586" y="381965"/>
                      <a:pt x="311254" y="394633"/>
                      <a:pt x="311254" y="410261"/>
                    </a:cubicBezTo>
                    <a:close/>
                  </a:path>
                </a:pathLst>
              </a:custGeom>
              <a:solidFill>
                <a:schemeClr val="bg1"/>
              </a:solidFill>
              <a:ln w="20638" cap="flat">
                <a:noFill/>
                <a:prstDash val="solid"/>
                <a:miter/>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grpSp>
      </p:grpSp>
      <p:grpSp>
        <p:nvGrpSpPr>
          <p:cNvPr id="3" name="Group 2" descr="Jailbreaks &amp; prompt injection attacks&#10;">
            <a:extLst>
              <a:ext uri="{FF2B5EF4-FFF2-40B4-BE49-F238E27FC236}">
                <a16:creationId xmlns:a16="http://schemas.microsoft.com/office/drawing/2014/main" id="{50786020-8CA2-F451-0096-DF59BE324202}"/>
              </a:ext>
            </a:extLst>
          </p:cNvPr>
          <p:cNvGrpSpPr/>
          <p:nvPr/>
        </p:nvGrpSpPr>
        <p:grpSpPr>
          <a:xfrm>
            <a:off x="3024418" y="2606445"/>
            <a:ext cx="1955793" cy="2587394"/>
            <a:chOff x="2919647" y="2139352"/>
            <a:chExt cx="1955793" cy="2587394"/>
          </a:xfrm>
        </p:grpSpPr>
        <p:sp>
          <p:nvSpPr>
            <p:cNvPr id="4" name="Rounded Rectangle 11">
              <a:extLst>
                <a:ext uri="{FF2B5EF4-FFF2-40B4-BE49-F238E27FC236}">
                  <a16:creationId xmlns:a16="http://schemas.microsoft.com/office/drawing/2014/main" id="{410FD0CE-F463-3397-D1C3-5B0E60FFE91F}"/>
                </a:ext>
              </a:extLst>
            </p:cNvPr>
            <p:cNvSpPr/>
            <p:nvPr/>
          </p:nvSpPr>
          <p:spPr bwMode="auto">
            <a:xfrm>
              <a:off x="2919647" y="2139352"/>
              <a:ext cx="1955793" cy="2587394"/>
            </a:xfrm>
            <a:prstGeom prst="roundRect">
              <a:avLst>
                <a:gd name="adj" fmla="val 8661"/>
              </a:avLst>
            </a:prstGeom>
            <a:solidFill>
              <a:srgbClr val="454142"/>
            </a:solidFill>
            <a:ln w="19050" cap="rnd">
              <a:gradFill>
                <a:gsLst>
                  <a:gs pos="0">
                    <a:schemeClr val="accent5"/>
                  </a:gs>
                  <a:gs pos="100000">
                    <a:schemeClr val="accent6"/>
                  </a:gs>
                </a:gsLst>
                <a:lin ang="2700000" scaled="0"/>
              </a:grad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Sans Text" pitchFamily="2" charset="0"/>
                <a:cs typeface="Segoe Sans Text" pitchFamily="2" charset="0"/>
              </a:endParaRPr>
            </a:p>
          </p:txBody>
        </p:sp>
        <p:sp>
          <p:nvSpPr>
            <p:cNvPr id="5" name="TextBox 4">
              <a:extLst>
                <a:ext uri="{FF2B5EF4-FFF2-40B4-BE49-F238E27FC236}">
                  <a16:creationId xmlns:a16="http://schemas.microsoft.com/office/drawing/2014/main" id="{3FFCCAB3-51EA-3069-0B5D-D13A498B5C3A}"/>
                </a:ext>
              </a:extLst>
            </p:cNvPr>
            <p:cNvSpPr txBox="1"/>
            <p:nvPr/>
          </p:nvSpPr>
          <p:spPr>
            <a:xfrm>
              <a:off x="3053991" y="3553993"/>
              <a:ext cx="1687106" cy="83099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449" fontAlgn="auto">
                <a:lnSpc>
                  <a:spcPct val="100000"/>
                </a:lnSpc>
                <a:spcBef>
                  <a:spcPts val="200"/>
                </a:spcBef>
                <a:spcAft>
                  <a:spcPts val="0"/>
                </a:spcAft>
                <a:buClrTx/>
                <a:buSzTx/>
                <a:buFontTx/>
                <a:buNone/>
                <a:tabLst/>
                <a:defRPr kumimoji="0" b="0" i="0" u="none" strike="noStrike" cap="none" spc="0" normalizeH="0" baseline="0">
                  <a:ln w="3175">
                    <a:noFill/>
                  </a:ln>
                  <a:solidFill>
                    <a:schemeClr val="bg1"/>
                  </a:solidFill>
                  <a:effectLst/>
                  <a:uLnTx/>
                  <a:uFillTx/>
                  <a:latin typeface="Segoe Sans Text"/>
                  <a:cs typeface="Segoe Sans Text"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Keyless setup and authentication</a:t>
              </a:r>
            </a:p>
          </p:txBody>
        </p:sp>
        <p:grpSp>
          <p:nvGrpSpPr>
            <p:cNvPr id="6" name="Group 5">
              <a:extLst>
                <a:ext uri="{FF2B5EF4-FFF2-40B4-BE49-F238E27FC236}">
                  <a16:creationId xmlns:a16="http://schemas.microsoft.com/office/drawing/2014/main" id="{19A87C2B-B445-9BEF-75B1-2F00F8416290}"/>
                </a:ext>
              </a:extLst>
            </p:cNvPr>
            <p:cNvGrpSpPr/>
            <p:nvPr/>
          </p:nvGrpSpPr>
          <p:grpSpPr>
            <a:xfrm>
              <a:off x="3562516" y="2536727"/>
              <a:ext cx="670054" cy="670054"/>
              <a:chOff x="3715616" y="2536727"/>
              <a:chExt cx="670054" cy="670054"/>
            </a:xfrm>
          </p:grpSpPr>
          <p:sp>
            <p:nvSpPr>
              <p:cNvPr id="7" name="Oval 6">
                <a:extLst>
                  <a:ext uri="{FF2B5EF4-FFF2-40B4-BE49-F238E27FC236}">
                    <a16:creationId xmlns:a16="http://schemas.microsoft.com/office/drawing/2014/main" id="{D1811EE7-6AC8-9DB6-6822-9F87F3BCF980}"/>
                  </a:ext>
                </a:extLst>
              </p:cNvPr>
              <p:cNvSpPr/>
              <p:nvPr/>
            </p:nvSpPr>
            <p:spPr bwMode="auto">
              <a:xfrm>
                <a:off x="3715616" y="2536727"/>
                <a:ext cx="670054" cy="670054"/>
              </a:xfrm>
              <a:prstGeom prst="ellipse">
                <a:avLst/>
              </a:prstGeom>
              <a:gradFill flip="none" rotWithShape="1">
                <a:gsLst>
                  <a:gs pos="0">
                    <a:schemeClr val="accent6"/>
                  </a:gs>
                  <a:gs pos="100000">
                    <a:schemeClr val="accent5"/>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Sans Text Semibold"/>
                  <a:ea typeface="+mn-ea"/>
                  <a:cs typeface="+mn-cs"/>
                </a:endParaRPr>
              </a:p>
            </p:txBody>
          </p:sp>
          <p:sp>
            <p:nvSpPr>
              <p:cNvPr id="8" name="Graphic 8">
                <a:extLst>
                  <a:ext uri="{FF2B5EF4-FFF2-40B4-BE49-F238E27FC236}">
                    <a16:creationId xmlns:a16="http://schemas.microsoft.com/office/drawing/2014/main" id="{2E6633C3-41CF-495A-CA88-E5506CAC5BFD}"/>
                  </a:ext>
                  <a:ext uri="{C183D7F6-B498-43B3-948B-1728B52AA6E4}">
                    <adec:decorative xmlns:adec="http://schemas.microsoft.com/office/drawing/2017/decorative" val="1"/>
                  </a:ext>
                </a:extLst>
              </p:cNvPr>
              <p:cNvSpPr/>
              <p:nvPr/>
            </p:nvSpPr>
            <p:spPr>
              <a:xfrm>
                <a:off x="3885148" y="2687868"/>
                <a:ext cx="330992" cy="367772"/>
              </a:xfrm>
              <a:custGeom>
                <a:avLst/>
                <a:gdLst>
                  <a:gd name="connsiteX0" fmla="*/ 267395 w 509324"/>
                  <a:gd name="connsiteY0" fmla="*/ 4244 h 565922"/>
                  <a:gd name="connsiteX1" fmla="*/ 488102 w 509324"/>
                  <a:gd name="connsiteY1" fmla="*/ 84887 h 565922"/>
                  <a:gd name="connsiteX2" fmla="*/ 509324 w 509324"/>
                  <a:gd name="connsiteY2" fmla="*/ 106109 h 565922"/>
                  <a:gd name="connsiteX3" fmla="*/ 509324 w 509324"/>
                  <a:gd name="connsiteY3" fmla="*/ 254662 h 565922"/>
                  <a:gd name="connsiteX4" fmla="*/ 262443 w 509324"/>
                  <a:gd name="connsiteY4" fmla="*/ 564444 h 565922"/>
                  <a:gd name="connsiteX5" fmla="*/ 246881 w 509324"/>
                  <a:gd name="connsiteY5" fmla="*/ 564444 h 565922"/>
                  <a:gd name="connsiteX6" fmla="*/ 0 w 509324"/>
                  <a:gd name="connsiteY6" fmla="*/ 254662 h 565922"/>
                  <a:gd name="connsiteX7" fmla="*/ 0 w 509324"/>
                  <a:gd name="connsiteY7" fmla="*/ 106109 h 565922"/>
                  <a:gd name="connsiteX8" fmla="*/ 21222 w 509324"/>
                  <a:gd name="connsiteY8" fmla="*/ 84887 h 565922"/>
                  <a:gd name="connsiteX9" fmla="*/ 241929 w 509324"/>
                  <a:gd name="connsiteY9" fmla="*/ 4244 h 565922"/>
                  <a:gd name="connsiteX10" fmla="*/ 267395 w 509324"/>
                  <a:gd name="connsiteY10" fmla="*/ 4244 h 565922"/>
                  <a:gd name="connsiteX11" fmla="*/ 254662 w 509324"/>
                  <a:gd name="connsiteY11" fmla="*/ 396141 h 565922"/>
                  <a:gd name="connsiteX12" fmla="*/ 233440 w 509324"/>
                  <a:gd name="connsiteY12" fmla="*/ 417363 h 565922"/>
                  <a:gd name="connsiteX13" fmla="*/ 254662 w 509324"/>
                  <a:gd name="connsiteY13" fmla="*/ 438585 h 565922"/>
                  <a:gd name="connsiteX14" fmla="*/ 275884 w 509324"/>
                  <a:gd name="connsiteY14" fmla="*/ 417363 h 565922"/>
                  <a:gd name="connsiteX15" fmla="*/ 254662 w 509324"/>
                  <a:gd name="connsiteY15" fmla="*/ 396141 h 565922"/>
                  <a:gd name="connsiteX16" fmla="*/ 254662 w 509324"/>
                  <a:gd name="connsiteY16" fmla="*/ 140970 h 565922"/>
                  <a:gd name="connsiteX17" fmla="*/ 233638 w 509324"/>
                  <a:gd name="connsiteY17" fmla="*/ 159305 h 565922"/>
                  <a:gd name="connsiteX18" fmla="*/ 233440 w 509324"/>
                  <a:gd name="connsiteY18" fmla="*/ 162191 h 565922"/>
                  <a:gd name="connsiteX19" fmla="*/ 233440 w 509324"/>
                  <a:gd name="connsiteY19" fmla="*/ 346114 h 565922"/>
                  <a:gd name="connsiteX20" fmla="*/ 233638 w 509324"/>
                  <a:gd name="connsiteY20" fmla="*/ 349000 h 565922"/>
                  <a:gd name="connsiteX21" fmla="*/ 257555 w 509324"/>
                  <a:gd name="connsiteY21" fmla="*/ 367131 h 565922"/>
                  <a:gd name="connsiteX22" fmla="*/ 275686 w 509324"/>
                  <a:gd name="connsiteY22" fmla="*/ 349000 h 565922"/>
                  <a:gd name="connsiteX23" fmla="*/ 275884 w 509324"/>
                  <a:gd name="connsiteY23" fmla="*/ 346114 h 565922"/>
                  <a:gd name="connsiteX24" fmla="*/ 275884 w 509324"/>
                  <a:gd name="connsiteY24" fmla="*/ 162191 h 565922"/>
                  <a:gd name="connsiteX25" fmla="*/ 275686 w 509324"/>
                  <a:gd name="connsiteY25" fmla="*/ 159305 h 565922"/>
                  <a:gd name="connsiteX26" fmla="*/ 254662 w 509324"/>
                  <a:gd name="connsiteY26" fmla="*/ 140970 h 56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09324" h="565922">
                    <a:moveTo>
                      <a:pt x="267395" y="4244"/>
                    </a:moveTo>
                    <a:cubicBezTo>
                      <a:pt x="339323" y="58204"/>
                      <a:pt x="412751" y="84887"/>
                      <a:pt x="488102" y="84887"/>
                    </a:cubicBezTo>
                    <a:cubicBezTo>
                      <a:pt x="499823" y="84887"/>
                      <a:pt x="509324" y="94389"/>
                      <a:pt x="509324" y="106109"/>
                    </a:cubicBezTo>
                    <a:lnTo>
                      <a:pt x="509324" y="254662"/>
                    </a:lnTo>
                    <a:cubicBezTo>
                      <a:pt x="509324" y="396169"/>
                      <a:pt x="425625" y="500156"/>
                      <a:pt x="262443" y="564444"/>
                    </a:cubicBezTo>
                    <a:cubicBezTo>
                      <a:pt x="257443" y="566415"/>
                      <a:pt x="251881" y="566415"/>
                      <a:pt x="246881" y="564444"/>
                    </a:cubicBezTo>
                    <a:cubicBezTo>
                      <a:pt x="83699" y="500156"/>
                      <a:pt x="0" y="396141"/>
                      <a:pt x="0" y="254662"/>
                    </a:cubicBezTo>
                    <a:lnTo>
                      <a:pt x="0" y="106109"/>
                    </a:lnTo>
                    <a:cubicBezTo>
                      <a:pt x="0" y="94389"/>
                      <a:pt x="9501" y="84887"/>
                      <a:pt x="21222" y="84887"/>
                    </a:cubicBezTo>
                    <a:cubicBezTo>
                      <a:pt x="96574" y="84887"/>
                      <a:pt x="170001" y="58204"/>
                      <a:pt x="241929" y="4244"/>
                    </a:cubicBezTo>
                    <a:cubicBezTo>
                      <a:pt x="249475" y="-1415"/>
                      <a:pt x="259850" y="-1415"/>
                      <a:pt x="267395" y="4244"/>
                    </a:cubicBezTo>
                    <a:close/>
                    <a:moveTo>
                      <a:pt x="254662" y="396141"/>
                    </a:moveTo>
                    <a:cubicBezTo>
                      <a:pt x="242942" y="396141"/>
                      <a:pt x="233440" y="405642"/>
                      <a:pt x="233440" y="417363"/>
                    </a:cubicBezTo>
                    <a:cubicBezTo>
                      <a:pt x="233440" y="429083"/>
                      <a:pt x="242942" y="438585"/>
                      <a:pt x="254662" y="438585"/>
                    </a:cubicBezTo>
                    <a:cubicBezTo>
                      <a:pt x="266383" y="438585"/>
                      <a:pt x="275884" y="429083"/>
                      <a:pt x="275884" y="417363"/>
                    </a:cubicBezTo>
                    <a:cubicBezTo>
                      <a:pt x="275884" y="405642"/>
                      <a:pt x="266383" y="396141"/>
                      <a:pt x="254662" y="396141"/>
                    </a:cubicBezTo>
                    <a:close/>
                    <a:moveTo>
                      <a:pt x="254662" y="140970"/>
                    </a:moveTo>
                    <a:cubicBezTo>
                      <a:pt x="244057" y="140970"/>
                      <a:pt x="235081" y="148799"/>
                      <a:pt x="233638" y="159305"/>
                    </a:cubicBezTo>
                    <a:lnTo>
                      <a:pt x="233440" y="162191"/>
                    </a:lnTo>
                    <a:lnTo>
                      <a:pt x="233440" y="346114"/>
                    </a:lnTo>
                    <a:lnTo>
                      <a:pt x="233638" y="349000"/>
                    </a:lnTo>
                    <a:cubicBezTo>
                      <a:pt x="235236" y="360611"/>
                      <a:pt x="245944" y="368729"/>
                      <a:pt x="257555" y="367131"/>
                    </a:cubicBezTo>
                    <a:cubicBezTo>
                      <a:pt x="266979" y="365835"/>
                      <a:pt x="274389" y="358425"/>
                      <a:pt x="275686" y="349000"/>
                    </a:cubicBezTo>
                    <a:lnTo>
                      <a:pt x="275884" y="346114"/>
                    </a:lnTo>
                    <a:lnTo>
                      <a:pt x="275884" y="162191"/>
                    </a:lnTo>
                    <a:lnTo>
                      <a:pt x="275686" y="159305"/>
                    </a:lnTo>
                    <a:cubicBezTo>
                      <a:pt x="274244" y="148799"/>
                      <a:pt x="265267" y="140970"/>
                      <a:pt x="254662" y="140970"/>
                    </a:cubicBezTo>
                    <a:close/>
                  </a:path>
                </a:pathLst>
              </a:custGeom>
              <a:solidFill>
                <a:schemeClr val="bg1"/>
              </a:solidFill>
              <a:ln w="20638" cap="flat">
                <a:noFill/>
                <a:prstDash val="solid"/>
                <a:miter/>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grpSp>
      </p:grpSp>
      <p:grpSp>
        <p:nvGrpSpPr>
          <p:cNvPr id="9" name="Group 8" descr="Harmful content &#10;&amp; code&#10;">
            <a:extLst>
              <a:ext uri="{FF2B5EF4-FFF2-40B4-BE49-F238E27FC236}">
                <a16:creationId xmlns:a16="http://schemas.microsoft.com/office/drawing/2014/main" id="{F8E4F164-4BB4-F265-DEBA-B0EA1C79F407}"/>
              </a:ext>
            </a:extLst>
          </p:cNvPr>
          <p:cNvGrpSpPr/>
          <p:nvPr/>
        </p:nvGrpSpPr>
        <p:grpSpPr>
          <a:xfrm>
            <a:off x="5136724" y="2606445"/>
            <a:ext cx="1955793" cy="2587394"/>
            <a:chOff x="5065572" y="2139352"/>
            <a:chExt cx="1955793" cy="2587394"/>
          </a:xfrm>
        </p:grpSpPr>
        <p:sp>
          <p:nvSpPr>
            <p:cNvPr id="10" name="Rounded Rectangle 14">
              <a:extLst>
                <a:ext uri="{FF2B5EF4-FFF2-40B4-BE49-F238E27FC236}">
                  <a16:creationId xmlns:a16="http://schemas.microsoft.com/office/drawing/2014/main" id="{B1BFD1FD-2AD4-88C7-2EFB-13EAA3DD4C02}"/>
                </a:ext>
              </a:extLst>
            </p:cNvPr>
            <p:cNvSpPr/>
            <p:nvPr/>
          </p:nvSpPr>
          <p:spPr bwMode="auto">
            <a:xfrm>
              <a:off x="5065572" y="2139352"/>
              <a:ext cx="1955793" cy="2587394"/>
            </a:xfrm>
            <a:prstGeom prst="roundRect">
              <a:avLst>
                <a:gd name="adj" fmla="val 8661"/>
              </a:avLst>
            </a:prstGeom>
            <a:solidFill>
              <a:srgbClr val="454142"/>
            </a:solidFill>
            <a:ln w="19050" cap="rnd">
              <a:gradFill>
                <a:gsLst>
                  <a:gs pos="0">
                    <a:schemeClr val="accent5"/>
                  </a:gs>
                  <a:gs pos="100000">
                    <a:schemeClr val="accent6"/>
                  </a:gs>
                </a:gsLst>
                <a:lin ang="2700000" scaled="0"/>
              </a:grad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Sans Text" pitchFamily="2" charset="0"/>
                <a:cs typeface="Segoe Sans Text" pitchFamily="2" charset="0"/>
              </a:endParaRPr>
            </a:p>
          </p:txBody>
        </p:sp>
        <p:sp>
          <p:nvSpPr>
            <p:cNvPr id="11" name="TextBox 10">
              <a:extLst>
                <a:ext uri="{FF2B5EF4-FFF2-40B4-BE49-F238E27FC236}">
                  <a16:creationId xmlns:a16="http://schemas.microsoft.com/office/drawing/2014/main" id="{A9A3F826-2C29-D402-1679-3610A4123ECE}"/>
                </a:ext>
              </a:extLst>
            </p:cNvPr>
            <p:cNvSpPr txBox="1"/>
            <p:nvPr/>
          </p:nvSpPr>
          <p:spPr>
            <a:xfrm>
              <a:off x="5065572" y="3538977"/>
              <a:ext cx="1955793" cy="55399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449" fontAlgn="auto">
                <a:lnSpc>
                  <a:spcPct val="100000"/>
                </a:lnSpc>
                <a:spcBef>
                  <a:spcPts val="200"/>
                </a:spcBef>
                <a:spcAft>
                  <a:spcPts val="0"/>
                </a:spcAft>
                <a:buClrTx/>
                <a:buSzTx/>
                <a:buFontTx/>
                <a:buNone/>
                <a:tabLst/>
                <a:defRPr kumimoji="0" b="0" i="0" u="none" strike="noStrike" cap="none" spc="0" normalizeH="0" baseline="0">
                  <a:ln w="3175">
                    <a:noFill/>
                  </a:ln>
                  <a:solidFill>
                    <a:schemeClr val="bg1"/>
                  </a:solidFill>
                  <a:effectLst/>
                  <a:uLnTx/>
                  <a:uFillTx/>
                  <a:latin typeface="Segoe Sans Text"/>
                  <a:cs typeface="Segoe Sans Text"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Private Virtual Network support</a:t>
              </a:r>
            </a:p>
          </p:txBody>
        </p:sp>
        <p:grpSp>
          <p:nvGrpSpPr>
            <p:cNvPr id="12" name="Group 11">
              <a:extLst>
                <a:ext uri="{FF2B5EF4-FFF2-40B4-BE49-F238E27FC236}">
                  <a16:creationId xmlns:a16="http://schemas.microsoft.com/office/drawing/2014/main" id="{E55D2731-C45A-0441-92D2-3DF5776E9B04}"/>
                </a:ext>
              </a:extLst>
            </p:cNvPr>
            <p:cNvGrpSpPr/>
            <p:nvPr/>
          </p:nvGrpSpPr>
          <p:grpSpPr>
            <a:xfrm>
              <a:off x="5708441" y="2536727"/>
              <a:ext cx="670054" cy="670054"/>
              <a:chOff x="5705728" y="2536727"/>
              <a:chExt cx="670054" cy="670054"/>
            </a:xfrm>
          </p:grpSpPr>
          <p:sp>
            <p:nvSpPr>
              <p:cNvPr id="13" name="Oval 12">
                <a:extLst>
                  <a:ext uri="{FF2B5EF4-FFF2-40B4-BE49-F238E27FC236}">
                    <a16:creationId xmlns:a16="http://schemas.microsoft.com/office/drawing/2014/main" id="{555D0AC8-A366-F241-7E97-92437ED70D3B}"/>
                  </a:ext>
                </a:extLst>
              </p:cNvPr>
              <p:cNvSpPr/>
              <p:nvPr/>
            </p:nvSpPr>
            <p:spPr bwMode="auto">
              <a:xfrm>
                <a:off x="5705728" y="2536727"/>
                <a:ext cx="670054" cy="670054"/>
              </a:xfrm>
              <a:prstGeom prst="ellipse">
                <a:avLst/>
              </a:prstGeom>
              <a:gradFill flip="none" rotWithShape="1">
                <a:gsLst>
                  <a:gs pos="0">
                    <a:schemeClr val="accent6"/>
                  </a:gs>
                  <a:gs pos="100000">
                    <a:schemeClr val="accent5"/>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Sans Text Semibold"/>
                  <a:ea typeface="+mn-ea"/>
                  <a:cs typeface="+mn-cs"/>
                </a:endParaRPr>
              </a:p>
            </p:txBody>
          </p:sp>
          <p:sp>
            <p:nvSpPr>
              <p:cNvPr id="14" name="Graphic 14">
                <a:extLst>
                  <a:ext uri="{FF2B5EF4-FFF2-40B4-BE49-F238E27FC236}">
                    <a16:creationId xmlns:a16="http://schemas.microsoft.com/office/drawing/2014/main" id="{ECF5477C-0B27-F214-ECC1-F76BA5389F89}"/>
                  </a:ext>
                  <a:ext uri="{C183D7F6-B498-43B3-948B-1728B52AA6E4}">
                    <adec:decorative xmlns:adec="http://schemas.microsoft.com/office/drawing/2017/decorative" val="1"/>
                  </a:ext>
                </a:extLst>
              </p:cNvPr>
              <p:cNvSpPr/>
              <p:nvPr/>
            </p:nvSpPr>
            <p:spPr>
              <a:xfrm>
                <a:off x="5832385" y="2705055"/>
                <a:ext cx="416740" cy="333398"/>
              </a:xfrm>
              <a:custGeom>
                <a:avLst/>
                <a:gdLst>
                  <a:gd name="connsiteX0" fmla="*/ 172204 w 565908"/>
                  <a:gd name="connsiteY0" fmla="*/ 413361 h 452735"/>
                  <a:gd name="connsiteX1" fmla="*/ 341866 w 565908"/>
                  <a:gd name="connsiteY1" fmla="*/ 17106 h 452735"/>
                  <a:gd name="connsiteX2" fmla="*/ 379049 w 565908"/>
                  <a:gd name="connsiteY2" fmla="*/ 2317 h 452735"/>
                  <a:gd name="connsiteX3" fmla="*/ 395006 w 565908"/>
                  <a:gd name="connsiteY3" fmla="*/ 36263 h 452735"/>
                  <a:gd name="connsiteX4" fmla="*/ 393874 w 565908"/>
                  <a:gd name="connsiteY4" fmla="*/ 39375 h 452735"/>
                  <a:gd name="connsiteX5" fmla="*/ 224212 w 565908"/>
                  <a:gd name="connsiteY5" fmla="*/ 435630 h 452735"/>
                  <a:gd name="connsiteX6" fmla="*/ 187029 w 565908"/>
                  <a:gd name="connsiteY6" fmla="*/ 450419 h 452735"/>
                  <a:gd name="connsiteX7" fmla="*/ 171073 w 565908"/>
                  <a:gd name="connsiteY7" fmla="*/ 416473 h 452735"/>
                  <a:gd name="connsiteX8" fmla="*/ 172204 w 565908"/>
                  <a:gd name="connsiteY8" fmla="*/ 413361 h 452735"/>
                  <a:gd name="connsiteX9" fmla="*/ 341866 w 565908"/>
                  <a:gd name="connsiteY9" fmla="*/ 17106 h 452735"/>
                  <a:gd name="connsiteX10" fmla="*/ 172204 w 565908"/>
                  <a:gd name="connsiteY10" fmla="*/ 413332 h 452735"/>
                  <a:gd name="connsiteX11" fmla="*/ 8287 w 565908"/>
                  <a:gd name="connsiteY11" fmla="*/ 206292 h 452735"/>
                  <a:gd name="connsiteX12" fmla="*/ 121470 w 565908"/>
                  <a:gd name="connsiteY12" fmla="*/ 93109 h 452735"/>
                  <a:gd name="connsiteX13" fmla="*/ 161486 w 565908"/>
                  <a:gd name="connsiteY13" fmla="*/ 93177 h 452735"/>
                  <a:gd name="connsiteX14" fmla="*/ 163829 w 565908"/>
                  <a:gd name="connsiteY14" fmla="*/ 130459 h 452735"/>
                  <a:gd name="connsiteX15" fmla="*/ 161480 w 565908"/>
                  <a:gd name="connsiteY15" fmla="*/ 133119 h 452735"/>
                  <a:gd name="connsiteX16" fmla="*/ 68302 w 565908"/>
                  <a:gd name="connsiteY16" fmla="*/ 226297 h 452735"/>
                  <a:gd name="connsiteX17" fmla="*/ 161480 w 565908"/>
                  <a:gd name="connsiteY17" fmla="*/ 319475 h 452735"/>
                  <a:gd name="connsiteX18" fmla="*/ 161670 w 565908"/>
                  <a:gd name="connsiteY18" fmla="*/ 359491 h 452735"/>
                  <a:gd name="connsiteX19" fmla="*/ 124130 w 565908"/>
                  <a:gd name="connsiteY19" fmla="*/ 361862 h 452735"/>
                  <a:gd name="connsiteX20" fmla="*/ 121470 w 565908"/>
                  <a:gd name="connsiteY20" fmla="*/ 359486 h 452735"/>
                  <a:gd name="connsiteX21" fmla="*/ 8287 w 565908"/>
                  <a:gd name="connsiteY21" fmla="*/ 246302 h 452735"/>
                  <a:gd name="connsiteX22" fmla="*/ 5938 w 565908"/>
                  <a:gd name="connsiteY22" fmla="*/ 208952 h 452735"/>
                  <a:gd name="connsiteX23" fmla="*/ 8287 w 565908"/>
                  <a:gd name="connsiteY23" fmla="*/ 206292 h 452735"/>
                  <a:gd name="connsiteX24" fmla="*/ 121470 w 565908"/>
                  <a:gd name="connsiteY24" fmla="*/ 93109 h 452735"/>
                  <a:gd name="connsiteX25" fmla="*/ 8287 w 565908"/>
                  <a:gd name="connsiteY25" fmla="*/ 206292 h 452735"/>
                  <a:gd name="connsiteX26" fmla="*/ 404428 w 565908"/>
                  <a:gd name="connsiteY26" fmla="*/ 93081 h 452735"/>
                  <a:gd name="connsiteX27" fmla="*/ 441778 w 565908"/>
                  <a:gd name="connsiteY27" fmla="*/ 90732 h 452735"/>
                  <a:gd name="connsiteX28" fmla="*/ 444410 w 565908"/>
                  <a:gd name="connsiteY28" fmla="*/ 93081 h 452735"/>
                  <a:gd name="connsiteX29" fmla="*/ 557622 w 565908"/>
                  <a:gd name="connsiteY29" fmla="*/ 206292 h 452735"/>
                  <a:gd name="connsiteX30" fmla="*/ 559970 w 565908"/>
                  <a:gd name="connsiteY30" fmla="*/ 243643 h 452735"/>
                  <a:gd name="connsiteX31" fmla="*/ 557622 w 565908"/>
                  <a:gd name="connsiteY31" fmla="*/ 246331 h 452735"/>
                  <a:gd name="connsiteX32" fmla="*/ 444410 w 565908"/>
                  <a:gd name="connsiteY32" fmla="*/ 359372 h 452735"/>
                  <a:gd name="connsiteX33" fmla="*/ 404394 w 565908"/>
                  <a:gd name="connsiteY33" fmla="*/ 359304 h 452735"/>
                  <a:gd name="connsiteX34" fmla="*/ 402051 w 565908"/>
                  <a:gd name="connsiteY34" fmla="*/ 322022 h 452735"/>
                  <a:gd name="connsiteX35" fmla="*/ 404428 w 565908"/>
                  <a:gd name="connsiteY35" fmla="*/ 319334 h 452735"/>
                  <a:gd name="connsiteX36" fmla="*/ 497549 w 565908"/>
                  <a:gd name="connsiteY36" fmla="*/ 226297 h 452735"/>
                  <a:gd name="connsiteX37" fmla="*/ 404371 w 565908"/>
                  <a:gd name="connsiteY37" fmla="*/ 133091 h 452735"/>
                  <a:gd name="connsiteX38" fmla="*/ 404371 w 565908"/>
                  <a:gd name="connsiteY38" fmla="*/ 93081 h 45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65908" h="452735">
                    <a:moveTo>
                      <a:pt x="172204" y="413361"/>
                    </a:moveTo>
                    <a:lnTo>
                      <a:pt x="341866" y="17106"/>
                    </a:lnTo>
                    <a:cubicBezTo>
                      <a:pt x="348050" y="2755"/>
                      <a:pt x="364697" y="-3867"/>
                      <a:pt x="379049" y="2317"/>
                    </a:cubicBezTo>
                    <a:cubicBezTo>
                      <a:pt x="392181" y="7975"/>
                      <a:pt x="399028" y="22541"/>
                      <a:pt x="395006" y="36263"/>
                    </a:cubicBezTo>
                    <a:lnTo>
                      <a:pt x="393874" y="39375"/>
                    </a:lnTo>
                    <a:lnTo>
                      <a:pt x="224212" y="435630"/>
                    </a:lnTo>
                    <a:cubicBezTo>
                      <a:pt x="218028" y="449981"/>
                      <a:pt x="201381" y="456603"/>
                      <a:pt x="187029" y="450419"/>
                    </a:cubicBezTo>
                    <a:cubicBezTo>
                      <a:pt x="173897" y="444761"/>
                      <a:pt x="167050" y="430195"/>
                      <a:pt x="171073" y="416473"/>
                    </a:cubicBezTo>
                    <a:lnTo>
                      <a:pt x="172204" y="413361"/>
                    </a:lnTo>
                    <a:lnTo>
                      <a:pt x="341866" y="17106"/>
                    </a:lnTo>
                    <a:lnTo>
                      <a:pt x="172204" y="413332"/>
                    </a:lnTo>
                    <a:close/>
                    <a:moveTo>
                      <a:pt x="8287" y="206292"/>
                    </a:moveTo>
                    <a:lnTo>
                      <a:pt x="121470" y="93109"/>
                    </a:lnTo>
                    <a:cubicBezTo>
                      <a:pt x="132539" y="82078"/>
                      <a:pt x="150455" y="82108"/>
                      <a:pt x="161486" y="93177"/>
                    </a:cubicBezTo>
                    <a:cubicBezTo>
                      <a:pt x="171525" y="103250"/>
                      <a:pt x="172528" y="119209"/>
                      <a:pt x="163829" y="130459"/>
                    </a:cubicBezTo>
                    <a:lnTo>
                      <a:pt x="161480" y="133119"/>
                    </a:lnTo>
                    <a:lnTo>
                      <a:pt x="68302" y="226297"/>
                    </a:lnTo>
                    <a:lnTo>
                      <a:pt x="161480" y="319475"/>
                    </a:lnTo>
                    <a:cubicBezTo>
                      <a:pt x="172583" y="330473"/>
                      <a:pt x="172668" y="348389"/>
                      <a:pt x="161670" y="359491"/>
                    </a:cubicBezTo>
                    <a:cubicBezTo>
                      <a:pt x="151569" y="369688"/>
                      <a:pt x="135434" y="370708"/>
                      <a:pt x="124130" y="361862"/>
                    </a:cubicBezTo>
                    <a:lnTo>
                      <a:pt x="121470" y="359486"/>
                    </a:lnTo>
                    <a:lnTo>
                      <a:pt x="8287" y="246302"/>
                    </a:lnTo>
                    <a:cubicBezTo>
                      <a:pt x="-1793" y="236221"/>
                      <a:pt x="-2799" y="220216"/>
                      <a:pt x="5938" y="208952"/>
                    </a:cubicBezTo>
                    <a:lnTo>
                      <a:pt x="8287" y="206292"/>
                    </a:lnTo>
                    <a:lnTo>
                      <a:pt x="121470" y="93109"/>
                    </a:lnTo>
                    <a:lnTo>
                      <a:pt x="8287" y="206292"/>
                    </a:lnTo>
                    <a:close/>
                    <a:moveTo>
                      <a:pt x="404428" y="93081"/>
                    </a:moveTo>
                    <a:cubicBezTo>
                      <a:pt x="414509" y="83001"/>
                      <a:pt x="430514" y="81994"/>
                      <a:pt x="441778" y="90732"/>
                    </a:cubicBezTo>
                    <a:lnTo>
                      <a:pt x="444410" y="93081"/>
                    </a:lnTo>
                    <a:lnTo>
                      <a:pt x="557622" y="206292"/>
                    </a:lnTo>
                    <a:cubicBezTo>
                      <a:pt x="567701" y="216373"/>
                      <a:pt x="568708" y="232378"/>
                      <a:pt x="559970" y="243643"/>
                    </a:cubicBezTo>
                    <a:lnTo>
                      <a:pt x="557622" y="246331"/>
                    </a:lnTo>
                    <a:lnTo>
                      <a:pt x="444410" y="359372"/>
                    </a:lnTo>
                    <a:cubicBezTo>
                      <a:pt x="433341" y="370404"/>
                      <a:pt x="415425" y="370373"/>
                      <a:pt x="404394" y="359304"/>
                    </a:cubicBezTo>
                    <a:cubicBezTo>
                      <a:pt x="394355" y="349231"/>
                      <a:pt x="393352" y="333272"/>
                      <a:pt x="402051" y="322022"/>
                    </a:cubicBezTo>
                    <a:lnTo>
                      <a:pt x="404428" y="319334"/>
                    </a:lnTo>
                    <a:lnTo>
                      <a:pt x="497549" y="226297"/>
                    </a:lnTo>
                    <a:lnTo>
                      <a:pt x="404371" y="133091"/>
                    </a:lnTo>
                    <a:cubicBezTo>
                      <a:pt x="393325" y="122041"/>
                      <a:pt x="393325" y="104130"/>
                      <a:pt x="404371" y="93081"/>
                    </a:cubicBezTo>
                    <a:close/>
                  </a:path>
                </a:pathLst>
              </a:custGeom>
              <a:solidFill>
                <a:schemeClr val="bg1"/>
              </a:solidFill>
              <a:ln w="20638" cap="flat">
                <a:noFill/>
                <a:prstDash val="solid"/>
                <a:miter/>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grpSp>
      </p:grpSp>
      <p:grpSp>
        <p:nvGrpSpPr>
          <p:cNvPr id="27" name="Group 26" descr="Copyright infringement&#10;">
            <a:extLst>
              <a:ext uri="{FF2B5EF4-FFF2-40B4-BE49-F238E27FC236}">
                <a16:creationId xmlns:a16="http://schemas.microsoft.com/office/drawing/2014/main" id="{F59BF850-2464-4920-B8BD-1AA62E1D8AF3}"/>
              </a:ext>
            </a:extLst>
          </p:cNvPr>
          <p:cNvGrpSpPr/>
          <p:nvPr/>
        </p:nvGrpSpPr>
        <p:grpSpPr>
          <a:xfrm>
            <a:off x="7249030" y="2606445"/>
            <a:ext cx="1955793" cy="2587394"/>
            <a:chOff x="7228677" y="2139352"/>
            <a:chExt cx="1955793" cy="2587394"/>
          </a:xfrm>
        </p:grpSpPr>
        <p:sp>
          <p:nvSpPr>
            <p:cNvPr id="28" name="Rounded Rectangle 17">
              <a:extLst>
                <a:ext uri="{FF2B5EF4-FFF2-40B4-BE49-F238E27FC236}">
                  <a16:creationId xmlns:a16="http://schemas.microsoft.com/office/drawing/2014/main" id="{6AC0B37E-9817-5930-D78F-86A5AC108569}"/>
                </a:ext>
              </a:extLst>
            </p:cNvPr>
            <p:cNvSpPr/>
            <p:nvPr/>
          </p:nvSpPr>
          <p:spPr bwMode="auto">
            <a:xfrm>
              <a:off x="7228677" y="2139352"/>
              <a:ext cx="1955793" cy="2587394"/>
            </a:xfrm>
            <a:prstGeom prst="roundRect">
              <a:avLst>
                <a:gd name="adj" fmla="val 8661"/>
              </a:avLst>
            </a:prstGeom>
            <a:solidFill>
              <a:srgbClr val="454142"/>
            </a:solidFill>
            <a:ln w="19050" cap="rnd">
              <a:gradFill>
                <a:gsLst>
                  <a:gs pos="0">
                    <a:schemeClr val="accent5"/>
                  </a:gs>
                  <a:gs pos="100000">
                    <a:schemeClr val="accent6"/>
                  </a:gs>
                </a:gsLst>
                <a:lin ang="2700000" scaled="0"/>
              </a:grad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Sans Text" pitchFamily="2" charset="0"/>
                <a:cs typeface="Segoe Sans Text" pitchFamily="2" charset="0"/>
              </a:endParaRPr>
            </a:p>
          </p:txBody>
        </p:sp>
        <p:sp>
          <p:nvSpPr>
            <p:cNvPr id="29" name="TextBox 28">
              <a:extLst>
                <a:ext uri="{FF2B5EF4-FFF2-40B4-BE49-F238E27FC236}">
                  <a16:creationId xmlns:a16="http://schemas.microsoft.com/office/drawing/2014/main" id="{16ACAADF-7203-23B0-989C-F54EF546AA50}"/>
                </a:ext>
              </a:extLst>
            </p:cNvPr>
            <p:cNvSpPr txBox="1"/>
            <p:nvPr/>
          </p:nvSpPr>
          <p:spPr>
            <a:xfrm>
              <a:off x="7228677" y="3538977"/>
              <a:ext cx="1955793" cy="55399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449" fontAlgn="auto">
                <a:lnSpc>
                  <a:spcPct val="100000"/>
                </a:lnSpc>
                <a:spcBef>
                  <a:spcPts val="200"/>
                </a:spcBef>
                <a:spcAft>
                  <a:spcPts val="0"/>
                </a:spcAft>
                <a:buClrTx/>
                <a:buSzTx/>
                <a:buFontTx/>
                <a:buNone/>
                <a:tabLst/>
                <a:defRPr kumimoji="0" b="0" i="0" u="none" strike="noStrike" cap="none" spc="0" normalizeH="0" baseline="0">
                  <a:ln w="3175">
                    <a:noFill/>
                  </a:ln>
                  <a:solidFill>
                    <a:schemeClr val="bg1"/>
                  </a:solidFill>
                  <a:effectLst/>
                  <a:uLnTx/>
                  <a:uFillTx/>
                  <a:latin typeface="Segoe Sans Text"/>
                  <a:cs typeface="Segoe Sans Text"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Tracing/ monitoring</a:t>
              </a:r>
            </a:p>
          </p:txBody>
        </p:sp>
        <p:sp>
          <p:nvSpPr>
            <p:cNvPr id="30" name="Oval 29">
              <a:extLst>
                <a:ext uri="{FF2B5EF4-FFF2-40B4-BE49-F238E27FC236}">
                  <a16:creationId xmlns:a16="http://schemas.microsoft.com/office/drawing/2014/main" id="{49D1A092-149C-C4FD-332E-DB611624A4B7}"/>
                </a:ext>
              </a:extLst>
            </p:cNvPr>
            <p:cNvSpPr/>
            <p:nvPr/>
          </p:nvSpPr>
          <p:spPr bwMode="auto">
            <a:xfrm>
              <a:off x="7871546" y="2536727"/>
              <a:ext cx="670054" cy="670054"/>
            </a:xfrm>
            <a:prstGeom prst="ellipse">
              <a:avLst/>
            </a:prstGeom>
            <a:gradFill flip="none" rotWithShape="1">
              <a:gsLst>
                <a:gs pos="0">
                  <a:schemeClr val="accent6"/>
                </a:gs>
                <a:gs pos="100000">
                  <a:schemeClr val="accent5"/>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Sans Text Semibold"/>
                <a:ea typeface="+mn-ea"/>
                <a:cs typeface="+mn-cs"/>
              </a:endParaRPr>
            </a:p>
          </p:txBody>
        </p:sp>
        <p:pic>
          <p:nvPicPr>
            <p:cNvPr id="31" name="Graphic 30">
              <a:extLst>
                <a:ext uri="{FF2B5EF4-FFF2-40B4-BE49-F238E27FC236}">
                  <a16:creationId xmlns:a16="http://schemas.microsoft.com/office/drawing/2014/main" id="{17C06F56-5BEC-82F0-FEAC-364AA8852F8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10433" y="2675614"/>
              <a:ext cx="392281" cy="392281"/>
            </a:xfrm>
            <a:prstGeom prst="rect">
              <a:avLst/>
            </a:prstGeom>
          </p:spPr>
        </p:pic>
      </p:grpSp>
      <p:grpSp>
        <p:nvGrpSpPr>
          <p:cNvPr id="21" name="Group 20" descr="Manipulation &amp; human-like behavior&#10;">
            <a:extLst>
              <a:ext uri="{FF2B5EF4-FFF2-40B4-BE49-F238E27FC236}">
                <a16:creationId xmlns:a16="http://schemas.microsoft.com/office/drawing/2014/main" id="{93D3FC77-EBF3-7D92-3FB5-D99D619FFA1E}"/>
              </a:ext>
            </a:extLst>
          </p:cNvPr>
          <p:cNvGrpSpPr/>
          <p:nvPr/>
        </p:nvGrpSpPr>
        <p:grpSpPr>
          <a:xfrm>
            <a:off x="9361337" y="2606445"/>
            <a:ext cx="1955793" cy="2587394"/>
            <a:chOff x="9357419" y="2139352"/>
            <a:chExt cx="1955793" cy="2587394"/>
          </a:xfrm>
        </p:grpSpPr>
        <p:sp>
          <p:nvSpPr>
            <p:cNvPr id="22" name="Rounded Rectangle 20">
              <a:extLst>
                <a:ext uri="{FF2B5EF4-FFF2-40B4-BE49-F238E27FC236}">
                  <a16:creationId xmlns:a16="http://schemas.microsoft.com/office/drawing/2014/main" id="{2886B484-A392-FBC6-68BD-E0D3CEE545AD}"/>
                </a:ext>
              </a:extLst>
            </p:cNvPr>
            <p:cNvSpPr/>
            <p:nvPr/>
          </p:nvSpPr>
          <p:spPr bwMode="auto">
            <a:xfrm>
              <a:off x="9357419" y="2139352"/>
              <a:ext cx="1955793" cy="2587394"/>
            </a:xfrm>
            <a:prstGeom prst="roundRect">
              <a:avLst>
                <a:gd name="adj" fmla="val 8661"/>
              </a:avLst>
            </a:prstGeom>
            <a:solidFill>
              <a:srgbClr val="454142"/>
            </a:solidFill>
            <a:ln w="19050" cap="rnd">
              <a:gradFill>
                <a:gsLst>
                  <a:gs pos="0">
                    <a:schemeClr val="accent5"/>
                  </a:gs>
                  <a:gs pos="100000">
                    <a:schemeClr val="accent6"/>
                  </a:gs>
                </a:gsLst>
                <a:lin ang="2700000" scaled="0"/>
              </a:grad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Sans Text" pitchFamily="2" charset="0"/>
                <a:ea typeface="+mn-ea"/>
                <a:cs typeface="Segoe Sans Text" pitchFamily="2" charset="0"/>
              </a:endParaRPr>
            </a:p>
          </p:txBody>
        </p:sp>
        <p:sp>
          <p:nvSpPr>
            <p:cNvPr id="23" name="TextBox 22">
              <a:extLst>
                <a:ext uri="{FF2B5EF4-FFF2-40B4-BE49-F238E27FC236}">
                  <a16:creationId xmlns:a16="http://schemas.microsoft.com/office/drawing/2014/main" id="{A41748B4-E1A3-96B2-2DFD-B20DF6AF4D02}"/>
                </a:ext>
              </a:extLst>
            </p:cNvPr>
            <p:cNvSpPr txBox="1"/>
            <p:nvPr/>
          </p:nvSpPr>
          <p:spPr>
            <a:xfrm>
              <a:off x="9577783" y="3553882"/>
              <a:ext cx="1515066" cy="27699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800" b="0" i="0" u="none" strike="noStrike" kern="1200" cap="none" spc="0" normalizeH="0" baseline="0" noProof="0">
                  <a:ln w="3175">
                    <a:noFill/>
                  </a:ln>
                  <a:solidFill>
                    <a:schemeClr val="bg1"/>
                  </a:solidFill>
                  <a:effectLst/>
                  <a:uLnTx/>
                  <a:uFillTx/>
                  <a:latin typeface="Segoe Sans Text"/>
                  <a:ea typeface="+mn-ea"/>
                  <a:cs typeface="Segoe Sans Text" pitchFamily="2" charset="0"/>
                </a:rPr>
                <a:t>Content filters</a:t>
              </a:r>
            </a:p>
          </p:txBody>
        </p:sp>
        <p:grpSp>
          <p:nvGrpSpPr>
            <p:cNvPr id="24" name="Group 23">
              <a:extLst>
                <a:ext uri="{FF2B5EF4-FFF2-40B4-BE49-F238E27FC236}">
                  <a16:creationId xmlns:a16="http://schemas.microsoft.com/office/drawing/2014/main" id="{9CDB72FA-C2AC-0FF5-2408-3B008DB16E8F}"/>
                </a:ext>
              </a:extLst>
            </p:cNvPr>
            <p:cNvGrpSpPr/>
            <p:nvPr/>
          </p:nvGrpSpPr>
          <p:grpSpPr>
            <a:xfrm>
              <a:off x="10000288" y="2536727"/>
              <a:ext cx="670054" cy="670054"/>
              <a:chOff x="9839689" y="2536727"/>
              <a:chExt cx="670054" cy="670054"/>
            </a:xfrm>
          </p:grpSpPr>
          <p:sp>
            <p:nvSpPr>
              <p:cNvPr id="25" name="Oval 24">
                <a:extLst>
                  <a:ext uri="{FF2B5EF4-FFF2-40B4-BE49-F238E27FC236}">
                    <a16:creationId xmlns:a16="http://schemas.microsoft.com/office/drawing/2014/main" id="{9736F0BA-CEDC-0382-82C3-0AB93B486843}"/>
                  </a:ext>
                </a:extLst>
              </p:cNvPr>
              <p:cNvSpPr/>
              <p:nvPr/>
            </p:nvSpPr>
            <p:spPr bwMode="auto">
              <a:xfrm>
                <a:off x="9839689" y="2536727"/>
                <a:ext cx="670054" cy="670054"/>
              </a:xfrm>
              <a:prstGeom prst="ellipse">
                <a:avLst/>
              </a:prstGeom>
              <a:gradFill flip="none" rotWithShape="1">
                <a:gsLst>
                  <a:gs pos="0">
                    <a:schemeClr val="accent6"/>
                  </a:gs>
                  <a:gs pos="100000">
                    <a:schemeClr val="accent5"/>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Sans Text Semibold"/>
                  <a:ea typeface="+mn-ea"/>
                  <a:cs typeface="+mn-cs"/>
                </a:endParaRPr>
              </a:p>
            </p:txBody>
          </p:sp>
          <p:sp>
            <p:nvSpPr>
              <p:cNvPr id="26" name="Graphic 20">
                <a:extLst>
                  <a:ext uri="{FF2B5EF4-FFF2-40B4-BE49-F238E27FC236}">
                    <a16:creationId xmlns:a16="http://schemas.microsoft.com/office/drawing/2014/main" id="{6850ABB9-D90A-6C89-A44D-E98BCF8F74F2}"/>
                  </a:ext>
                  <a:ext uri="{C183D7F6-B498-43B3-948B-1728B52AA6E4}">
                    <adec:decorative xmlns:adec="http://schemas.microsoft.com/office/drawing/2017/decorative" val="1"/>
                  </a:ext>
                </a:extLst>
              </p:cNvPr>
              <p:cNvSpPr/>
              <p:nvPr/>
            </p:nvSpPr>
            <p:spPr>
              <a:xfrm>
                <a:off x="9994281" y="2695615"/>
                <a:ext cx="360871" cy="352279"/>
              </a:xfrm>
              <a:custGeom>
                <a:avLst/>
                <a:gdLst>
                  <a:gd name="connsiteX0" fmla="*/ 235899 w 508090"/>
                  <a:gd name="connsiteY0" fmla="*/ 0 h 495993"/>
                  <a:gd name="connsiteX1" fmla="*/ 254045 w 508090"/>
                  <a:gd name="connsiteY1" fmla="*/ 18146 h 495993"/>
                  <a:gd name="connsiteX2" fmla="*/ 254045 w 508090"/>
                  <a:gd name="connsiteY2" fmla="*/ 24195 h 495993"/>
                  <a:gd name="connsiteX3" fmla="*/ 405263 w 508090"/>
                  <a:gd name="connsiteY3" fmla="*/ 24195 h 495993"/>
                  <a:gd name="connsiteX4" fmla="*/ 483896 w 508090"/>
                  <a:gd name="connsiteY4" fmla="*/ 102828 h 495993"/>
                  <a:gd name="connsiteX5" fmla="*/ 483896 w 508090"/>
                  <a:gd name="connsiteY5" fmla="*/ 266143 h 495993"/>
                  <a:gd name="connsiteX6" fmla="*/ 477654 w 508090"/>
                  <a:gd name="connsiteY6" fmla="*/ 266143 h 495993"/>
                  <a:gd name="connsiteX7" fmla="*/ 393177 w 508090"/>
                  <a:gd name="connsiteY7" fmla="*/ 169562 h 495993"/>
                  <a:gd name="connsiteX8" fmla="*/ 296597 w 508090"/>
                  <a:gd name="connsiteY8" fmla="*/ 254038 h 495993"/>
                  <a:gd name="connsiteX9" fmla="*/ 325444 w 508090"/>
                  <a:gd name="connsiteY9" fmla="*/ 326630 h 495993"/>
                  <a:gd name="connsiteX10" fmla="*/ 302435 w 508090"/>
                  <a:gd name="connsiteY10" fmla="*/ 326630 h 495993"/>
                  <a:gd name="connsiteX11" fmla="*/ 241948 w 508090"/>
                  <a:gd name="connsiteY11" fmla="*/ 387117 h 495993"/>
                  <a:gd name="connsiteX12" fmla="*/ 241948 w 508090"/>
                  <a:gd name="connsiteY12" fmla="*/ 399214 h 495993"/>
                  <a:gd name="connsiteX13" fmla="*/ 242674 w 508090"/>
                  <a:gd name="connsiteY13" fmla="*/ 411311 h 495993"/>
                  <a:gd name="connsiteX14" fmla="*/ 183880 w 508090"/>
                  <a:gd name="connsiteY14" fmla="*/ 411311 h 495993"/>
                  <a:gd name="connsiteX15" fmla="*/ 128837 w 508090"/>
                  <a:gd name="connsiteY15" fmla="*/ 477363 h 495993"/>
                  <a:gd name="connsiteX16" fmla="*/ 103275 w 508090"/>
                  <a:gd name="connsiteY16" fmla="*/ 479698 h 495993"/>
                  <a:gd name="connsiteX17" fmla="*/ 100941 w 508090"/>
                  <a:gd name="connsiteY17" fmla="*/ 454136 h 495993"/>
                  <a:gd name="connsiteX18" fmla="*/ 136652 w 508090"/>
                  <a:gd name="connsiteY18" fmla="*/ 411311 h 495993"/>
                  <a:gd name="connsiteX19" fmla="*/ 78633 w 508090"/>
                  <a:gd name="connsiteY19" fmla="*/ 411311 h 495993"/>
                  <a:gd name="connsiteX20" fmla="*/ 0 w 508090"/>
                  <a:gd name="connsiteY20" fmla="*/ 332678 h 495993"/>
                  <a:gd name="connsiteX21" fmla="*/ 0 w 508090"/>
                  <a:gd name="connsiteY21" fmla="*/ 102828 h 495993"/>
                  <a:gd name="connsiteX22" fmla="*/ 78633 w 508090"/>
                  <a:gd name="connsiteY22" fmla="*/ 24195 h 495993"/>
                  <a:gd name="connsiteX23" fmla="*/ 217753 w 508090"/>
                  <a:gd name="connsiteY23" fmla="*/ 24195 h 495993"/>
                  <a:gd name="connsiteX24" fmla="*/ 217753 w 508090"/>
                  <a:gd name="connsiteY24" fmla="*/ 18146 h 495993"/>
                  <a:gd name="connsiteX25" fmla="*/ 235899 w 508090"/>
                  <a:gd name="connsiteY25" fmla="*/ 0 h 495993"/>
                  <a:gd name="connsiteX26" fmla="*/ 96779 w 508090"/>
                  <a:gd name="connsiteY26" fmla="*/ 139120 h 495993"/>
                  <a:gd name="connsiteX27" fmla="*/ 114925 w 508090"/>
                  <a:gd name="connsiteY27" fmla="*/ 157266 h 495993"/>
                  <a:gd name="connsiteX28" fmla="*/ 211704 w 508090"/>
                  <a:gd name="connsiteY28" fmla="*/ 157266 h 495993"/>
                  <a:gd name="connsiteX29" fmla="*/ 229851 w 508090"/>
                  <a:gd name="connsiteY29" fmla="*/ 139120 h 495993"/>
                  <a:gd name="connsiteX30" fmla="*/ 211704 w 508090"/>
                  <a:gd name="connsiteY30" fmla="*/ 120974 h 495993"/>
                  <a:gd name="connsiteX31" fmla="*/ 114925 w 508090"/>
                  <a:gd name="connsiteY31" fmla="*/ 120974 h 495993"/>
                  <a:gd name="connsiteX32" fmla="*/ 96779 w 508090"/>
                  <a:gd name="connsiteY32" fmla="*/ 139120 h 495993"/>
                  <a:gd name="connsiteX33" fmla="*/ 114925 w 508090"/>
                  <a:gd name="connsiteY33" fmla="*/ 193558 h 495993"/>
                  <a:gd name="connsiteX34" fmla="*/ 96779 w 508090"/>
                  <a:gd name="connsiteY34" fmla="*/ 211704 h 495993"/>
                  <a:gd name="connsiteX35" fmla="*/ 114925 w 508090"/>
                  <a:gd name="connsiteY35" fmla="*/ 229851 h 495993"/>
                  <a:gd name="connsiteX36" fmla="*/ 272191 w 508090"/>
                  <a:gd name="connsiteY36" fmla="*/ 229851 h 495993"/>
                  <a:gd name="connsiteX37" fmla="*/ 290338 w 508090"/>
                  <a:gd name="connsiteY37" fmla="*/ 211704 h 495993"/>
                  <a:gd name="connsiteX38" fmla="*/ 272191 w 508090"/>
                  <a:gd name="connsiteY38" fmla="*/ 193558 h 495993"/>
                  <a:gd name="connsiteX39" fmla="*/ 114925 w 508090"/>
                  <a:gd name="connsiteY39" fmla="*/ 193558 h 495993"/>
                  <a:gd name="connsiteX40" fmla="*/ 96779 w 508090"/>
                  <a:gd name="connsiteY40" fmla="*/ 284289 h 495993"/>
                  <a:gd name="connsiteX41" fmla="*/ 114925 w 508090"/>
                  <a:gd name="connsiteY41" fmla="*/ 302435 h 495993"/>
                  <a:gd name="connsiteX42" fmla="*/ 247997 w 508090"/>
                  <a:gd name="connsiteY42" fmla="*/ 302435 h 495993"/>
                  <a:gd name="connsiteX43" fmla="*/ 266143 w 508090"/>
                  <a:gd name="connsiteY43" fmla="*/ 284289 h 495993"/>
                  <a:gd name="connsiteX44" fmla="*/ 247997 w 508090"/>
                  <a:gd name="connsiteY44" fmla="*/ 266143 h 495993"/>
                  <a:gd name="connsiteX45" fmla="*/ 114925 w 508090"/>
                  <a:gd name="connsiteY45" fmla="*/ 266143 h 495993"/>
                  <a:gd name="connsiteX46" fmla="*/ 96779 w 508090"/>
                  <a:gd name="connsiteY46" fmla="*/ 284289 h 495993"/>
                  <a:gd name="connsiteX47" fmla="*/ 435506 w 508090"/>
                  <a:gd name="connsiteY47" fmla="*/ 305750 h 495993"/>
                  <a:gd name="connsiteX48" fmla="*/ 341449 w 508090"/>
                  <a:gd name="connsiteY48" fmla="*/ 308472 h 495993"/>
                  <a:gd name="connsiteX49" fmla="*/ 338727 w 508090"/>
                  <a:gd name="connsiteY49" fmla="*/ 214414 h 495993"/>
                  <a:gd name="connsiteX50" fmla="*/ 432784 w 508090"/>
                  <a:gd name="connsiteY50" fmla="*/ 211692 h 495993"/>
                  <a:gd name="connsiteX51" fmla="*/ 435506 w 508090"/>
                  <a:gd name="connsiteY51" fmla="*/ 305750 h 495993"/>
                  <a:gd name="connsiteX52" fmla="*/ 481476 w 508090"/>
                  <a:gd name="connsiteY52" fmla="*/ 352131 h 495993"/>
                  <a:gd name="connsiteX53" fmla="*/ 471798 w 508090"/>
                  <a:gd name="connsiteY53" fmla="*/ 350824 h 495993"/>
                  <a:gd name="connsiteX54" fmla="*/ 302435 w 508090"/>
                  <a:gd name="connsiteY54" fmla="*/ 350824 h 495993"/>
                  <a:gd name="connsiteX55" fmla="*/ 266143 w 508090"/>
                  <a:gd name="connsiteY55" fmla="*/ 387117 h 495993"/>
                  <a:gd name="connsiteX56" fmla="*/ 266143 w 508090"/>
                  <a:gd name="connsiteY56" fmla="*/ 399214 h 495993"/>
                  <a:gd name="connsiteX57" fmla="*/ 267111 w 508090"/>
                  <a:gd name="connsiteY57" fmla="*/ 411311 h 495993"/>
                  <a:gd name="connsiteX58" fmla="*/ 387117 w 508090"/>
                  <a:gd name="connsiteY58" fmla="*/ 495993 h 495993"/>
                  <a:gd name="connsiteX59" fmla="*/ 508091 w 508090"/>
                  <a:gd name="connsiteY59" fmla="*/ 399214 h 495993"/>
                  <a:gd name="connsiteX60" fmla="*/ 508091 w 508090"/>
                  <a:gd name="connsiteY60" fmla="*/ 387117 h 495993"/>
                  <a:gd name="connsiteX61" fmla="*/ 481476 w 508090"/>
                  <a:gd name="connsiteY61" fmla="*/ 352131 h 495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08090" h="495993">
                    <a:moveTo>
                      <a:pt x="235899" y="0"/>
                    </a:moveTo>
                    <a:cubicBezTo>
                      <a:pt x="245921" y="0"/>
                      <a:pt x="254045" y="8124"/>
                      <a:pt x="254045" y="18146"/>
                    </a:cubicBezTo>
                    <a:lnTo>
                      <a:pt x="254045" y="24195"/>
                    </a:lnTo>
                    <a:lnTo>
                      <a:pt x="405263" y="24195"/>
                    </a:lnTo>
                    <a:cubicBezTo>
                      <a:pt x="448691" y="24195"/>
                      <a:pt x="483896" y="59400"/>
                      <a:pt x="483896" y="102828"/>
                    </a:cubicBezTo>
                    <a:lnTo>
                      <a:pt x="483896" y="266143"/>
                    </a:lnTo>
                    <a:lnTo>
                      <a:pt x="477654" y="266143"/>
                    </a:lnTo>
                    <a:cubicBezTo>
                      <a:pt x="480996" y="216145"/>
                      <a:pt x="443175" y="172905"/>
                      <a:pt x="393177" y="169562"/>
                    </a:cubicBezTo>
                    <a:cubicBezTo>
                      <a:pt x="343180" y="166220"/>
                      <a:pt x="299939" y="204041"/>
                      <a:pt x="296597" y="254038"/>
                    </a:cubicBezTo>
                    <a:cubicBezTo>
                      <a:pt x="294771" y="281348"/>
                      <a:pt x="305371" y="308022"/>
                      <a:pt x="325444" y="326630"/>
                    </a:cubicBezTo>
                    <a:lnTo>
                      <a:pt x="302435" y="326630"/>
                    </a:lnTo>
                    <a:cubicBezTo>
                      <a:pt x="269029" y="326630"/>
                      <a:pt x="241948" y="353711"/>
                      <a:pt x="241948" y="387117"/>
                    </a:cubicBezTo>
                    <a:lnTo>
                      <a:pt x="241948" y="399214"/>
                    </a:lnTo>
                    <a:cubicBezTo>
                      <a:pt x="241948" y="403279"/>
                      <a:pt x="242190" y="407319"/>
                      <a:pt x="242674" y="411311"/>
                    </a:cubicBezTo>
                    <a:lnTo>
                      <a:pt x="183880" y="411311"/>
                    </a:lnTo>
                    <a:lnTo>
                      <a:pt x="128837" y="477363"/>
                    </a:lnTo>
                    <a:cubicBezTo>
                      <a:pt x="122423" y="485067"/>
                      <a:pt x="110979" y="486112"/>
                      <a:pt x="103275" y="479698"/>
                    </a:cubicBezTo>
                    <a:cubicBezTo>
                      <a:pt x="95572" y="473284"/>
                      <a:pt x="94527" y="461840"/>
                      <a:pt x="100941" y="454136"/>
                    </a:cubicBezTo>
                    <a:lnTo>
                      <a:pt x="136652" y="411311"/>
                    </a:lnTo>
                    <a:lnTo>
                      <a:pt x="78633" y="411311"/>
                    </a:lnTo>
                    <a:cubicBezTo>
                      <a:pt x="35205" y="411311"/>
                      <a:pt x="0" y="376106"/>
                      <a:pt x="0" y="332678"/>
                    </a:cubicBezTo>
                    <a:lnTo>
                      <a:pt x="0" y="102828"/>
                    </a:lnTo>
                    <a:cubicBezTo>
                      <a:pt x="0" y="59400"/>
                      <a:pt x="35205" y="24195"/>
                      <a:pt x="78633" y="24195"/>
                    </a:cubicBezTo>
                    <a:lnTo>
                      <a:pt x="217753" y="24195"/>
                    </a:lnTo>
                    <a:lnTo>
                      <a:pt x="217753" y="18146"/>
                    </a:lnTo>
                    <a:cubicBezTo>
                      <a:pt x="217753" y="8124"/>
                      <a:pt x="225877" y="0"/>
                      <a:pt x="235899" y="0"/>
                    </a:cubicBezTo>
                    <a:close/>
                    <a:moveTo>
                      <a:pt x="96779" y="139120"/>
                    </a:moveTo>
                    <a:cubicBezTo>
                      <a:pt x="96779" y="149137"/>
                      <a:pt x="104909" y="157266"/>
                      <a:pt x="114925" y="157266"/>
                    </a:cubicBezTo>
                    <a:lnTo>
                      <a:pt x="211704" y="157266"/>
                    </a:lnTo>
                    <a:cubicBezTo>
                      <a:pt x="221726" y="157266"/>
                      <a:pt x="229851" y="149142"/>
                      <a:pt x="229851" y="139120"/>
                    </a:cubicBezTo>
                    <a:cubicBezTo>
                      <a:pt x="229851" y="129098"/>
                      <a:pt x="221726" y="120974"/>
                      <a:pt x="211704" y="120974"/>
                    </a:cubicBezTo>
                    <a:lnTo>
                      <a:pt x="114925" y="120974"/>
                    </a:lnTo>
                    <a:cubicBezTo>
                      <a:pt x="104903" y="120974"/>
                      <a:pt x="96779" y="129098"/>
                      <a:pt x="96779" y="139120"/>
                    </a:cubicBezTo>
                    <a:close/>
                    <a:moveTo>
                      <a:pt x="114925" y="193558"/>
                    </a:moveTo>
                    <a:cubicBezTo>
                      <a:pt x="104903" y="193558"/>
                      <a:pt x="96779" y="201683"/>
                      <a:pt x="96779" y="211704"/>
                    </a:cubicBezTo>
                    <a:cubicBezTo>
                      <a:pt x="96779" y="221726"/>
                      <a:pt x="104903" y="229851"/>
                      <a:pt x="114925" y="229851"/>
                    </a:cubicBezTo>
                    <a:lnTo>
                      <a:pt x="272191" y="229851"/>
                    </a:lnTo>
                    <a:cubicBezTo>
                      <a:pt x="282213" y="229851"/>
                      <a:pt x="290338" y="221726"/>
                      <a:pt x="290338" y="211704"/>
                    </a:cubicBezTo>
                    <a:cubicBezTo>
                      <a:pt x="290338" y="201683"/>
                      <a:pt x="282213" y="193558"/>
                      <a:pt x="272191" y="193558"/>
                    </a:cubicBezTo>
                    <a:lnTo>
                      <a:pt x="114925" y="193558"/>
                    </a:lnTo>
                    <a:close/>
                    <a:moveTo>
                      <a:pt x="96779" y="284289"/>
                    </a:moveTo>
                    <a:cubicBezTo>
                      <a:pt x="96779" y="294305"/>
                      <a:pt x="104909" y="302435"/>
                      <a:pt x="114925" y="302435"/>
                    </a:cubicBezTo>
                    <a:lnTo>
                      <a:pt x="247997" y="302435"/>
                    </a:lnTo>
                    <a:cubicBezTo>
                      <a:pt x="258018" y="302435"/>
                      <a:pt x="266143" y="294311"/>
                      <a:pt x="266143" y="284289"/>
                    </a:cubicBezTo>
                    <a:cubicBezTo>
                      <a:pt x="266143" y="274267"/>
                      <a:pt x="258018" y="266143"/>
                      <a:pt x="247997" y="266143"/>
                    </a:cubicBezTo>
                    <a:lnTo>
                      <a:pt x="114925" y="266143"/>
                    </a:lnTo>
                    <a:cubicBezTo>
                      <a:pt x="104903" y="266143"/>
                      <a:pt x="96779" y="274267"/>
                      <a:pt x="96779" y="284289"/>
                    </a:cubicBezTo>
                    <a:close/>
                    <a:moveTo>
                      <a:pt x="435506" y="305750"/>
                    </a:moveTo>
                    <a:cubicBezTo>
                      <a:pt x="410285" y="332474"/>
                      <a:pt x="368174" y="333693"/>
                      <a:pt x="341449" y="308472"/>
                    </a:cubicBezTo>
                    <a:cubicBezTo>
                      <a:pt x="314724" y="283250"/>
                      <a:pt x="313506" y="241139"/>
                      <a:pt x="338727" y="214414"/>
                    </a:cubicBezTo>
                    <a:cubicBezTo>
                      <a:pt x="363949" y="187689"/>
                      <a:pt x="406060" y="186471"/>
                      <a:pt x="432784" y="211692"/>
                    </a:cubicBezTo>
                    <a:cubicBezTo>
                      <a:pt x="459509" y="236914"/>
                      <a:pt x="460728" y="279025"/>
                      <a:pt x="435506" y="305750"/>
                    </a:cubicBezTo>
                    <a:close/>
                    <a:moveTo>
                      <a:pt x="481476" y="352131"/>
                    </a:moveTo>
                    <a:cubicBezTo>
                      <a:pt x="478324" y="351262"/>
                      <a:pt x="475068" y="350823"/>
                      <a:pt x="471798" y="350824"/>
                    </a:cubicBezTo>
                    <a:lnTo>
                      <a:pt x="302435" y="350824"/>
                    </a:lnTo>
                    <a:cubicBezTo>
                      <a:pt x="282391" y="350824"/>
                      <a:pt x="266143" y="367073"/>
                      <a:pt x="266143" y="387117"/>
                    </a:cubicBezTo>
                    <a:lnTo>
                      <a:pt x="266143" y="399214"/>
                    </a:lnTo>
                    <a:cubicBezTo>
                      <a:pt x="266143" y="403255"/>
                      <a:pt x="266457" y="407295"/>
                      <a:pt x="267111" y="411311"/>
                    </a:cubicBezTo>
                    <a:cubicBezTo>
                      <a:pt x="273982" y="454862"/>
                      <a:pt x="317557" y="495993"/>
                      <a:pt x="387117" y="495993"/>
                    </a:cubicBezTo>
                    <a:cubicBezTo>
                      <a:pt x="463088" y="495993"/>
                      <a:pt x="508091" y="446902"/>
                      <a:pt x="508091" y="399214"/>
                    </a:cubicBezTo>
                    <a:lnTo>
                      <a:pt x="508091" y="387117"/>
                    </a:lnTo>
                    <a:cubicBezTo>
                      <a:pt x="508094" y="370797"/>
                      <a:pt x="497205" y="356483"/>
                      <a:pt x="481476" y="352131"/>
                    </a:cubicBezTo>
                    <a:close/>
                  </a:path>
                </a:pathLst>
              </a:custGeom>
              <a:solidFill>
                <a:schemeClr val="bg1"/>
              </a:solidFill>
              <a:ln w="20638" cap="flat">
                <a:noFill/>
                <a:prstDash val="solid"/>
                <a:miter/>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grpSp>
      </p:grpSp>
    </p:spTree>
    <p:extLst>
      <p:ext uri="{BB962C8B-B14F-4D97-AF65-F5344CB8AC3E}">
        <p14:creationId xmlns:p14="http://schemas.microsoft.com/office/powerpoint/2010/main" val="36196567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BE0998BC-009A-BC24-8F01-ECBBA786B2AA}"/>
            </a:ext>
          </a:extLst>
        </p:cNvPr>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94EC014-DEA7-404F-BD0B-2C170DA01C6E}"/>
              </a:ext>
            </a:extLst>
          </p:cNvPr>
          <p:cNvCxnSpPr>
            <a:cxnSpLocks/>
          </p:cNvCxnSpPr>
          <p:nvPr/>
        </p:nvCxnSpPr>
        <p:spPr>
          <a:xfrm>
            <a:off x="1204269" y="11549324"/>
            <a:ext cx="10371139" cy="0"/>
          </a:xfrm>
          <a:prstGeom prst="line">
            <a:avLst/>
          </a:prstGeom>
          <a:ln w="6350">
            <a:solidFill>
              <a:schemeClr val="bg1">
                <a:lumMod val="75000"/>
                <a:lumOff val="2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Title 1">
            <a:extLst>
              <a:ext uri="{FF2B5EF4-FFF2-40B4-BE49-F238E27FC236}">
                <a16:creationId xmlns:a16="http://schemas.microsoft.com/office/drawing/2014/main" id="{486C9070-59A5-E296-64B2-2AC4DEDA2F8C}"/>
              </a:ext>
            </a:extLst>
          </p:cNvPr>
          <p:cNvSpPr>
            <a:spLocks noGrp="1"/>
          </p:cNvSpPr>
          <p:nvPr>
            <p:ph type="title"/>
          </p:nvPr>
        </p:nvSpPr>
        <p:spPr>
          <a:xfrm>
            <a:off x="588263" y="457200"/>
            <a:ext cx="11018520" cy="430887"/>
          </a:xfrm>
        </p:spPr>
        <p:txBody>
          <a:bodyPr/>
          <a:lstStyle/>
          <a:p>
            <a:r>
              <a:rPr lang="en-US">
                <a:solidFill>
                  <a:schemeClr val="bg1"/>
                </a:solidFill>
              </a:rPr>
              <a:t>Spectrum of Agentic Solutions</a:t>
            </a:r>
          </a:p>
        </p:txBody>
      </p:sp>
      <p:pic>
        <p:nvPicPr>
          <p:cNvPr id="71" name="Graphic 70" descr="Document outline">
            <a:extLst>
              <a:ext uri="{FF2B5EF4-FFF2-40B4-BE49-F238E27FC236}">
                <a16:creationId xmlns:a16="http://schemas.microsoft.com/office/drawing/2014/main" id="{0D64F151-228A-BDEF-DEAB-7C0E3C06A1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8087" y="2410292"/>
            <a:ext cx="726404" cy="726404"/>
          </a:xfrm>
          <a:prstGeom prst="rect">
            <a:avLst/>
          </a:prstGeom>
          <a:effectLst/>
        </p:spPr>
      </p:pic>
      <p:pic>
        <p:nvPicPr>
          <p:cNvPr id="77" name="Graphic 76" descr="Contract outline">
            <a:extLst>
              <a:ext uri="{FF2B5EF4-FFF2-40B4-BE49-F238E27FC236}">
                <a16:creationId xmlns:a16="http://schemas.microsoft.com/office/drawing/2014/main" id="{6121B0C1-E54E-241E-1429-7CD1C97024E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04296" y="2414957"/>
            <a:ext cx="726404" cy="726404"/>
          </a:xfrm>
          <a:prstGeom prst="rect">
            <a:avLst/>
          </a:prstGeom>
          <a:effectLst/>
        </p:spPr>
      </p:pic>
      <p:cxnSp>
        <p:nvCxnSpPr>
          <p:cNvPr id="78" name="Straight Arrow Connector 77">
            <a:extLst>
              <a:ext uri="{FF2B5EF4-FFF2-40B4-BE49-F238E27FC236}">
                <a16:creationId xmlns:a16="http://schemas.microsoft.com/office/drawing/2014/main" id="{E7DA892D-4671-5D19-FFC3-821D5C0A8BC1}"/>
              </a:ext>
            </a:extLst>
          </p:cNvPr>
          <p:cNvCxnSpPr>
            <a:cxnSpLocks/>
          </p:cNvCxnSpPr>
          <p:nvPr/>
        </p:nvCxnSpPr>
        <p:spPr>
          <a:xfrm>
            <a:off x="1343423" y="2790272"/>
            <a:ext cx="209547" cy="0"/>
          </a:xfrm>
          <a:prstGeom prst="straightConnector1">
            <a:avLst/>
          </a:prstGeom>
          <a:ln>
            <a:solidFill>
              <a:schemeClr val="bg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44335E47-EFC4-6723-A48D-58CF988955E9}"/>
              </a:ext>
            </a:extLst>
          </p:cNvPr>
          <p:cNvCxnSpPr>
            <a:cxnSpLocks/>
          </p:cNvCxnSpPr>
          <p:nvPr/>
        </p:nvCxnSpPr>
        <p:spPr>
          <a:xfrm>
            <a:off x="2230386" y="2798661"/>
            <a:ext cx="214370" cy="0"/>
          </a:xfrm>
          <a:prstGeom prst="straightConnector1">
            <a:avLst/>
          </a:prstGeom>
          <a:ln>
            <a:solidFill>
              <a:schemeClr val="bg1"/>
            </a:solidFill>
            <a:tailEnd type="triangle"/>
          </a:ln>
          <a:effectLst/>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1803B5D0-5E72-E533-C1E3-889D3E3E912E}"/>
              </a:ext>
            </a:extLst>
          </p:cNvPr>
          <p:cNvSpPr txBox="1"/>
          <p:nvPr/>
        </p:nvSpPr>
        <p:spPr>
          <a:xfrm>
            <a:off x="772475" y="3045248"/>
            <a:ext cx="697627" cy="230832"/>
          </a:xfrm>
          <a:prstGeom prst="rect">
            <a:avLst/>
          </a:prstGeom>
          <a:noFill/>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Sans Text"/>
                <a:ea typeface="+mn-ea"/>
                <a:cs typeface="+mn-cs"/>
              </a:rPr>
              <a:t>document</a:t>
            </a:r>
          </a:p>
        </p:txBody>
      </p:sp>
      <p:sp>
        <p:nvSpPr>
          <p:cNvPr id="84" name="TextBox 83">
            <a:extLst>
              <a:ext uri="{FF2B5EF4-FFF2-40B4-BE49-F238E27FC236}">
                <a16:creationId xmlns:a16="http://schemas.microsoft.com/office/drawing/2014/main" id="{EEB706FC-FAA5-056A-D76F-CE5CA905D902}"/>
              </a:ext>
            </a:extLst>
          </p:cNvPr>
          <p:cNvSpPr txBox="1"/>
          <p:nvPr/>
        </p:nvSpPr>
        <p:spPr>
          <a:xfrm>
            <a:off x="2349702" y="3045248"/>
            <a:ext cx="652743" cy="230832"/>
          </a:xfrm>
          <a:prstGeom prst="rect">
            <a:avLst/>
          </a:prstGeom>
          <a:noFill/>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Sans Text"/>
                <a:ea typeface="+mn-ea"/>
                <a:cs typeface="+mn-cs"/>
              </a:rPr>
              <a:t>summary</a:t>
            </a:r>
          </a:p>
        </p:txBody>
      </p:sp>
      <p:sp>
        <p:nvSpPr>
          <p:cNvPr id="91" name="Rectangle: Rounded Corners 90">
            <a:extLst>
              <a:ext uri="{FF2B5EF4-FFF2-40B4-BE49-F238E27FC236}">
                <a16:creationId xmlns:a16="http://schemas.microsoft.com/office/drawing/2014/main" id="{6E77A669-6D16-904E-B619-9F0C0AE4C6B2}"/>
              </a:ext>
            </a:extLst>
          </p:cNvPr>
          <p:cNvSpPr/>
          <p:nvPr/>
        </p:nvSpPr>
        <p:spPr>
          <a:xfrm>
            <a:off x="1559874" y="2662251"/>
            <a:ext cx="670512" cy="263150"/>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chemeClr val="bg1"/>
                </a:solidFill>
                <a:effectLst/>
                <a:uLnTx/>
                <a:uFillTx/>
                <a:latin typeface="Segoe UI Semibold"/>
                <a:ea typeface="Open Sans"/>
                <a:cs typeface="Open Sans"/>
              </a:rPr>
              <a:t>LLM</a:t>
            </a:r>
            <a:endParaRPr lang="en-US" sz="900" b="0" i="0" u="none" strike="noStrike" kern="1200" cap="none" spc="0" normalizeH="0" baseline="0" noProof="0">
              <a:ln>
                <a:noFill/>
              </a:ln>
              <a:solidFill>
                <a:schemeClr val="bg1"/>
              </a:solidFill>
              <a:effectLst/>
              <a:uLnTx/>
              <a:uFillTx/>
              <a:latin typeface="Segoe UI Semibold"/>
              <a:ea typeface="Open Sans"/>
              <a:cs typeface="Open Sans"/>
            </a:endParaRPr>
          </a:p>
        </p:txBody>
      </p:sp>
      <p:sp>
        <p:nvSpPr>
          <p:cNvPr id="92" name="TextBox 91">
            <a:extLst>
              <a:ext uri="{FF2B5EF4-FFF2-40B4-BE49-F238E27FC236}">
                <a16:creationId xmlns:a16="http://schemas.microsoft.com/office/drawing/2014/main" id="{EB8DAF37-D0DC-6FFF-B993-00A366951196}"/>
              </a:ext>
            </a:extLst>
          </p:cNvPr>
          <p:cNvSpPr txBox="1"/>
          <p:nvPr/>
        </p:nvSpPr>
        <p:spPr>
          <a:xfrm>
            <a:off x="1633784" y="2905864"/>
            <a:ext cx="564578"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Sans Text"/>
                <a:ea typeface="+mn-ea"/>
                <a:cs typeface="+mn-cs"/>
              </a:rPr>
              <a:t>prompt</a:t>
            </a:r>
          </a:p>
        </p:txBody>
      </p:sp>
      <p:sp>
        <p:nvSpPr>
          <p:cNvPr id="94" name="Rectangle: Rounded Corners 93">
            <a:extLst>
              <a:ext uri="{FF2B5EF4-FFF2-40B4-BE49-F238E27FC236}">
                <a16:creationId xmlns:a16="http://schemas.microsoft.com/office/drawing/2014/main" id="{3982C0A5-3467-AD5F-1E30-0860B167BB95}"/>
              </a:ext>
            </a:extLst>
          </p:cNvPr>
          <p:cNvSpPr/>
          <p:nvPr/>
        </p:nvSpPr>
        <p:spPr>
          <a:xfrm>
            <a:off x="5491590" y="2433044"/>
            <a:ext cx="811078" cy="263150"/>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chemeClr val="bg1"/>
                </a:solidFill>
                <a:effectLst/>
                <a:uLnTx/>
                <a:uFillTx/>
                <a:latin typeface="Segoe UI Semibold"/>
                <a:ea typeface="Open Sans"/>
                <a:cs typeface="Open Sans"/>
              </a:rPr>
              <a:t>LLM</a:t>
            </a:r>
          </a:p>
        </p:txBody>
      </p:sp>
      <p:pic>
        <p:nvPicPr>
          <p:cNvPr id="95" name="Graphic 94" descr="Questions outline">
            <a:extLst>
              <a:ext uri="{FF2B5EF4-FFF2-40B4-BE49-F238E27FC236}">
                <a16:creationId xmlns:a16="http://schemas.microsoft.com/office/drawing/2014/main" id="{54B9D5AD-CB34-20EE-9C11-F52832D050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23159" y="2159312"/>
            <a:ext cx="705394" cy="705394"/>
          </a:xfrm>
          <a:prstGeom prst="rect">
            <a:avLst/>
          </a:prstGeom>
          <a:effectLst/>
        </p:spPr>
      </p:pic>
      <p:pic>
        <p:nvPicPr>
          <p:cNvPr id="96" name="Graphic 95" descr="List outline">
            <a:extLst>
              <a:ext uri="{FF2B5EF4-FFF2-40B4-BE49-F238E27FC236}">
                <a16:creationId xmlns:a16="http://schemas.microsoft.com/office/drawing/2014/main" id="{0788ACE3-3753-C7C2-22E1-68EDBFA0C76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454187" y="2207329"/>
            <a:ext cx="741604" cy="741604"/>
          </a:xfrm>
          <a:prstGeom prst="rect">
            <a:avLst/>
          </a:prstGeom>
          <a:effectLst/>
        </p:spPr>
      </p:pic>
      <p:cxnSp>
        <p:nvCxnSpPr>
          <p:cNvPr id="99" name="Straight Arrow Connector 98">
            <a:extLst>
              <a:ext uri="{FF2B5EF4-FFF2-40B4-BE49-F238E27FC236}">
                <a16:creationId xmlns:a16="http://schemas.microsoft.com/office/drawing/2014/main" id="{419262C8-3C0E-3B13-01EF-F17D69CF2A30}"/>
              </a:ext>
            </a:extLst>
          </p:cNvPr>
          <p:cNvCxnSpPr>
            <a:cxnSpLocks/>
            <a:endCxn id="106" idx="1"/>
          </p:cNvCxnSpPr>
          <p:nvPr/>
        </p:nvCxnSpPr>
        <p:spPr>
          <a:xfrm>
            <a:off x="4099679" y="2564619"/>
            <a:ext cx="315066" cy="1088"/>
          </a:xfrm>
          <a:prstGeom prst="straightConnector1">
            <a:avLst/>
          </a:prstGeom>
          <a:ln>
            <a:solidFill>
              <a:schemeClr val="bg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AA3BBBC5-EDCC-04FE-7540-749BE630C477}"/>
              </a:ext>
            </a:extLst>
          </p:cNvPr>
          <p:cNvCxnSpPr>
            <a:cxnSpLocks/>
          </p:cNvCxnSpPr>
          <p:nvPr/>
        </p:nvCxnSpPr>
        <p:spPr>
          <a:xfrm>
            <a:off x="6302668" y="2564619"/>
            <a:ext cx="279340" cy="0"/>
          </a:xfrm>
          <a:prstGeom prst="straightConnector1">
            <a:avLst/>
          </a:prstGeom>
          <a:ln>
            <a:solidFill>
              <a:schemeClr val="bg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13E70F74-63C6-A11F-BD62-35F6AE425482}"/>
              </a:ext>
            </a:extLst>
          </p:cNvPr>
          <p:cNvCxnSpPr>
            <a:cxnSpLocks/>
          </p:cNvCxnSpPr>
          <p:nvPr/>
        </p:nvCxnSpPr>
        <p:spPr>
          <a:xfrm flipV="1">
            <a:off x="4958941" y="2694222"/>
            <a:ext cx="0" cy="340969"/>
          </a:xfrm>
          <a:prstGeom prst="straightConnector1">
            <a:avLst/>
          </a:prstGeom>
          <a:ln>
            <a:solidFill>
              <a:schemeClr val="bg1"/>
            </a:solidFill>
            <a:tailEnd type="triangle"/>
          </a:ln>
          <a:effectLst/>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38EF37B4-05ED-1BF7-CBCD-B8F5D7BA1875}"/>
              </a:ext>
            </a:extLst>
          </p:cNvPr>
          <p:cNvSpPr txBox="1"/>
          <p:nvPr/>
        </p:nvSpPr>
        <p:spPr>
          <a:xfrm>
            <a:off x="6549460" y="2843307"/>
            <a:ext cx="548548" cy="230832"/>
          </a:xfrm>
          <a:prstGeom prst="rect">
            <a:avLst/>
          </a:prstGeom>
          <a:noFill/>
          <a:effectLst/>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solidFill>
                <a:effectLst/>
                <a:uLnTx/>
                <a:uFillTx/>
                <a:latin typeface="Segoe Sans Text"/>
                <a:ea typeface="+mn-ea"/>
                <a:cs typeface="+mn-cs"/>
              </a:rPr>
              <a:t>answer</a:t>
            </a:r>
          </a:p>
        </p:txBody>
      </p:sp>
      <p:sp>
        <p:nvSpPr>
          <p:cNvPr id="103" name="TextBox 102">
            <a:extLst>
              <a:ext uri="{FF2B5EF4-FFF2-40B4-BE49-F238E27FC236}">
                <a16:creationId xmlns:a16="http://schemas.microsoft.com/office/drawing/2014/main" id="{CB6C6578-3419-A938-3D68-0646579F9EAE}"/>
              </a:ext>
            </a:extLst>
          </p:cNvPr>
          <p:cNvSpPr txBox="1"/>
          <p:nvPr/>
        </p:nvSpPr>
        <p:spPr>
          <a:xfrm>
            <a:off x="3535960" y="2783373"/>
            <a:ext cx="622286" cy="230832"/>
          </a:xfrm>
          <a:prstGeom prst="rect">
            <a:avLst/>
          </a:prstGeom>
          <a:noFill/>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Sans Text"/>
                <a:ea typeface="+mn-ea"/>
                <a:cs typeface="+mn-cs"/>
              </a:rPr>
              <a:t>question</a:t>
            </a:r>
          </a:p>
        </p:txBody>
      </p:sp>
      <p:sp>
        <p:nvSpPr>
          <p:cNvPr id="104" name="Rectangle: Rounded Corners 103">
            <a:extLst>
              <a:ext uri="{FF2B5EF4-FFF2-40B4-BE49-F238E27FC236}">
                <a16:creationId xmlns:a16="http://schemas.microsoft.com/office/drawing/2014/main" id="{6010B955-CAA6-71DB-D0B4-76B4E8B56B58}"/>
              </a:ext>
            </a:extLst>
          </p:cNvPr>
          <p:cNvSpPr/>
          <p:nvPr/>
        </p:nvSpPr>
        <p:spPr>
          <a:xfrm>
            <a:off x="4423262" y="3060285"/>
            <a:ext cx="811080" cy="263150"/>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chemeClr val="bg1"/>
                </a:solidFill>
                <a:effectLst/>
                <a:uLnTx/>
                <a:uFillTx/>
                <a:latin typeface="Segoe UI Semibold"/>
                <a:ea typeface="Open Sans"/>
                <a:cs typeface="Open Sans"/>
              </a:rPr>
              <a:t>Search</a:t>
            </a:r>
            <a:endParaRPr lang="en-US" sz="900" b="0" i="0" u="none" strike="noStrike" kern="1200" cap="none" spc="0" normalizeH="0" baseline="0" noProof="0">
              <a:ln>
                <a:noFill/>
              </a:ln>
              <a:solidFill>
                <a:schemeClr val="bg1"/>
              </a:solidFill>
              <a:effectLst/>
              <a:uLnTx/>
              <a:uFillTx/>
              <a:latin typeface="Segoe UI Semibold"/>
              <a:ea typeface="Open Sans"/>
              <a:cs typeface="Open Sans"/>
            </a:endParaRPr>
          </a:p>
        </p:txBody>
      </p:sp>
      <p:cxnSp>
        <p:nvCxnSpPr>
          <p:cNvPr id="105" name="Straight Arrow Connector 104">
            <a:extLst>
              <a:ext uri="{FF2B5EF4-FFF2-40B4-BE49-F238E27FC236}">
                <a16:creationId xmlns:a16="http://schemas.microsoft.com/office/drawing/2014/main" id="{07AFE436-FCB3-366E-95B2-90446AA43F2D}"/>
              </a:ext>
            </a:extLst>
          </p:cNvPr>
          <p:cNvCxnSpPr>
            <a:cxnSpLocks/>
          </p:cNvCxnSpPr>
          <p:nvPr/>
        </p:nvCxnSpPr>
        <p:spPr>
          <a:xfrm>
            <a:off x="4705990" y="2697282"/>
            <a:ext cx="0" cy="351185"/>
          </a:xfrm>
          <a:prstGeom prst="straightConnector1">
            <a:avLst/>
          </a:prstGeom>
          <a:ln>
            <a:solidFill>
              <a:schemeClr val="bg1"/>
            </a:solidFill>
            <a:tailEnd type="triangle"/>
          </a:ln>
          <a:effectLst/>
        </p:spPr>
        <p:style>
          <a:lnRef idx="1">
            <a:schemeClr val="accent1"/>
          </a:lnRef>
          <a:fillRef idx="0">
            <a:schemeClr val="accent1"/>
          </a:fillRef>
          <a:effectRef idx="0">
            <a:schemeClr val="accent1"/>
          </a:effectRef>
          <a:fontRef idx="minor">
            <a:schemeClr val="tx1"/>
          </a:fontRef>
        </p:style>
      </p:cxnSp>
      <p:sp>
        <p:nvSpPr>
          <p:cNvPr id="106" name="Rectangle: Rounded Corners 105">
            <a:extLst>
              <a:ext uri="{FF2B5EF4-FFF2-40B4-BE49-F238E27FC236}">
                <a16:creationId xmlns:a16="http://schemas.microsoft.com/office/drawing/2014/main" id="{457DC721-CF8D-BC86-8BAA-39814EDA0F05}"/>
              </a:ext>
            </a:extLst>
          </p:cNvPr>
          <p:cNvSpPr/>
          <p:nvPr/>
        </p:nvSpPr>
        <p:spPr>
          <a:xfrm>
            <a:off x="4414745" y="2434132"/>
            <a:ext cx="811079" cy="263150"/>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chemeClr val="bg1"/>
                </a:solidFill>
                <a:effectLst/>
                <a:uLnTx/>
                <a:uFillTx/>
                <a:latin typeface="Segoe UI Semibold"/>
                <a:ea typeface="Open Sans"/>
                <a:cs typeface="Open Sans"/>
              </a:rPr>
              <a:t>Agent</a:t>
            </a:r>
          </a:p>
        </p:txBody>
      </p:sp>
      <p:cxnSp>
        <p:nvCxnSpPr>
          <p:cNvPr id="107" name="Straight Arrow Connector 106">
            <a:extLst>
              <a:ext uri="{FF2B5EF4-FFF2-40B4-BE49-F238E27FC236}">
                <a16:creationId xmlns:a16="http://schemas.microsoft.com/office/drawing/2014/main" id="{83573ACC-E54B-5EBB-BACB-671FC1FE12D0}"/>
              </a:ext>
            </a:extLst>
          </p:cNvPr>
          <p:cNvCxnSpPr>
            <a:cxnSpLocks/>
          </p:cNvCxnSpPr>
          <p:nvPr/>
        </p:nvCxnSpPr>
        <p:spPr>
          <a:xfrm>
            <a:off x="5240208" y="2565707"/>
            <a:ext cx="240166" cy="0"/>
          </a:xfrm>
          <a:prstGeom prst="straightConnector1">
            <a:avLst/>
          </a:prstGeom>
          <a:ln>
            <a:solidFill>
              <a:schemeClr val="bg1"/>
            </a:solidFill>
            <a:tailEnd type="triangle"/>
          </a:ln>
          <a:effectLst/>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2B3670E3-D426-3044-972C-9371F9B6DF3B}"/>
              </a:ext>
            </a:extLst>
          </p:cNvPr>
          <p:cNvSpPr txBox="1"/>
          <p:nvPr/>
        </p:nvSpPr>
        <p:spPr>
          <a:xfrm>
            <a:off x="4899253" y="2766299"/>
            <a:ext cx="407484" cy="230832"/>
          </a:xfrm>
          <a:prstGeom prst="rect">
            <a:avLst/>
          </a:prstGeom>
          <a:noFill/>
          <a:ln>
            <a:noFill/>
          </a:ln>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Sans Text"/>
                <a:ea typeface="+mn-ea"/>
                <a:cs typeface="+mn-cs"/>
              </a:rPr>
              <a:t>data</a:t>
            </a:r>
          </a:p>
        </p:txBody>
      </p:sp>
      <p:sp>
        <p:nvSpPr>
          <p:cNvPr id="109" name="TextBox 108">
            <a:extLst>
              <a:ext uri="{FF2B5EF4-FFF2-40B4-BE49-F238E27FC236}">
                <a16:creationId xmlns:a16="http://schemas.microsoft.com/office/drawing/2014/main" id="{526B035E-245F-460E-9021-C2F7FD9AB690}"/>
              </a:ext>
            </a:extLst>
          </p:cNvPr>
          <p:cNvSpPr txBox="1"/>
          <p:nvPr/>
        </p:nvSpPr>
        <p:spPr>
          <a:xfrm>
            <a:off x="4288051" y="2757458"/>
            <a:ext cx="474810" cy="230832"/>
          </a:xfrm>
          <a:prstGeom prst="rect">
            <a:avLst/>
          </a:prstGeom>
          <a:noFill/>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Sans Text"/>
                <a:ea typeface="+mn-ea"/>
                <a:cs typeface="+mn-cs"/>
              </a:rPr>
              <a:t>query</a:t>
            </a:r>
          </a:p>
        </p:txBody>
      </p:sp>
      <p:sp>
        <p:nvSpPr>
          <p:cNvPr id="110" name="TextBox 109">
            <a:extLst>
              <a:ext uri="{FF2B5EF4-FFF2-40B4-BE49-F238E27FC236}">
                <a16:creationId xmlns:a16="http://schemas.microsoft.com/office/drawing/2014/main" id="{6F27C33F-DFB2-A8B1-4008-F79B0BEA996F}"/>
              </a:ext>
            </a:extLst>
          </p:cNvPr>
          <p:cNvSpPr txBox="1"/>
          <p:nvPr/>
        </p:nvSpPr>
        <p:spPr>
          <a:xfrm>
            <a:off x="5619711" y="2665953"/>
            <a:ext cx="564578" cy="507831"/>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Sans Text"/>
                <a:ea typeface="+mn-ea"/>
                <a:cs typeface="+mn-cs"/>
              </a:rPr>
              <a:t>prompt</a:t>
            </a:r>
            <a:br>
              <a:rPr kumimoji="0" lang="en-US" sz="900" b="0" i="0" u="none" strike="noStrike" kern="1200" cap="none" spc="0" normalizeH="0" baseline="0" noProof="0">
                <a:ln>
                  <a:noFill/>
                </a:ln>
                <a:solidFill>
                  <a:srgbClr val="FFFFFF"/>
                </a:solidFill>
                <a:effectLst/>
                <a:uLnTx/>
                <a:uFillTx/>
                <a:latin typeface="Segoe Sans Text"/>
                <a:ea typeface="+mn-ea"/>
                <a:cs typeface="+mn-cs"/>
              </a:rPr>
            </a:br>
            <a:r>
              <a:rPr kumimoji="0" lang="en-US" sz="900" b="0" i="0" u="none" strike="noStrike" kern="1200" cap="none" spc="0" normalizeH="0" baseline="0" noProof="0">
                <a:ln>
                  <a:noFill/>
                </a:ln>
                <a:solidFill>
                  <a:srgbClr val="FFFFFF"/>
                </a:solidFill>
                <a:effectLst/>
                <a:uLnTx/>
                <a:uFillTx/>
                <a:latin typeface="Segoe Sans Text"/>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Sans Text"/>
                <a:ea typeface="+mn-ea"/>
                <a:cs typeface="+mn-cs"/>
              </a:rPr>
              <a:t>data</a:t>
            </a:r>
          </a:p>
        </p:txBody>
      </p:sp>
      <p:pic>
        <p:nvPicPr>
          <p:cNvPr id="111" name="Graphic 110" descr="Folder Search outline">
            <a:extLst>
              <a:ext uri="{FF2B5EF4-FFF2-40B4-BE49-F238E27FC236}">
                <a16:creationId xmlns:a16="http://schemas.microsoft.com/office/drawing/2014/main" id="{1B0B3A03-25A1-9B27-53CC-DCFD5958DFF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7362" y="3311002"/>
            <a:ext cx="411891" cy="411891"/>
          </a:xfrm>
          <a:prstGeom prst="rect">
            <a:avLst/>
          </a:prstGeom>
          <a:effectLst/>
        </p:spPr>
      </p:pic>
      <p:sp>
        <p:nvSpPr>
          <p:cNvPr id="112" name="TextBox 111">
            <a:extLst>
              <a:ext uri="{FF2B5EF4-FFF2-40B4-BE49-F238E27FC236}">
                <a16:creationId xmlns:a16="http://schemas.microsoft.com/office/drawing/2014/main" id="{53FD80F0-72A6-78F9-84AF-78F9A38E3ADB}"/>
              </a:ext>
            </a:extLst>
          </p:cNvPr>
          <p:cNvSpPr txBox="1"/>
          <p:nvPr/>
        </p:nvSpPr>
        <p:spPr>
          <a:xfrm>
            <a:off x="4804091" y="3385795"/>
            <a:ext cx="429926" cy="230832"/>
          </a:xfrm>
          <a:prstGeom prst="rect">
            <a:avLst/>
          </a:prstGeom>
          <a:noFill/>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Sans Text"/>
                <a:ea typeface="+mn-ea"/>
                <a:cs typeface="+mn-cs"/>
              </a:rPr>
              <a:t>docs</a:t>
            </a:r>
          </a:p>
        </p:txBody>
      </p:sp>
      <p:pic>
        <p:nvPicPr>
          <p:cNvPr id="114" name="Graphic 113" descr="Questions outline">
            <a:extLst>
              <a:ext uri="{FF2B5EF4-FFF2-40B4-BE49-F238E27FC236}">
                <a16:creationId xmlns:a16="http://schemas.microsoft.com/office/drawing/2014/main" id="{AAF49EBB-F89C-49C6-0328-FE76BC39101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84517" y="1875341"/>
            <a:ext cx="705394" cy="705394"/>
          </a:xfrm>
          <a:prstGeom prst="rect">
            <a:avLst/>
          </a:prstGeom>
          <a:effectLst/>
        </p:spPr>
      </p:pic>
      <p:cxnSp>
        <p:nvCxnSpPr>
          <p:cNvPr id="115" name="Straight Arrow Connector 114">
            <a:extLst>
              <a:ext uri="{FF2B5EF4-FFF2-40B4-BE49-F238E27FC236}">
                <a16:creationId xmlns:a16="http://schemas.microsoft.com/office/drawing/2014/main" id="{BA10E5A7-880D-11AD-D746-3B68DDDF592C}"/>
              </a:ext>
            </a:extLst>
          </p:cNvPr>
          <p:cNvCxnSpPr>
            <a:cxnSpLocks/>
          </p:cNvCxnSpPr>
          <p:nvPr/>
        </p:nvCxnSpPr>
        <p:spPr>
          <a:xfrm>
            <a:off x="9606142" y="2378625"/>
            <a:ext cx="279340" cy="0"/>
          </a:xfrm>
          <a:prstGeom prst="straightConnector1">
            <a:avLst/>
          </a:prstGeom>
          <a:ln>
            <a:solidFill>
              <a:schemeClr val="bg1"/>
            </a:solidFill>
            <a:headEnd type="triangle"/>
            <a:tailEnd type="triangle"/>
          </a:ln>
          <a:effectLst/>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7BDF4E9C-7274-C818-2854-D8F9873F02D8}"/>
              </a:ext>
            </a:extLst>
          </p:cNvPr>
          <p:cNvCxnSpPr>
            <a:cxnSpLocks/>
          </p:cNvCxnSpPr>
          <p:nvPr/>
        </p:nvCxnSpPr>
        <p:spPr>
          <a:xfrm flipV="1">
            <a:off x="9222786" y="3257549"/>
            <a:ext cx="0" cy="340969"/>
          </a:xfrm>
          <a:prstGeom prst="straightConnector1">
            <a:avLst/>
          </a:prstGeom>
          <a:ln>
            <a:solidFill>
              <a:schemeClr val="bg1"/>
            </a:solidFill>
            <a:tailEnd type="triangle"/>
          </a:ln>
          <a:effectLst/>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E9E56212-70C3-A1DB-3C63-D0E13C0EA0D9}"/>
              </a:ext>
            </a:extLst>
          </p:cNvPr>
          <p:cNvSpPr txBox="1"/>
          <p:nvPr/>
        </p:nvSpPr>
        <p:spPr>
          <a:xfrm>
            <a:off x="7722782" y="2522559"/>
            <a:ext cx="835485" cy="230832"/>
          </a:xfrm>
          <a:prstGeom prst="rect">
            <a:avLst/>
          </a:prstGeom>
          <a:noFill/>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Sans Text"/>
                <a:ea typeface="+mn-ea"/>
                <a:cs typeface="+mn-cs"/>
              </a:rPr>
              <a:t>conversation</a:t>
            </a:r>
          </a:p>
        </p:txBody>
      </p:sp>
      <p:pic>
        <p:nvPicPr>
          <p:cNvPr id="118" name="Graphic 117" descr="Folder Search outline">
            <a:extLst>
              <a:ext uri="{FF2B5EF4-FFF2-40B4-BE49-F238E27FC236}">
                <a16:creationId xmlns:a16="http://schemas.microsoft.com/office/drawing/2014/main" id="{ECFA845F-2261-98F1-925E-7E00FF0DAF4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788664" y="3939588"/>
            <a:ext cx="395465" cy="395465"/>
          </a:xfrm>
          <a:prstGeom prst="rect">
            <a:avLst/>
          </a:prstGeom>
          <a:effectLst/>
        </p:spPr>
      </p:pic>
      <p:sp>
        <p:nvSpPr>
          <p:cNvPr id="119" name="Rectangle: Rounded Corners 118">
            <a:extLst>
              <a:ext uri="{FF2B5EF4-FFF2-40B4-BE49-F238E27FC236}">
                <a16:creationId xmlns:a16="http://schemas.microsoft.com/office/drawing/2014/main" id="{0DBAC6A4-B572-785A-6420-277C7D8DCD68}"/>
              </a:ext>
            </a:extLst>
          </p:cNvPr>
          <p:cNvSpPr/>
          <p:nvPr/>
        </p:nvSpPr>
        <p:spPr>
          <a:xfrm>
            <a:off x="8705373" y="3618269"/>
            <a:ext cx="811080" cy="315225"/>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chemeClr val="bg1"/>
                </a:solidFill>
                <a:effectLst/>
                <a:uLnTx/>
                <a:uFillTx/>
                <a:latin typeface="Segoe UI Semibold"/>
                <a:ea typeface="Open Sans"/>
                <a:cs typeface="Open Sans"/>
              </a:rPr>
              <a:t>Search</a:t>
            </a:r>
            <a:endParaRPr lang="en-US" sz="900" b="0" i="0" u="none" strike="noStrike" kern="1200" cap="none" spc="0" normalizeH="0" baseline="0" noProof="0">
              <a:ln>
                <a:noFill/>
              </a:ln>
              <a:solidFill>
                <a:schemeClr val="bg1"/>
              </a:solidFill>
              <a:effectLst/>
              <a:uLnTx/>
              <a:uFillTx/>
              <a:latin typeface="Segoe UI Semibold"/>
              <a:ea typeface="Open Sans"/>
              <a:cs typeface="Open Sans"/>
            </a:endParaRPr>
          </a:p>
        </p:txBody>
      </p:sp>
      <p:cxnSp>
        <p:nvCxnSpPr>
          <p:cNvPr id="120" name="Straight Arrow Connector 119">
            <a:extLst>
              <a:ext uri="{FF2B5EF4-FFF2-40B4-BE49-F238E27FC236}">
                <a16:creationId xmlns:a16="http://schemas.microsoft.com/office/drawing/2014/main" id="{81333992-2CF7-E141-D87F-7F8CFC2DA438}"/>
              </a:ext>
            </a:extLst>
          </p:cNvPr>
          <p:cNvCxnSpPr>
            <a:cxnSpLocks/>
          </p:cNvCxnSpPr>
          <p:nvPr/>
        </p:nvCxnSpPr>
        <p:spPr>
          <a:xfrm>
            <a:off x="9086675" y="3260609"/>
            <a:ext cx="0" cy="351185"/>
          </a:xfrm>
          <a:prstGeom prst="straightConnector1">
            <a:avLst/>
          </a:prstGeom>
          <a:ln>
            <a:solidFill>
              <a:schemeClr val="bg1"/>
            </a:solidFill>
            <a:tailEnd type="triangle"/>
          </a:ln>
          <a:effectLst/>
        </p:spPr>
        <p:style>
          <a:lnRef idx="1">
            <a:schemeClr val="accent1"/>
          </a:lnRef>
          <a:fillRef idx="0">
            <a:schemeClr val="accent1"/>
          </a:fillRef>
          <a:effectRef idx="0">
            <a:schemeClr val="accent1"/>
          </a:effectRef>
          <a:fontRef idx="minor">
            <a:schemeClr val="tx1"/>
          </a:fontRef>
        </p:style>
      </p:cxnSp>
      <p:sp>
        <p:nvSpPr>
          <p:cNvPr id="121" name="Rectangle: Rounded Corners 120">
            <a:extLst>
              <a:ext uri="{FF2B5EF4-FFF2-40B4-BE49-F238E27FC236}">
                <a16:creationId xmlns:a16="http://schemas.microsoft.com/office/drawing/2014/main" id="{3CC8D5EA-B12A-F216-07AB-CE8336455C25}"/>
              </a:ext>
            </a:extLst>
          </p:cNvPr>
          <p:cNvSpPr/>
          <p:nvPr/>
        </p:nvSpPr>
        <p:spPr>
          <a:xfrm>
            <a:off x="8696139" y="2889813"/>
            <a:ext cx="842691"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chemeClr val="bg1"/>
                </a:solidFill>
                <a:effectLst/>
                <a:uLnTx/>
                <a:uFillTx/>
                <a:latin typeface="Segoe UI Semibold"/>
                <a:ea typeface="Open Sans"/>
                <a:cs typeface="Open Sans"/>
              </a:rPr>
              <a:t>Retrieval</a:t>
            </a:r>
            <a:endParaRPr lang="en-US" sz="900" b="0" i="0" u="none" strike="noStrike" kern="1200" cap="none" spc="0" normalizeH="0" baseline="0" noProof="0">
              <a:ln>
                <a:noFill/>
              </a:ln>
              <a:solidFill>
                <a:schemeClr val="bg1"/>
              </a:solidFill>
              <a:effectLst/>
              <a:uLnTx/>
              <a:uFillTx/>
              <a:latin typeface="Segoe UI Semibold"/>
              <a:ea typeface="Open Sans"/>
              <a:cs typeface="Open Sans"/>
            </a:endParaRP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chemeClr val="bg1"/>
                </a:solidFill>
                <a:effectLst/>
                <a:uLnTx/>
                <a:uFillTx/>
                <a:latin typeface="Segoe UI Semibold"/>
                <a:ea typeface="Open Sans"/>
                <a:cs typeface="Open Sans"/>
              </a:rPr>
              <a:t>Agent</a:t>
            </a:r>
            <a:endParaRPr lang="en-US" sz="900" b="0" i="0" u="none" strike="noStrike" kern="1200" cap="none" spc="0" normalizeH="0" baseline="0" noProof="0">
              <a:ln>
                <a:noFill/>
              </a:ln>
              <a:solidFill>
                <a:schemeClr val="bg1"/>
              </a:solidFill>
              <a:effectLst/>
              <a:uLnTx/>
              <a:uFillTx/>
              <a:latin typeface="Segoe UI Semibold"/>
              <a:ea typeface="Open Sans"/>
              <a:cs typeface="Open Sans"/>
            </a:endParaRPr>
          </a:p>
        </p:txBody>
      </p:sp>
      <p:sp>
        <p:nvSpPr>
          <p:cNvPr id="122" name="TextBox 121">
            <a:extLst>
              <a:ext uri="{FF2B5EF4-FFF2-40B4-BE49-F238E27FC236}">
                <a16:creationId xmlns:a16="http://schemas.microsoft.com/office/drawing/2014/main" id="{6FD9DC16-BEE9-4933-9B51-218CB00A2AA1}"/>
              </a:ext>
            </a:extLst>
          </p:cNvPr>
          <p:cNvSpPr txBox="1"/>
          <p:nvPr/>
        </p:nvSpPr>
        <p:spPr>
          <a:xfrm>
            <a:off x="9163098" y="3329626"/>
            <a:ext cx="407484" cy="230832"/>
          </a:xfrm>
          <a:prstGeom prst="rect">
            <a:avLst/>
          </a:prstGeom>
          <a:noFill/>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Sans Text"/>
                <a:ea typeface="+mn-ea"/>
                <a:cs typeface="+mn-cs"/>
              </a:rPr>
              <a:t>data</a:t>
            </a:r>
          </a:p>
        </p:txBody>
      </p:sp>
      <p:sp>
        <p:nvSpPr>
          <p:cNvPr id="123" name="TextBox 122">
            <a:extLst>
              <a:ext uri="{FF2B5EF4-FFF2-40B4-BE49-F238E27FC236}">
                <a16:creationId xmlns:a16="http://schemas.microsoft.com/office/drawing/2014/main" id="{5C0621D1-831F-992A-5685-791C4D1128AA}"/>
              </a:ext>
            </a:extLst>
          </p:cNvPr>
          <p:cNvSpPr txBox="1"/>
          <p:nvPr/>
        </p:nvSpPr>
        <p:spPr>
          <a:xfrm>
            <a:off x="8668736" y="3320785"/>
            <a:ext cx="474810" cy="230832"/>
          </a:xfrm>
          <a:prstGeom prst="rect">
            <a:avLst/>
          </a:prstGeom>
          <a:noFill/>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Sans Text"/>
                <a:ea typeface="+mn-ea"/>
                <a:cs typeface="+mn-cs"/>
              </a:rPr>
              <a:t>query</a:t>
            </a:r>
          </a:p>
        </p:txBody>
      </p:sp>
      <p:sp>
        <p:nvSpPr>
          <p:cNvPr id="124" name="Rectangle: Rounded Corners 123">
            <a:extLst>
              <a:ext uri="{FF2B5EF4-FFF2-40B4-BE49-F238E27FC236}">
                <a16:creationId xmlns:a16="http://schemas.microsoft.com/office/drawing/2014/main" id="{8F0691C5-2CC2-0B00-BDD7-13DC14214D23}"/>
              </a:ext>
            </a:extLst>
          </p:cNvPr>
          <p:cNvSpPr/>
          <p:nvPr/>
        </p:nvSpPr>
        <p:spPr>
          <a:xfrm>
            <a:off x="8629327" y="2192634"/>
            <a:ext cx="976816"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chemeClr val="bg1"/>
                </a:solidFill>
                <a:effectLst/>
                <a:uLnTx/>
                <a:uFillTx/>
                <a:latin typeface="Segoe UI Semibold"/>
                <a:ea typeface="Open Sans"/>
                <a:cs typeface="Open Sans"/>
              </a:rPr>
              <a:t>User Proxy Agent</a:t>
            </a:r>
            <a:endParaRPr lang="en-US" sz="900" b="0" i="0" u="none" strike="noStrike" kern="1200" cap="none" spc="0" normalizeH="0" baseline="0" noProof="0">
              <a:ln>
                <a:noFill/>
              </a:ln>
              <a:solidFill>
                <a:schemeClr val="bg1"/>
              </a:solidFill>
              <a:effectLst/>
              <a:uLnTx/>
              <a:uFillTx/>
              <a:latin typeface="Segoe UI Semibold"/>
              <a:ea typeface="Open Sans"/>
              <a:cs typeface="Open Sans"/>
            </a:endParaRPr>
          </a:p>
        </p:txBody>
      </p:sp>
      <p:sp>
        <p:nvSpPr>
          <p:cNvPr id="125" name="Rectangle: Rounded Corners 124">
            <a:extLst>
              <a:ext uri="{FF2B5EF4-FFF2-40B4-BE49-F238E27FC236}">
                <a16:creationId xmlns:a16="http://schemas.microsoft.com/office/drawing/2014/main" id="{002894E9-5FFF-458E-D0FF-616919555D6C}"/>
              </a:ext>
            </a:extLst>
          </p:cNvPr>
          <p:cNvSpPr/>
          <p:nvPr/>
        </p:nvSpPr>
        <p:spPr>
          <a:xfrm>
            <a:off x="9885482" y="2192634"/>
            <a:ext cx="1030077"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err="1">
                <a:ln>
                  <a:noFill/>
                </a:ln>
                <a:solidFill>
                  <a:schemeClr val="bg1"/>
                </a:solidFill>
                <a:effectLst/>
                <a:uLnTx/>
                <a:uFillTx/>
                <a:latin typeface="Segoe UI Semibold"/>
                <a:ea typeface="Open Sans"/>
                <a:cs typeface="Open Sans"/>
              </a:rPr>
              <a:t>CoordinatorAgent</a:t>
            </a:r>
            <a:endParaRPr lang="en-US" sz="900" b="0" i="0" u="none" strike="noStrike" kern="1200" cap="none" spc="0" normalizeH="0" baseline="0" noProof="0">
              <a:ln>
                <a:noFill/>
              </a:ln>
              <a:solidFill>
                <a:schemeClr val="bg1"/>
              </a:solidFill>
              <a:effectLst/>
              <a:uLnTx/>
              <a:uFillTx/>
              <a:latin typeface="Segoe UI Semibold"/>
              <a:ea typeface="Open Sans"/>
              <a:cs typeface="Open Sans"/>
            </a:endParaRPr>
          </a:p>
        </p:txBody>
      </p:sp>
      <p:cxnSp>
        <p:nvCxnSpPr>
          <p:cNvPr id="126" name="Straight Arrow Connector 125">
            <a:extLst>
              <a:ext uri="{FF2B5EF4-FFF2-40B4-BE49-F238E27FC236}">
                <a16:creationId xmlns:a16="http://schemas.microsoft.com/office/drawing/2014/main" id="{CF6D5BA0-8D45-2EB5-C461-7D5054320B17}"/>
              </a:ext>
            </a:extLst>
          </p:cNvPr>
          <p:cNvCxnSpPr>
            <a:cxnSpLocks/>
          </p:cNvCxnSpPr>
          <p:nvPr/>
        </p:nvCxnSpPr>
        <p:spPr>
          <a:xfrm>
            <a:off x="8337440" y="2378625"/>
            <a:ext cx="279340" cy="0"/>
          </a:xfrm>
          <a:prstGeom prst="straightConnector1">
            <a:avLst/>
          </a:prstGeom>
          <a:ln>
            <a:solidFill>
              <a:schemeClr val="bg1"/>
            </a:solidFill>
            <a:headEnd type="triangle"/>
            <a:tailEnd type="triangle"/>
          </a:ln>
          <a:effectLst/>
        </p:spPr>
        <p:style>
          <a:lnRef idx="1">
            <a:schemeClr val="accent1"/>
          </a:lnRef>
          <a:fillRef idx="0">
            <a:schemeClr val="accent1"/>
          </a:fillRef>
          <a:effectRef idx="0">
            <a:schemeClr val="accent1"/>
          </a:effectRef>
          <a:fontRef idx="minor">
            <a:schemeClr val="tx1"/>
          </a:fontRef>
        </p:style>
      </p:cxnSp>
      <p:pic>
        <p:nvPicPr>
          <p:cNvPr id="127" name="Graphic 126" descr="Database outline">
            <a:extLst>
              <a:ext uri="{FF2B5EF4-FFF2-40B4-BE49-F238E27FC236}">
                <a16:creationId xmlns:a16="http://schemas.microsoft.com/office/drawing/2014/main" id="{5FB12E10-0C1A-CF65-7782-D20F5CC37AF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069204" y="3504214"/>
            <a:ext cx="347204" cy="347204"/>
          </a:xfrm>
          <a:prstGeom prst="rect">
            <a:avLst/>
          </a:prstGeom>
          <a:effectLst/>
        </p:spPr>
      </p:pic>
      <p:sp>
        <p:nvSpPr>
          <p:cNvPr id="128" name="Rectangle: Rounded Corners 127">
            <a:extLst>
              <a:ext uri="{FF2B5EF4-FFF2-40B4-BE49-F238E27FC236}">
                <a16:creationId xmlns:a16="http://schemas.microsoft.com/office/drawing/2014/main" id="{2178E4A7-8983-132D-CD99-E32DC801C9AA}"/>
              </a:ext>
            </a:extLst>
          </p:cNvPr>
          <p:cNvSpPr/>
          <p:nvPr/>
        </p:nvSpPr>
        <p:spPr>
          <a:xfrm>
            <a:off x="9814132" y="2897857"/>
            <a:ext cx="861483"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chemeClr val="bg1"/>
                </a:solidFill>
                <a:effectLst/>
                <a:uLnTx/>
                <a:uFillTx/>
                <a:latin typeface="Segoe UI Semibold"/>
                <a:ea typeface="Open Sans"/>
                <a:cs typeface="Open Sans"/>
              </a:rPr>
              <a:t>Analytics</a:t>
            </a:r>
            <a:endParaRPr lang="en-US" sz="900" b="0" i="0" u="none" strike="noStrike" kern="1200" cap="none" spc="0" normalizeH="0" baseline="0" noProof="0">
              <a:ln>
                <a:noFill/>
              </a:ln>
              <a:solidFill>
                <a:schemeClr val="bg1"/>
              </a:solidFill>
              <a:effectLst/>
              <a:uLnTx/>
              <a:uFillTx/>
              <a:latin typeface="Segoe UI Semibold"/>
              <a:ea typeface="Open Sans"/>
              <a:cs typeface="Open Sans"/>
            </a:endParaRP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chemeClr val="bg1"/>
                </a:solidFill>
                <a:effectLst/>
                <a:uLnTx/>
                <a:uFillTx/>
                <a:latin typeface="Segoe UI Semibold"/>
                <a:ea typeface="Open Sans"/>
                <a:cs typeface="Open Sans"/>
              </a:rPr>
              <a:t>Agent</a:t>
            </a:r>
            <a:endParaRPr lang="en-US" sz="900" b="0" i="0" u="none" strike="noStrike" kern="1200" cap="none" spc="0" normalizeH="0" baseline="0" noProof="0">
              <a:ln>
                <a:noFill/>
              </a:ln>
              <a:solidFill>
                <a:schemeClr val="bg1"/>
              </a:solidFill>
              <a:effectLst/>
              <a:uLnTx/>
              <a:uFillTx/>
              <a:latin typeface="Segoe UI Semibold"/>
              <a:ea typeface="Open Sans"/>
              <a:cs typeface="Open Sans"/>
            </a:endParaRPr>
          </a:p>
        </p:txBody>
      </p:sp>
      <p:cxnSp>
        <p:nvCxnSpPr>
          <p:cNvPr id="129" name="Straight Arrow Connector 128">
            <a:extLst>
              <a:ext uri="{FF2B5EF4-FFF2-40B4-BE49-F238E27FC236}">
                <a16:creationId xmlns:a16="http://schemas.microsoft.com/office/drawing/2014/main" id="{C136673D-1455-A4A7-2E1D-A6A333417DF1}"/>
              </a:ext>
            </a:extLst>
          </p:cNvPr>
          <p:cNvCxnSpPr>
            <a:cxnSpLocks/>
            <a:stCxn id="127" idx="0"/>
            <a:endCxn id="128" idx="2"/>
          </p:cNvCxnSpPr>
          <p:nvPr/>
        </p:nvCxnSpPr>
        <p:spPr>
          <a:xfrm flipV="1">
            <a:off x="10242806" y="3272324"/>
            <a:ext cx="2068" cy="231890"/>
          </a:xfrm>
          <a:prstGeom prst="straightConnector1">
            <a:avLst/>
          </a:prstGeom>
          <a:ln>
            <a:solidFill>
              <a:schemeClr val="bg1"/>
            </a:solidFill>
            <a:tailEnd type="triangle"/>
          </a:ln>
          <a:effectLst/>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BD0195C3-0ED6-6A57-F323-41BDA59A615D}"/>
              </a:ext>
            </a:extLst>
          </p:cNvPr>
          <p:cNvSpPr txBox="1"/>
          <p:nvPr/>
        </p:nvSpPr>
        <p:spPr>
          <a:xfrm>
            <a:off x="10189645" y="3308120"/>
            <a:ext cx="407484" cy="230832"/>
          </a:xfrm>
          <a:prstGeom prst="rect">
            <a:avLst/>
          </a:prstGeom>
          <a:noFill/>
          <a:ln>
            <a:noFill/>
          </a:ln>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Sans Text"/>
                <a:ea typeface="+mn-ea"/>
                <a:cs typeface="+mn-cs"/>
              </a:rPr>
              <a:t>data</a:t>
            </a:r>
          </a:p>
        </p:txBody>
      </p:sp>
      <p:sp>
        <p:nvSpPr>
          <p:cNvPr id="131" name="Rectangle: Rounded Corners 130">
            <a:extLst>
              <a:ext uri="{FF2B5EF4-FFF2-40B4-BE49-F238E27FC236}">
                <a16:creationId xmlns:a16="http://schemas.microsoft.com/office/drawing/2014/main" id="{0EDD562B-E8C5-E790-31FC-D9759F1C3585}"/>
              </a:ext>
            </a:extLst>
          </p:cNvPr>
          <p:cNvSpPr/>
          <p:nvPr/>
        </p:nvSpPr>
        <p:spPr>
          <a:xfrm>
            <a:off x="10965994" y="2897637"/>
            <a:ext cx="757640"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chemeClr val="bg1"/>
                </a:solidFill>
                <a:effectLst/>
                <a:uLnTx/>
                <a:uFillTx/>
                <a:latin typeface="Segoe UI Semibold"/>
                <a:ea typeface="Open Sans"/>
                <a:cs typeface="Open Sans"/>
              </a:rPr>
              <a:t>Coding</a:t>
            </a:r>
            <a:endParaRPr lang="en-US" sz="900" b="0" i="0" u="none" strike="noStrike" kern="1200" cap="none" spc="0" normalizeH="0" baseline="0" noProof="0">
              <a:ln>
                <a:noFill/>
              </a:ln>
              <a:solidFill>
                <a:schemeClr val="bg1"/>
              </a:solidFill>
              <a:effectLst/>
              <a:uLnTx/>
              <a:uFillTx/>
              <a:latin typeface="Segoe UI Semibold"/>
              <a:ea typeface="Open Sans"/>
              <a:cs typeface="Open Sans"/>
            </a:endParaRP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chemeClr val="bg1"/>
                </a:solidFill>
                <a:effectLst/>
                <a:uLnTx/>
                <a:uFillTx/>
                <a:latin typeface="Segoe UI Semibold"/>
                <a:ea typeface="Open Sans"/>
                <a:cs typeface="Open Sans"/>
              </a:rPr>
              <a:t>Agent</a:t>
            </a:r>
            <a:endParaRPr lang="en-US" sz="900" b="0" i="0" u="none" strike="noStrike" kern="1200" cap="none" spc="0" normalizeH="0" baseline="0" noProof="0">
              <a:ln>
                <a:noFill/>
              </a:ln>
              <a:solidFill>
                <a:schemeClr val="bg1"/>
              </a:solidFill>
              <a:effectLst/>
              <a:uLnTx/>
              <a:uFillTx/>
              <a:latin typeface="Segoe UI Semibold"/>
              <a:ea typeface="Open Sans"/>
              <a:cs typeface="Open Sans"/>
            </a:endParaRPr>
          </a:p>
        </p:txBody>
      </p:sp>
      <p:grpSp>
        <p:nvGrpSpPr>
          <p:cNvPr id="132" name="Group 131">
            <a:extLst>
              <a:ext uri="{FF2B5EF4-FFF2-40B4-BE49-F238E27FC236}">
                <a16:creationId xmlns:a16="http://schemas.microsoft.com/office/drawing/2014/main" id="{F8FD8752-74F4-AE4C-7C51-3A6D83801207}"/>
              </a:ext>
            </a:extLst>
          </p:cNvPr>
          <p:cNvGrpSpPr/>
          <p:nvPr/>
        </p:nvGrpSpPr>
        <p:grpSpPr>
          <a:xfrm>
            <a:off x="10985207" y="3475517"/>
            <a:ext cx="757639" cy="694386"/>
            <a:chOff x="6030007" y="5666150"/>
            <a:chExt cx="757639" cy="694386"/>
          </a:xfrm>
          <a:effectLst/>
        </p:grpSpPr>
        <p:pic>
          <p:nvPicPr>
            <p:cNvPr id="156" name="Graphic 155" descr="Box outline">
              <a:extLst>
                <a:ext uri="{FF2B5EF4-FFF2-40B4-BE49-F238E27FC236}">
                  <a16:creationId xmlns:a16="http://schemas.microsoft.com/office/drawing/2014/main" id="{0BAEED58-ECCC-E3FE-9D35-26D730453A6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110712" y="5666150"/>
              <a:ext cx="548787" cy="548787"/>
            </a:xfrm>
            <a:prstGeom prst="rect">
              <a:avLst/>
            </a:prstGeom>
          </p:spPr>
        </p:pic>
        <p:sp>
          <p:nvSpPr>
            <p:cNvPr id="157" name="TextBox 156">
              <a:extLst>
                <a:ext uri="{FF2B5EF4-FFF2-40B4-BE49-F238E27FC236}">
                  <a16:creationId xmlns:a16="http://schemas.microsoft.com/office/drawing/2014/main" id="{406BEA94-951F-88E3-D431-7E93E1889789}"/>
                </a:ext>
              </a:extLst>
            </p:cNvPr>
            <p:cNvSpPr txBox="1"/>
            <p:nvPr/>
          </p:nvSpPr>
          <p:spPr>
            <a:xfrm>
              <a:off x="6030007" y="6129704"/>
              <a:ext cx="757639"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Sans Text"/>
                  <a:ea typeface="+mn-ea"/>
                  <a:cs typeface="+mn-cs"/>
                </a:rPr>
                <a:t>docker</a:t>
              </a:r>
            </a:p>
          </p:txBody>
        </p:sp>
      </p:grpSp>
      <p:cxnSp>
        <p:nvCxnSpPr>
          <p:cNvPr id="133" name="Straight Arrow Connector 132">
            <a:extLst>
              <a:ext uri="{FF2B5EF4-FFF2-40B4-BE49-F238E27FC236}">
                <a16:creationId xmlns:a16="http://schemas.microsoft.com/office/drawing/2014/main" id="{53AA0D1D-37DE-9033-97F4-057E4346A52C}"/>
              </a:ext>
            </a:extLst>
          </p:cNvPr>
          <p:cNvCxnSpPr>
            <a:cxnSpLocks/>
            <a:stCxn id="131" idx="2"/>
            <a:endCxn id="156" idx="0"/>
          </p:cNvCxnSpPr>
          <p:nvPr/>
        </p:nvCxnSpPr>
        <p:spPr>
          <a:xfrm flipH="1">
            <a:off x="11340306" y="3272104"/>
            <a:ext cx="4508" cy="203413"/>
          </a:xfrm>
          <a:prstGeom prst="straightConnector1">
            <a:avLst/>
          </a:prstGeom>
          <a:ln>
            <a:solidFill>
              <a:schemeClr val="bg1"/>
            </a:solidFill>
            <a:headEnd type="triangle"/>
            <a:tailEnd type="triangle"/>
          </a:ln>
          <a:effectLst/>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EFC4835A-9937-D1B4-4072-2017C5611FD4}"/>
              </a:ext>
            </a:extLst>
          </p:cNvPr>
          <p:cNvCxnSpPr>
            <a:cxnSpLocks/>
            <a:stCxn id="121" idx="0"/>
            <a:endCxn id="125" idx="2"/>
          </p:cNvCxnSpPr>
          <p:nvPr/>
        </p:nvCxnSpPr>
        <p:spPr>
          <a:xfrm flipV="1">
            <a:off x="9117485" y="2567101"/>
            <a:ext cx="1283036" cy="322712"/>
          </a:xfrm>
          <a:prstGeom prst="straightConnector1">
            <a:avLst/>
          </a:prstGeom>
          <a:ln>
            <a:solidFill>
              <a:schemeClr val="bg1"/>
            </a:solidFill>
            <a:headEnd type="triangle"/>
            <a:tailEnd type="triangle"/>
          </a:ln>
          <a:effectLst/>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BA253AC2-B258-B0CF-29DD-4815F2F00904}"/>
              </a:ext>
            </a:extLst>
          </p:cNvPr>
          <p:cNvCxnSpPr>
            <a:cxnSpLocks/>
            <a:stCxn id="128" idx="0"/>
          </p:cNvCxnSpPr>
          <p:nvPr/>
        </p:nvCxnSpPr>
        <p:spPr>
          <a:xfrm flipV="1">
            <a:off x="10244874" y="2567101"/>
            <a:ext cx="365236" cy="330756"/>
          </a:xfrm>
          <a:prstGeom prst="straightConnector1">
            <a:avLst/>
          </a:prstGeom>
          <a:ln>
            <a:solidFill>
              <a:schemeClr val="bg1"/>
            </a:solidFill>
            <a:headEnd type="triangle"/>
            <a:tailEnd type="triangle"/>
          </a:ln>
          <a:effectLst/>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D166F11-49A5-5E90-02FE-BC5C67F30243}"/>
              </a:ext>
            </a:extLst>
          </p:cNvPr>
          <p:cNvCxnSpPr>
            <a:cxnSpLocks/>
            <a:stCxn id="131" idx="0"/>
          </p:cNvCxnSpPr>
          <p:nvPr/>
        </p:nvCxnSpPr>
        <p:spPr>
          <a:xfrm flipH="1" flipV="1">
            <a:off x="10775839" y="2594267"/>
            <a:ext cx="568975" cy="303370"/>
          </a:xfrm>
          <a:prstGeom prst="straightConnector1">
            <a:avLst/>
          </a:prstGeom>
          <a:ln>
            <a:solidFill>
              <a:schemeClr val="bg1"/>
            </a:solidFill>
            <a:headEnd type="triangle"/>
            <a:tailEnd type="triangle"/>
          </a:ln>
          <a:effectLst/>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21F6E459-25F3-309F-FD6B-E6772F51D155}"/>
              </a:ext>
            </a:extLst>
          </p:cNvPr>
          <p:cNvSpPr txBox="1"/>
          <p:nvPr/>
        </p:nvSpPr>
        <p:spPr>
          <a:xfrm>
            <a:off x="9895570" y="3813534"/>
            <a:ext cx="705642" cy="230832"/>
          </a:xfrm>
          <a:prstGeom prst="rect">
            <a:avLst/>
          </a:prstGeom>
          <a:noFill/>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Sans Text"/>
                <a:ea typeface="+mn-ea"/>
                <a:cs typeface="+mn-cs"/>
              </a:rPr>
              <a:t>databases</a:t>
            </a:r>
          </a:p>
        </p:txBody>
      </p:sp>
      <p:sp>
        <p:nvSpPr>
          <p:cNvPr id="138" name="TextBox 137">
            <a:extLst>
              <a:ext uri="{FF2B5EF4-FFF2-40B4-BE49-F238E27FC236}">
                <a16:creationId xmlns:a16="http://schemas.microsoft.com/office/drawing/2014/main" id="{DE83A733-614F-27A8-018D-E2A75B8AA066}"/>
              </a:ext>
            </a:extLst>
          </p:cNvPr>
          <p:cNvSpPr txBox="1"/>
          <p:nvPr/>
        </p:nvSpPr>
        <p:spPr>
          <a:xfrm>
            <a:off x="9117573" y="4015191"/>
            <a:ext cx="429926" cy="230832"/>
          </a:xfrm>
          <a:prstGeom prst="rect">
            <a:avLst/>
          </a:prstGeom>
          <a:noFill/>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Sans Text"/>
                <a:ea typeface="+mn-ea"/>
                <a:cs typeface="+mn-cs"/>
              </a:rPr>
              <a:t>docs</a:t>
            </a:r>
          </a:p>
        </p:txBody>
      </p:sp>
      <p:sp>
        <p:nvSpPr>
          <p:cNvPr id="154" name="Rectangle: Rounded Corners 153">
            <a:extLst>
              <a:ext uri="{FF2B5EF4-FFF2-40B4-BE49-F238E27FC236}">
                <a16:creationId xmlns:a16="http://schemas.microsoft.com/office/drawing/2014/main" id="{4554E69E-029D-8824-9A67-F9D319061078}"/>
              </a:ext>
            </a:extLst>
          </p:cNvPr>
          <p:cNvSpPr/>
          <p:nvPr/>
        </p:nvSpPr>
        <p:spPr>
          <a:xfrm>
            <a:off x="9942437" y="1582393"/>
            <a:ext cx="913231"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chemeClr val="bg1"/>
                </a:solidFill>
                <a:effectLst/>
                <a:uLnTx/>
                <a:uFillTx/>
                <a:latin typeface="Segoe UI Semibold"/>
                <a:ea typeface="Open Sans"/>
                <a:cs typeface="Open Sans"/>
              </a:rPr>
              <a:t>Memory</a:t>
            </a:r>
            <a:endParaRPr lang="en-US" sz="900" b="0" i="0" u="none" strike="noStrike" kern="1200" cap="none" spc="0" normalizeH="0" baseline="0" noProof="0">
              <a:ln>
                <a:noFill/>
              </a:ln>
              <a:solidFill>
                <a:schemeClr val="bg1"/>
              </a:solidFill>
              <a:effectLst/>
              <a:uLnTx/>
              <a:uFillTx/>
              <a:latin typeface="Segoe UI Semibold"/>
              <a:ea typeface="Open Sans"/>
              <a:cs typeface="Open Sans"/>
            </a:endParaRPr>
          </a:p>
        </p:txBody>
      </p:sp>
      <p:pic>
        <p:nvPicPr>
          <p:cNvPr id="155" name="Picture 8" descr="Memory, chip, processor icon - Download on Iconfinder">
            <a:extLst>
              <a:ext uri="{FF2B5EF4-FFF2-40B4-BE49-F238E27FC236}">
                <a16:creationId xmlns:a16="http://schemas.microsoft.com/office/drawing/2014/main" id="{D7906638-37A4-7C4A-0F79-63F60265EC64}"/>
              </a:ext>
            </a:extLst>
          </p:cNvPr>
          <p:cNvPicPr>
            <a:picLocks noChangeAspect="1" noChangeArrowheads="1"/>
          </p:cNvPicPr>
          <p:nvPr/>
        </p:nvPicPr>
        <p:blipFill>
          <a:blip r:embed="rId19">
            <a:lum bright="70000" contrast="-70000"/>
            <a:extLst>
              <a:ext uri="{BEBA8EAE-BF5A-486C-A8C5-ECC9F3942E4B}">
                <a14:imgProps xmlns:a14="http://schemas.microsoft.com/office/drawing/2010/main">
                  <a14:imgLayer r:embed="rId20">
                    <a14:imgEffect>
                      <a14:saturation sat="97000"/>
                    </a14:imgEffect>
                    <a14:imgEffect>
                      <a14:brightnessContrast bright="100000" contrast="-70000"/>
                    </a14:imgEffect>
                  </a14:imgLayer>
                </a14:imgProps>
              </a:ext>
              <a:ext uri="{28A0092B-C50C-407E-A947-70E740481C1C}">
                <a14:useLocalDpi xmlns:a14="http://schemas.microsoft.com/office/drawing/2010/main" val="0"/>
              </a:ext>
            </a:extLst>
          </a:blip>
          <a:srcRect/>
          <a:stretch>
            <a:fillRect/>
          </a:stretch>
        </p:blipFill>
        <p:spPr bwMode="auto">
          <a:xfrm>
            <a:off x="10594207" y="1629409"/>
            <a:ext cx="276336" cy="276336"/>
          </a:xfrm>
          <a:prstGeom prst="rect">
            <a:avLst/>
          </a:prstGeom>
          <a:noFill/>
          <a:extLst>
            <a:ext uri="{909E8E84-426E-40DD-AFC4-6F175D3DCCD1}">
              <a14:hiddenFill xmlns:a14="http://schemas.microsoft.com/office/drawing/2010/main">
                <a:solidFill>
                  <a:srgbClr val="FFFFFF"/>
                </a:solidFill>
              </a14:hiddenFill>
            </a:ext>
          </a:extLst>
        </p:spPr>
      </p:pic>
      <p:cxnSp>
        <p:nvCxnSpPr>
          <p:cNvPr id="140" name="Straight Arrow Connector 139">
            <a:extLst>
              <a:ext uri="{FF2B5EF4-FFF2-40B4-BE49-F238E27FC236}">
                <a16:creationId xmlns:a16="http://schemas.microsoft.com/office/drawing/2014/main" id="{B7981D30-FDAF-5FC3-BF07-B6AE3EE137D6}"/>
              </a:ext>
            </a:extLst>
          </p:cNvPr>
          <p:cNvCxnSpPr>
            <a:cxnSpLocks/>
            <a:stCxn id="125" idx="0"/>
            <a:endCxn id="154" idx="2"/>
          </p:cNvCxnSpPr>
          <p:nvPr/>
        </p:nvCxnSpPr>
        <p:spPr>
          <a:xfrm flipH="1" flipV="1">
            <a:off x="10399053" y="1956860"/>
            <a:ext cx="1468" cy="235774"/>
          </a:xfrm>
          <a:prstGeom prst="straightConnector1">
            <a:avLst/>
          </a:prstGeom>
          <a:ln>
            <a:solidFill>
              <a:schemeClr val="bg1"/>
            </a:solidFill>
            <a:headEnd type="triangle"/>
            <a:tailEnd type="none"/>
          </a:ln>
          <a:effectLst/>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0137D526-AB34-817A-5778-9CA93C5A64E6}"/>
              </a:ext>
            </a:extLst>
          </p:cNvPr>
          <p:cNvSpPr txBox="1"/>
          <p:nvPr/>
        </p:nvSpPr>
        <p:spPr>
          <a:xfrm>
            <a:off x="10348858" y="1939680"/>
            <a:ext cx="946093" cy="230832"/>
          </a:xfrm>
          <a:prstGeom prst="rect">
            <a:avLst/>
          </a:prstGeom>
          <a:noFill/>
          <a:effectLst/>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solidFill>
                <a:effectLst/>
                <a:uLnTx/>
                <a:uFillTx/>
                <a:latin typeface="Segoe Sans Text"/>
                <a:ea typeface="+mn-ea"/>
                <a:cs typeface="+mn-cs"/>
              </a:rPr>
              <a:t>history</a:t>
            </a:r>
            <a:r>
              <a:rPr kumimoji="0" lang="en-US" sz="900" b="0" i="0" u="none" strike="noStrike" kern="1200" cap="none" spc="0" normalizeH="0" baseline="0" noProof="0">
                <a:ln>
                  <a:noFill/>
                </a:ln>
                <a:solidFill>
                  <a:srgbClr val="000000"/>
                </a:solidFill>
                <a:effectLst/>
                <a:uLnTx/>
                <a:uFillTx/>
                <a:latin typeface="Segoe Sans Text"/>
                <a:ea typeface="+mn-ea"/>
                <a:cs typeface="+mn-cs"/>
              </a:rPr>
              <a:t> </a:t>
            </a:r>
            <a:r>
              <a:rPr kumimoji="0" lang="en-US" sz="900" b="0" i="0" u="none" strike="noStrike" kern="1200" cap="none" spc="0" normalizeH="0" baseline="0" noProof="0">
                <a:ln>
                  <a:noFill/>
                </a:ln>
                <a:solidFill>
                  <a:schemeClr val="bg1"/>
                </a:solidFill>
                <a:effectLst/>
                <a:uLnTx/>
                <a:uFillTx/>
                <a:latin typeface="Segoe Sans Text"/>
                <a:ea typeface="+mn-ea"/>
                <a:cs typeface="+mn-cs"/>
              </a:rPr>
              <a:t>of work</a:t>
            </a:r>
            <a:endParaRPr lang="en-US" sz="900" b="0" i="0" u="none" strike="noStrike" kern="1200" cap="none" spc="0" normalizeH="0" baseline="0" noProof="0">
              <a:ln>
                <a:noFill/>
              </a:ln>
              <a:solidFill>
                <a:schemeClr val="bg1"/>
              </a:solidFill>
              <a:effectLst/>
              <a:uLnTx/>
              <a:uFillTx/>
              <a:latin typeface="Segoe Sans Text"/>
              <a:cs typeface="Segoe Sans Text"/>
            </a:endParaRPr>
          </a:p>
        </p:txBody>
      </p:sp>
      <p:sp>
        <p:nvSpPr>
          <p:cNvPr id="142" name="Rectangle: Rounded Corners 141">
            <a:extLst>
              <a:ext uri="{FF2B5EF4-FFF2-40B4-BE49-F238E27FC236}">
                <a16:creationId xmlns:a16="http://schemas.microsoft.com/office/drawing/2014/main" id="{5DF87596-63A3-965E-6899-E174A2F283C9}"/>
              </a:ext>
            </a:extLst>
          </p:cNvPr>
          <p:cNvSpPr/>
          <p:nvPr/>
        </p:nvSpPr>
        <p:spPr>
          <a:xfrm>
            <a:off x="11742846" y="2894892"/>
            <a:ext cx="154945" cy="382511"/>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bg1"/>
                </a:solidFill>
                <a:effectLst/>
                <a:uLnTx/>
                <a:uFillTx/>
                <a:latin typeface="Segoe UI Semibold"/>
                <a:ea typeface="Open Sans"/>
                <a:cs typeface="Open Sans"/>
              </a:rPr>
              <a:t>SLM</a:t>
            </a:r>
            <a:endParaRPr lang="en-US" sz="600" b="0" i="0" u="none" strike="noStrike" kern="1200" cap="none" spc="0" normalizeH="0" baseline="0" noProof="0">
              <a:ln>
                <a:noFill/>
              </a:ln>
              <a:solidFill>
                <a:schemeClr val="bg1"/>
              </a:solidFill>
              <a:effectLst/>
              <a:uLnTx/>
              <a:uFillTx/>
              <a:latin typeface="Segoe UI Semibold"/>
              <a:ea typeface="Open Sans"/>
              <a:cs typeface="Open Sans"/>
            </a:endParaRPr>
          </a:p>
        </p:txBody>
      </p:sp>
      <p:sp>
        <p:nvSpPr>
          <p:cNvPr id="143" name="Rectangle: Rounded Corners 142">
            <a:extLst>
              <a:ext uri="{FF2B5EF4-FFF2-40B4-BE49-F238E27FC236}">
                <a16:creationId xmlns:a16="http://schemas.microsoft.com/office/drawing/2014/main" id="{99D38298-DA46-50E3-F83C-ED6FC48A3AD8}"/>
              </a:ext>
            </a:extLst>
          </p:cNvPr>
          <p:cNvSpPr/>
          <p:nvPr/>
        </p:nvSpPr>
        <p:spPr>
          <a:xfrm>
            <a:off x="10688088" y="2897857"/>
            <a:ext cx="156085" cy="377875"/>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bg1"/>
                </a:solidFill>
                <a:effectLst/>
                <a:uLnTx/>
                <a:uFillTx/>
                <a:latin typeface="Segoe UI Semibold"/>
                <a:ea typeface="Open Sans"/>
                <a:cs typeface="Open Sans"/>
              </a:rPr>
              <a:t>S</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bg1"/>
                </a:solidFill>
                <a:effectLst/>
                <a:uLnTx/>
                <a:uFillTx/>
                <a:latin typeface="Segoe UI Semibold"/>
                <a:ea typeface="Open Sans"/>
                <a:cs typeface="Open Sans"/>
              </a:rPr>
              <a:t>LM</a:t>
            </a:r>
          </a:p>
        </p:txBody>
      </p:sp>
      <p:sp>
        <p:nvSpPr>
          <p:cNvPr id="144" name="Rectangle: Rounded Corners 143">
            <a:extLst>
              <a:ext uri="{FF2B5EF4-FFF2-40B4-BE49-F238E27FC236}">
                <a16:creationId xmlns:a16="http://schemas.microsoft.com/office/drawing/2014/main" id="{EDD5866E-3D1D-E857-E72D-36A01168F24A}"/>
              </a:ext>
            </a:extLst>
          </p:cNvPr>
          <p:cNvSpPr/>
          <p:nvPr/>
        </p:nvSpPr>
        <p:spPr>
          <a:xfrm>
            <a:off x="9551229" y="2889149"/>
            <a:ext cx="156085" cy="377875"/>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bg1"/>
                </a:solidFill>
                <a:effectLst/>
                <a:uLnTx/>
                <a:uFillTx/>
                <a:latin typeface="Segoe UI Semibold"/>
                <a:ea typeface="Open Sans"/>
                <a:cs typeface="Open Sans"/>
              </a:rPr>
              <a:t>LLM</a:t>
            </a:r>
          </a:p>
        </p:txBody>
      </p:sp>
      <p:sp>
        <p:nvSpPr>
          <p:cNvPr id="145" name="Rectangle: Rounded Corners 144">
            <a:extLst>
              <a:ext uri="{FF2B5EF4-FFF2-40B4-BE49-F238E27FC236}">
                <a16:creationId xmlns:a16="http://schemas.microsoft.com/office/drawing/2014/main" id="{BD1C1EE6-DB37-E781-EFD7-73461F461015}"/>
              </a:ext>
            </a:extLst>
          </p:cNvPr>
          <p:cNvSpPr/>
          <p:nvPr/>
        </p:nvSpPr>
        <p:spPr>
          <a:xfrm>
            <a:off x="10935433" y="2192896"/>
            <a:ext cx="153503" cy="374205"/>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bg1"/>
                </a:solidFill>
                <a:effectLst/>
                <a:uLnTx/>
                <a:uFillTx/>
                <a:latin typeface="Segoe UI Semibold"/>
                <a:ea typeface="Open Sans"/>
                <a:cs typeface="Open Sans"/>
              </a:rPr>
              <a:t>LLM</a:t>
            </a:r>
          </a:p>
        </p:txBody>
      </p:sp>
      <p:sp>
        <p:nvSpPr>
          <p:cNvPr id="146" name="Rectangle: Rounded Corners 145">
            <a:extLst>
              <a:ext uri="{FF2B5EF4-FFF2-40B4-BE49-F238E27FC236}">
                <a16:creationId xmlns:a16="http://schemas.microsoft.com/office/drawing/2014/main" id="{8A45D600-B87B-ADBB-8D6C-6DE004BD900D}"/>
              </a:ext>
            </a:extLst>
          </p:cNvPr>
          <p:cNvSpPr/>
          <p:nvPr/>
        </p:nvSpPr>
        <p:spPr>
          <a:xfrm>
            <a:off x="7567742" y="3611378"/>
            <a:ext cx="852181" cy="322449"/>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chemeClr val="bg1"/>
                </a:solidFill>
                <a:effectLst/>
                <a:uLnTx/>
                <a:uFillTx/>
                <a:latin typeface="Segoe UI Semibold"/>
                <a:ea typeface="Open Sans"/>
                <a:cs typeface="Open Sans"/>
              </a:rPr>
              <a:t>Web Service</a:t>
            </a:r>
            <a:endParaRPr lang="en-US" sz="900" b="0" i="0" u="none" strike="noStrike" kern="1200" cap="none" spc="0" normalizeH="0" baseline="0" noProof="0">
              <a:ln>
                <a:noFill/>
              </a:ln>
              <a:solidFill>
                <a:schemeClr val="bg1"/>
              </a:solidFill>
              <a:effectLst/>
              <a:uLnTx/>
              <a:uFillTx/>
              <a:latin typeface="Segoe UI Semibold"/>
              <a:ea typeface="Open Sans"/>
              <a:cs typeface="Open Sans"/>
            </a:endParaRPr>
          </a:p>
        </p:txBody>
      </p:sp>
      <p:sp>
        <p:nvSpPr>
          <p:cNvPr id="147" name="Rectangle: Rounded Corners 146">
            <a:extLst>
              <a:ext uri="{FF2B5EF4-FFF2-40B4-BE49-F238E27FC236}">
                <a16:creationId xmlns:a16="http://schemas.microsoft.com/office/drawing/2014/main" id="{9673B909-6BC7-9008-78BC-36DF33D61F0E}"/>
              </a:ext>
            </a:extLst>
          </p:cNvPr>
          <p:cNvSpPr/>
          <p:nvPr/>
        </p:nvSpPr>
        <p:spPr>
          <a:xfrm>
            <a:off x="7553806" y="2883082"/>
            <a:ext cx="861483"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chemeClr val="bg1"/>
                </a:solidFill>
                <a:effectLst/>
                <a:uLnTx/>
                <a:uFillTx/>
                <a:latin typeface="Segoe UI Semibold"/>
                <a:ea typeface="Open Sans"/>
                <a:cs typeface="Open Sans"/>
              </a:rPr>
              <a:t>Service</a:t>
            </a:r>
            <a:endParaRPr lang="en-US" sz="900" b="0" i="0" u="none" strike="noStrike" kern="1200" cap="none" spc="0" normalizeH="0" baseline="0" noProof="0">
              <a:ln>
                <a:noFill/>
              </a:ln>
              <a:solidFill>
                <a:schemeClr val="bg1"/>
              </a:solidFill>
              <a:effectLst/>
              <a:uLnTx/>
              <a:uFillTx/>
              <a:latin typeface="Segoe UI Semibold"/>
              <a:ea typeface="Open Sans"/>
              <a:cs typeface="Open Sans"/>
            </a:endParaRP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chemeClr val="bg1"/>
                </a:solidFill>
                <a:effectLst/>
                <a:uLnTx/>
                <a:uFillTx/>
                <a:latin typeface="Segoe UI Semibold"/>
                <a:ea typeface="Open Sans"/>
                <a:cs typeface="Open Sans"/>
              </a:rPr>
              <a:t>Agent</a:t>
            </a:r>
            <a:endParaRPr lang="en-US" sz="900" b="0" i="0" u="none" strike="noStrike" kern="1200" cap="none" spc="0" normalizeH="0" baseline="0" noProof="0">
              <a:ln>
                <a:noFill/>
              </a:ln>
              <a:solidFill>
                <a:schemeClr val="bg1"/>
              </a:solidFill>
              <a:effectLst/>
              <a:uLnTx/>
              <a:uFillTx/>
              <a:latin typeface="Segoe UI Semibold"/>
              <a:ea typeface="Open Sans"/>
              <a:cs typeface="Open Sans"/>
            </a:endParaRPr>
          </a:p>
        </p:txBody>
      </p:sp>
      <p:cxnSp>
        <p:nvCxnSpPr>
          <p:cNvPr id="148" name="Straight Arrow Connector 147">
            <a:extLst>
              <a:ext uri="{FF2B5EF4-FFF2-40B4-BE49-F238E27FC236}">
                <a16:creationId xmlns:a16="http://schemas.microsoft.com/office/drawing/2014/main" id="{906E069C-196D-2136-0E04-DD6B1FEF3EB4}"/>
              </a:ext>
            </a:extLst>
          </p:cNvPr>
          <p:cNvCxnSpPr>
            <a:cxnSpLocks/>
          </p:cNvCxnSpPr>
          <p:nvPr/>
        </p:nvCxnSpPr>
        <p:spPr>
          <a:xfrm flipV="1">
            <a:off x="8079627" y="3257133"/>
            <a:ext cx="0" cy="340969"/>
          </a:xfrm>
          <a:prstGeom prst="straightConnector1">
            <a:avLst/>
          </a:prstGeom>
          <a:ln>
            <a:solidFill>
              <a:schemeClr val="bg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692A825B-CE49-75E6-6A48-37E40C14B711}"/>
              </a:ext>
            </a:extLst>
          </p:cNvPr>
          <p:cNvCxnSpPr>
            <a:cxnSpLocks/>
          </p:cNvCxnSpPr>
          <p:nvPr/>
        </p:nvCxnSpPr>
        <p:spPr>
          <a:xfrm>
            <a:off x="7973996" y="3260193"/>
            <a:ext cx="0" cy="351185"/>
          </a:xfrm>
          <a:prstGeom prst="straightConnector1">
            <a:avLst/>
          </a:prstGeom>
          <a:ln>
            <a:solidFill>
              <a:schemeClr val="bg1"/>
            </a:solidFill>
            <a:tailEnd type="triangle"/>
          </a:ln>
          <a:effectLst/>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CAA6E893-3E5E-B633-644B-6D365778DD2B}"/>
              </a:ext>
            </a:extLst>
          </p:cNvPr>
          <p:cNvSpPr txBox="1"/>
          <p:nvPr/>
        </p:nvSpPr>
        <p:spPr>
          <a:xfrm>
            <a:off x="8026363" y="3323414"/>
            <a:ext cx="527709" cy="230832"/>
          </a:xfrm>
          <a:prstGeom prst="rect">
            <a:avLst/>
          </a:prstGeom>
          <a:noFill/>
          <a:ln>
            <a:noFill/>
          </a:ln>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Sans Text"/>
                <a:ea typeface="+mn-ea"/>
                <a:cs typeface="+mn-cs"/>
              </a:rPr>
              <a:t>output</a:t>
            </a:r>
          </a:p>
        </p:txBody>
      </p:sp>
      <p:sp>
        <p:nvSpPr>
          <p:cNvPr id="151" name="TextBox 150">
            <a:extLst>
              <a:ext uri="{FF2B5EF4-FFF2-40B4-BE49-F238E27FC236}">
                <a16:creationId xmlns:a16="http://schemas.microsoft.com/office/drawing/2014/main" id="{5AECFAE0-C38C-D670-6566-5634192C39A8}"/>
              </a:ext>
            </a:extLst>
          </p:cNvPr>
          <p:cNvSpPr txBox="1"/>
          <p:nvPr/>
        </p:nvSpPr>
        <p:spPr>
          <a:xfrm>
            <a:off x="7574562" y="3308120"/>
            <a:ext cx="449162" cy="230832"/>
          </a:xfrm>
          <a:prstGeom prst="rect">
            <a:avLst/>
          </a:prstGeom>
          <a:noFill/>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Sans Text"/>
                <a:ea typeface="+mn-ea"/>
                <a:cs typeface="+mn-cs"/>
              </a:rPr>
              <a:t>input</a:t>
            </a:r>
          </a:p>
        </p:txBody>
      </p:sp>
      <p:cxnSp>
        <p:nvCxnSpPr>
          <p:cNvPr id="152" name="Straight Arrow Connector 151">
            <a:extLst>
              <a:ext uri="{FF2B5EF4-FFF2-40B4-BE49-F238E27FC236}">
                <a16:creationId xmlns:a16="http://schemas.microsoft.com/office/drawing/2014/main" id="{7B438F80-BE9E-DED2-5368-CD6C070F0699}"/>
              </a:ext>
            </a:extLst>
          </p:cNvPr>
          <p:cNvCxnSpPr>
            <a:cxnSpLocks/>
            <a:stCxn id="147" idx="0"/>
          </p:cNvCxnSpPr>
          <p:nvPr/>
        </p:nvCxnSpPr>
        <p:spPr>
          <a:xfrm flipV="1">
            <a:off x="7984548" y="2580537"/>
            <a:ext cx="1951183" cy="302545"/>
          </a:xfrm>
          <a:prstGeom prst="straightConnector1">
            <a:avLst/>
          </a:prstGeom>
          <a:ln>
            <a:solidFill>
              <a:schemeClr val="bg1"/>
            </a:solidFill>
            <a:headEnd type="triangle"/>
            <a:tailEnd type="triangle"/>
          </a:ln>
          <a:effectLst/>
        </p:spPr>
        <p:style>
          <a:lnRef idx="1">
            <a:schemeClr val="accent1"/>
          </a:lnRef>
          <a:fillRef idx="0">
            <a:schemeClr val="accent1"/>
          </a:fillRef>
          <a:effectRef idx="0">
            <a:schemeClr val="accent1"/>
          </a:effectRef>
          <a:fontRef idx="minor">
            <a:schemeClr val="tx1"/>
          </a:fontRef>
        </p:style>
      </p:cxnSp>
      <p:sp>
        <p:nvSpPr>
          <p:cNvPr id="153" name="Rectangle: Rounded Corners 152">
            <a:extLst>
              <a:ext uri="{FF2B5EF4-FFF2-40B4-BE49-F238E27FC236}">
                <a16:creationId xmlns:a16="http://schemas.microsoft.com/office/drawing/2014/main" id="{47D981F3-39E7-6E46-3374-88889B38D2C4}"/>
              </a:ext>
            </a:extLst>
          </p:cNvPr>
          <p:cNvSpPr/>
          <p:nvPr/>
        </p:nvSpPr>
        <p:spPr>
          <a:xfrm>
            <a:off x="8434012" y="2878521"/>
            <a:ext cx="156085" cy="377875"/>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chemeClr val="bg1"/>
                </a:solidFill>
                <a:effectLst/>
                <a:uLnTx/>
                <a:uFillTx/>
                <a:latin typeface="Segoe UI Semibold"/>
                <a:ea typeface="Open Sans"/>
                <a:cs typeface="Open Sans"/>
              </a:rPr>
              <a:t>LLM</a:t>
            </a:r>
          </a:p>
        </p:txBody>
      </p:sp>
      <p:sp>
        <p:nvSpPr>
          <p:cNvPr id="160" name="TextBox 159">
            <a:extLst>
              <a:ext uri="{FF2B5EF4-FFF2-40B4-BE49-F238E27FC236}">
                <a16:creationId xmlns:a16="http://schemas.microsoft.com/office/drawing/2014/main" id="{25FCE4DB-C7CF-1869-41F7-B8FE085826D0}"/>
              </a:ext>
            </a:extLst>
          </p:cNvPr>
          <p:cNvSpPr txBox="1"/>
          <p:nvPr/>
        </p:nvSpPr>
        <p:spPr>
          <a:xfrm>
            <a:off x="492413" y="4618944"/>
            <a:ext cx="2967802" cy="92333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flip="none">
                  <a:gsLst>
                    <a:gs pos="0">
                      <a:srgbClr val="C03BC4"/>
                    </a:gs>
                    <a:gs pos="100000">
                      <a:srgbClr val="F4364F"/>
                    </a:gs>
                  </a:gsLst>
                  <a:path path="circle">
                    <a:fillToRect l="100000" t="100000"/>
                  </a:path>
                  <a:tileRect r="-100000" b="-100000"/>
                </a:gradFill>
                <a:effectLst/>
                <a:uLnTx/>
                <a:uFillTx/>
                <a:latin typeface="Segoe Sans Text"/>
                <a:ea typeface="+mn-ea"/>
                <a:cs typeface="Segoe Sans Text Semibold"/>
              </a:rPr>
              <a:t>No Agent</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rPr>
              <a:t>Very narrow one shot task</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rPr>
              <a:t>Ex: log to JSON</a:t>
            </a:r>
          </a:p>
        </p:txBody>
      </p:sp>
      <p:sp>
        <p:nvSpPr>
          <p:cNvPr id="162" name="TextBox 161">
            <a:extLst>
              <a:ext uri="{FF2B5EF4-FFF2-40B4-BE49-F238E27FC236}">
                <a16:creationId xmlns:a16="http://schemas.microsoft.com/office/drawing/2014/main" id="{20047B09-2505-652D-7285-444112C4BCB7}"/>
              </a:ext>
            </a:extLst>
          </p:cNvPr>
          <p:cNvSpPr txBox="1"/>
          <p:nvPr/>
        </p:nvSpPr>
        <p:spPr>
          <a:xfrm>
            <a:off x="3494718" y="4600945"/>
            <a:ext cx="3758948" cy="1138773"/>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flip="none">
                  <a:gsLst>
                    <a:gs pos="0">
                      <a:srgbClr val="C03BC4"/>
                    </a:gs>
                    <a:gs pos="100000">
                      <a:srgbClr val="F4364F"/>
                    </a:gs>
                  </a:gsLst>
                  <a:path path="circle">
                    <a:fillToRect l="100000" t="100000"/>
                  </a:path>
                  <a:tileRect r="-100000" b="-100000"/>
                </a:gradFill>
                <a:effectLst/>
                <a:uLnTx/>
                <a:uFillTx/>
                <a:latin typeface="Segoe Sans Text"/>
                <a:ea typeface="+mn-ea"/>
                <a:cs typeface="Segoe Sans Text Semibold"/>
              </a:rPr>
              <a:t>Single Agent</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rPr>
              <a:t>Very clearly scoped iterative task</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rPr>
              <a:t>Ex: providing an answer with supporting evidence to a complex question</a:t>
            </a:r>
          </a:p>
        </p:txBody>
      </p:sp>
      <p:sp>
        <p:nvSpPr>
          <p:cNvPr id="164" name="TextBox 163">
            <a:extLst>
              <a:ext uri="{FF2B5EF4-FFF2-40B4-BE49-F238E27FC236}">
                <a16:creationId xmlns:a16="http://schemas.microsoft.com/office/drawing/2014/main" id="{8587ADDD-CBF1-583E-7B70-55BB14543E9C}"/>
              </a:ext>
            </a:extLst>
          </p:cNvPr>
          <p:cNvSpPr txBox="1"/>
          <p:nvPr/>
        </p:nvSpPr>
        <p:spPr>
          <a:xfrm>
            <a:off x="7343238" y="4661928"/>
            <a:ext cx="4848762" cy="1569660"/>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flip="none">
                  <a:gsLst>
                    <a:gs pos="0">
                      <a:srgbClr val="C03BC4"/>
                    </a:gs>
                    <a:gs pos="100000">
                      <a:srgbClr val="F4364F"/>
                    </a:gs>
                  </a:gsLst>
                  <a:path path="circle">
                    <a:fillToRect l="100000" t="100000"/>
                  </a:path>
                  <a:tileRect r="-100000" b="-100000"/>
                </a:gradFill>
                <a:effectLst/>
                <a:uLnTx/>
                <a:uFillTx/>
                <a:latin typeface="Segoe Sans Text"/>
                <a:ea typeface="+mn-ea"/>
                <a:cs typeface="Segoe Sans Text Semibold"/>
              </a:rPr>
              <a:t>Multi-agent Systems</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rPr>
              <a:t>Wide scope complex use case requiring diverse skills</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chemeClr val="bg1"/>
                </a:solidFill>
                <a:effectLst/>
                <a:uLnTx/>
                <a:uFillTx/>
                <a:latin typeface="Segoe UI Semilight" panose="020B0402040204020203" pitchFamily="34" charset="0"/>
                <a:ea typeface="+mn-ea"/>
                <a:cs typeface="Segoe UI Semilight" panose="020B0402040204020203" pitchFamily="34" charset="0"/>
              </a:rPr>
              <a:t>Ex: Propose 2 Instagram marketing campaigns including assets that would leverage the top 2 recent trends in our past quarter US Sales to boost our mailing list user base and predict the impact of each campaign</a:t>
            </a:r>
          </a:p>
        </p:txBody>
      </p:sp>
    </p:spTree>
    <p:extLst>
      <p:ext uri="{BB962C8B-B14F-4D97-AF65-F5344CB8AC3E}">
        <p14:creationId xmlns:p14="http://schemas.microsoft.com/office/powerpoint/2010/main" val="4082348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ntr" presetSubtype="0" fill="hold" nodeType="withEffect">
                                  <p:stCondLst>
                                    <p:cond delay="0"/>
                                  </p:stCondLst>
                                  <p:childTnLst>
                                    <p:set>
                                      <p:cBhvr>
                                        <p:cTn id="9" dur="1" fill="hold">
                                          <p:stCondLst>
                                            <p:cond delay="0"/>
                                          </p:stCondLst>
                                        </p:cTn>
                                        <p:tgtEl>
                                          <p:spTgt spid="95"/>
                                        </p:tgtEl>
                                        <p:attrNameLst>
                                          <p:attrName>style.visibility</p:attrName>
                                        </p:attrNameLst>
                                      </p:cBhvr>
                                      <p:to>
                                        <p:strVal val="visible"/>
                                      </p:to>
                                    </p:set>
                                    <p:animEffect transition="in" filter="fade">
                                      <p:cBhvr>
                                        <p:cTn id="10" dur="500"/>
                                        <p:tgtEl>
                                          <p:spTgt spid="95"/>
                                        </p:tgtEl>
                                      </p:cBhvr>
                                    </p:animEffect>
                                  </p:childTnLst>
                                </p:cTn>
                              </p:par>
                              <p:par>
                                <p:cTn id="11" presetID="10" presetClass="entr" presetSubtype="0" fill="hold" nodeType="withEffect">
                                  <p:stCondLst>
                                    <p:cond delay="0"/>
                                  </p:stCondLst>
                                  <p:childTnLst>
                                    <p:set>
                                      <p:cBhvr>
                                        <p:cTn id="12" dur="1" fill="hold">
                                          <p:stCondLst>
                                            <p:cond delay="0"/>
                                          </p:stCondLst>
                                        </p:cTn>
                                        <p:tgtEl>
                                          <p:spTgt spid="96"/>
                                        </p:tgtEl>
                                        <p:attrNameLst>
                                          <p:attrName>style.visibility</p:attrName>
                                        </p:attrNameLst>
                                      </p:cBhvr>
                                      <p:to>
                                        <p:strVal val="visible"/>
                                      </p:to>
                                    </p:set>
                                    <p:animEffect transition="in" filter="fade">
                                      <p:cBhvr>
                                        <p:cTn id="13" dur="500"/>
                                        <p:tgtEl>
                                          <p:spTgt spid="96"/>
                                        </p:tgtEl>
                                      </p:cBhvr>
                                    </p:animEffect>
                                  </p:childTnLst>
                                </p:cTn>
                              </p:par>
                              <p:par>
                                <p:cTn id="14" presetID="10" presetClass="entr" presetSubtype="0" fill="hold" nodeType="withEffect">
                                  <p:stCondLst>
                                    <p:cond delay="0"/>
                                  </p:stCondLst>
                                  <p:childTnLst>
                                    <p:set>
                                      <p:cBhvr>
                                        <p:cTn id="15" dur="1" fill="hold">
                                          <p:stCondLst>
                                            <p:cond delay="0"/>
                                          </p:stCondLst>
                                        </p:cTn>
                                        <p:tgtEl>
                                          <p:spTgt spid="99"/>
                                        </p:tgtEl>
                                        <p:attrNameLst>
                                          <p:attrName>style.visibility</p:attrName>
                                        </p:attrNameLst>
                                      </p:cBhvr>
                                      <p:to>
                                        <p:strVal val="visible"/>
                                      </p:to>
                                    </p:set>
                                    <p:animEffect transition="in" filter="fade">
                                      <p:cBhvr>
                                        <p:cTn id="16" dur="500"/>
                                        <p:tgtEl>
                                          <p:spTgt spid="99"/>
                                        </p:tgtEl>
                                      </p:cBhvr>
                                    </p:animEffect>
                                  </p:childTnLst>
                                </p:cTn>
                              </p:par>
                              <p:par>
                                <p:cTn id="17" presetID="10" presetClass="entr" presetSubtype="0" fill="hold" nodeType="withEffect">
                                  <p:stCondLst>
                                    <p:cond delay="0"/>
                                  </p:stCondLst>
                                  <p:childTnLst>
                                    <p:set>
                                      <p:cBhvr>
                                        <p:cTn id="18" dur="1" fill="hold">
                                          <p:stCondLst>
                                            <p:cond delay="0"/>
                                          </p:stCondLst>
                                        </p:cTn>
                                        <p:tgtEl>
                                          <p:spTgt spid="100"/>
                                        </p:tgtEl>
                                        <p:attrNameLst>
                                          <p:attrName>style.visibility</p:attrName>
                                        </p:attrNameLst>
                                      </p:cBhvr>
                                      <p:to>
                                        <p:strVal val="visible"/>
                                      </p:to>
                                    </p:set>
                                    <p:animEffect transition="in" filter="fade">
                                      <p:cBhvr>
                                        <p:cTn id="19" dur="500"/>
                                        <p:tgtEl>
                                          <p:spTgt spid="100"/>
                                        </p:tgtEl>
                                      </p:cBhvr>
                                    </p:animEffect>
                                  </p:childTnLst>
                                </p:cTn>
                              </p:par>
                              <p:par>
                                <p:cTn id="20" presetID="10"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fade">
                                      <p:cBhvr>
                                        <p:cTn id="22" dur="500"/>
                                        <p:tgtEl>
                                          <p:spTgt spid="10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2"/>
                                        </p:tgtEl>
                                        <p:attrNameLst>
                                          <p:attrName>style.visibility</p:attrName>
                                        </p:attrNameLst>
                                      </p:cBhvr>
                                      <p:to>
                                        <p:strVal val="visible"/>
                                      </p:to>
                                    </p:set>
                                    <p:animEffect transition="in" filter="fade">
                                      <p:cBhvr>
                                        <p:cTn id="25" dur="500"/>
                                        <p:tgtEl>
                                          <p:spTgt spid="10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3"/>
                                        </p:tgtEl>
                                        <p:attrNameLst>
                                          <p:attrName>style.visibility</p:attrName>
                                        </p:attrNameLst>
                                      </p:cBhvr>
                                      <p:to>
                                        <p:strVal val="visible"/>
                                      </p:to>
                                    </p:set>
                                    <p:animEffect transition="in" filter="fade">
                                      <p:cBhvr>
                                        <p:cTn id="28" dur="500"/>
                                        <p:tgtEl>
                                          <p:spTgt spid="10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4"/>
                                        </p:tgtEl>
                                        <p:attrNameLst>
                                          <p:attrName>style.visibility</p:attrName>
                                        </p:attrNameLst>
                                      </p:cBhvr>
                                      <p:to>
                                        <p:strVal val="visible"/>
                                      </p:to>
                                    </p:set>
                                    <p:animEffect transition="in" filter="fade">
                                      <p:cBhvr>
                                        <p:cTn id="31" dur="500"/>
                                        <p:tgtEl>
                                          <p:spTgt spid="104"/>
                                        </p:tgtEl>
                                      </p:cBhvr>
                                    </p:animEffect>
                                  </p:childTnLst>
                                </p:cTn>
                              </p:par>
                              <p:par>
                                <p:cTn id="32" presetID="10" presetClass="entr" presetSubtype="0" fill="hold" nodeType="with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fade">
                                      <p:cBhvr>
                                        <p:cTn id="34" dur="500"/>
                                        <p:tgtEl>
                                          <p:spTgt spid="10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6"/>
                                        </p:tgtEl>
                                        <p:attrNameLst>
                                          <p:attrName>style.visibility</p:attrName>
                                        </p:attrNameLst>
                                      </p:cBhvr>
                                      <p:to>
                                        <p:strVal val="visible"/>
                                      </p:to>
                                    </p:set>
                                    <p:animEffect transition="in" filter="fade">
                                      <p:cBhvr>
                                        <p:cTn id="37" dur="500"/>
                                        <p:tgtEl>
                                          <p:spTgt spid="106"/>
                                        </p:tgtEl>
                                      </p:cBhvr>
                                    </p:animEffect>
                                  </p:childTnLst>
                                </p:cTn>
                              </p:par>
                              <p:par>
                                <p:cTn id="38" presetID="10" presetClass="entr" presetSubtype="0" fill="hold" nodeType="withEffect">
                                  <p:stCondLst>
                                    <p:cond delay="0"/>
                                  </p:stCondLst>
                                  <p:childTnLst>
                                    <p:set>
                                      <p:cBhvr>
                                        <p:cTn id="39" dur="1" fill="hold">
                                          <p:stCondLst>
                                            <p:cond delay="0"/>
                                          </p:stCondLst>
                                        </p:cTn>
                                        <p:tgtEl>
                                          <p:spTgt spid="107"/>
                                        </p:tgtEl>
                                        <p:attrNameLst>
                                          <p:attrName>style.visibility</p:attrName>
                                        </p:attrNameLst>
                                      </p:cBhvr>
                                      <p:to>
                                        <p:strVal val="visible"/>
                                      </p:to>
                                    </p:set>
                                    <p:animEffect transition="in" filter="fade">
                                      <p:cBhvr>
                                        <p:cTn id="40" dur="500"/>
                                        <p:tgtEl>
                                          <p:spTgt spid="10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8"/>
                                        </p:tgtEl>
                                        <p:attrNameLst>
                                          <p:attrName>style.visibility</p:attrName>
                                        </p:attrNameLst>
                                      </p:cBhvr>
                                      <p:to>
                                        <p:strVal val="visible"/>
                                      </p:to>
                                    </p:set>
                                    <p:animEffect transition="in" filter="fade">
                                      <p:cBhvr>
                                        <p:cTn id="43" dur="500"/>
                                        <p:tgtEl>
                                          <p:spTgt spid="10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9"/>
                                        </p:tgtEl>
                                        <p:attrNameLst>
                                          <p:attrName>style.visibility</p:attrName>
                                        </p:attrNameLst>
                                      </p:cBhvr>
                                      <p:to>
                                        <p:strVal val="visible"/>
                                      </p:to>
                                    </p:set>
                                    <p:animEffect transition="in" filter="fade">
                                      <p:cBhvr>
                                        <p:cTn id="46" dur="500"/>
                                        <p:tgtEl>
                                          <p:spTgt spid="10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0"/>
                                        </p:tgtEl>
                                        <p:attrNameLst>
                                          <p:attrName>style.visibility</p:attrName>
                                        </p:attrNameLst>
                                      </p:cBhvr>
                                      <p:to>
                                        <p:strVal val="visible"/>
                                      </p:to>
                                    </p:set>
                                    <p:animEffect transition="in" filter="fade">
                                      <p:cBhvr>
                                        <p:cTn id="49" dur="500"/>
                                        <p:tgtEl>
                                          <p:spTgt spid="110"/>
                                        </p:tgtEl>
                                      </p:cBhvr>
                                    </p:animEffect>
                                  </p:childTnLst>
                                </p:cTn>
                              </p:par>
                              <p:par>
                                <p:cTn id="50" presetID="10" presetClass="entr" presetSubtype="0" fill="hold" nodeType="withEffect">
                                  <p:stCondLst>
                                    <p:cond delay="0"/>
                                  </p:stCondLst>
                                  <p:childTnLst>
                                    <p:set>
                                      <p:cBhvr>
                                        <p:cTn id="51" dur="1" fill="hold">
                                          <p:stCondLst>
                                            <p:cond delay="0"/>
                                          </p:stCondLst>
                                        </p:cTn>
                                        <p:tgtEl>
                                          <p:spTgt spid="111"/>
                                        </p:tgtEl>
                                        <p:attrNameLst>
                                          <p:attrName>style.visibility</p:attrName>
                                        </p:attrNameLst>
                                      </p:cBhvr>
                                      <p:to>
                                        <p:strVal val="visible"/>
                                      </p:to>
                                    </p:set>
                                    <p:animEffect transition="in" filter="fade">
                                      <p:cBhvr>
                                        <p:cTn id="52" dur="500"/>
                                        <p:tgtEl>
                                          <p:spTgt spid="11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12"/>
                                        </p:tgtEl>
                                        <p:attrNameLst>
                                          <p:attrName>style.visibility</p:attrName>
                                        </p:attrNameLst>
                                      </p:cBhvr>
                                      <p:to>
                                        <p:strVal val="visible"/>
                                      </p:to>
                                    </p:set>
                                    <p:animEffect transition="in" filter="fade">
                                      <p:cBhvr>
                                        <p:cTn id="55" dur="500"/>
                                        <p:tgtEl>
                                          <p:spTgt spid="11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62"/>
                                        </p:tgtEl>
                                        <p:attrNameLst>
                                          <p:attrName>style.visibility</p:attrName>
                                        </p:attrNameLst>
                                      </p:cBhvr>
                                      <p:to>
                                        <p:strVal val="visible"/>
                                      </p:to>
                                    </p:set>
                                    <p:animEffect transition="in" filter="fade">
                                      <p:cBhvr>
                                        <p:cTn id="58" dur="500"/>
                                        <p:tgtEl>
                                          <p:spTgt spid="16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14"/>
                                        </p:tgtEl>
                                        <p:attrNameLst>
                                          <p:attrName>style.visibility</p:attrName>
                                        </p:attrNameLst>
                                      </p:cBhvr>
                                      <p:to>
                                        <p:strVal val="visible"/>
                                      </p:to>
                                    </p:set>
                                    <p:animEffect transition="in" filter="fade">
                                      <p:cBhvr>
                                        <p:cTn id="63" dur="500"/>
                                        <p:tgtEl>
                                          <p:spTgt spid="114"/>
                                        </p:tgtEl>
                                      </p:cBhvr>
                                    </p:animEffect>
                                  </p:childTnLst>
                                </p:cTn>
                              </p:par>
                              <p:par>
                                <p:cTn id="64" presetID="10" presetClass="entr" presetSubtype="0" fill="hold" nodeType="withEffect">
                                  <p:stCondLst>
                                    <p:cond delay="0"/>
                                  </p:stCondLst>
                                  <p:childTnLst>
                                    <p:set>
                                      <p:cBhvr>
                                        <p:cTn id="65" dur="1" fill="hold">
                                          <p:stCondLst>
                                            <p:cond delay="0"/>
                                          </p:stCondLst>
                                        </p:cTn>
                                        <p:tgtEl>
                                          <p:spTgt spid="115"/>
                                        </p:tgtEl>
                                        <p:attrNameLst>
                                          <p:attrName>style.visibility</p:attrName>
                                        </p:attrNameLst>
                                      </p:cBhvr>
                                      <p:to>
                                        <p:strVal val="visible"/>
                                      </p:to>
                                    </p:set>
                                    <p:animEffect transition="in" filter="fade">
                                      <p:cBhvr>
                                        <p:cTn id="66" dur="500"/>
                                        <p:tgtEl>
                                          <p:spTgt spid="115"/>
                                        </p:tgtEl>
                                      </p:cBhvr>
                                    </p:animEffect>
                                  </p:childTnLst>
                                </p:cTn>
                              </p:par>
                              <p:par>
                                <p:cTn id="67" presetID="10" presetClass="entr" presetSubtype="0" fill="hold" nodeType="withEffect">
                                  <p:stCondLst>
                                    <p:cond delay="0"/>
                                  </p:stCondLst>
                                  <p:childTnLst>
                                    <p:set>
                                      <p:cBhvr>
                                        <p:cTn id="68" dur="1" fill="hold">
                                          <p:stCondLst>
                                            <p:cond delay="0"/>
                                          </p:stCondLst>
                                        </p:cTn>
                                        <p:tgtEl>
                                          <p:spTgt spid="116"/>
                                        </p:tgtEl>
                                        <p:attrNameLst>
                                          <p:attrName>style.visibility</p:attrName>
                                        </p:attrNameLst>
                                      </p:cBhvr>
                                      <p:to>
                                        <p:strVal val="visible"/>
                                      </p:to>
                                    </p:set>
                                    <p:animEffect transition="in" filter="fade">
                                      <p:cBhvr>
                                        <p:cTn id="69" dur="500"/>
                                        <p:tgtEl>
                                          <p:spTgt spid="11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17"/>
                                        </p:tgtEl>
                                        <p:attrNameLst>
                                          <p:attrName>style.visibility</p:attrName>
                                        </p:attrNameLst>
                                      </p:cBhvr>
                                      <p:to>
                                        <p:strVal val="visible"/>
                                      </p:to>
                                    </p:set>
                                    <p:animEffect transition="in" filter="fade">
                                      <p:cBhvr>
                                        <p:cTn id="72" dur="500"/>
                                        <p:tgtEl>
                                          <p:spTgt spid="117"/>
                                        </p:tgtEl>
                                      </p:cBhvr>
                                    </p:animEffect>
                                  </p:childTnLst>
                                </p:cTn>
                              </p:par>
                              <p:par>
                                <p:cTn id="73" presetID="10" presetClass="entr" presetSubtype="0" fill="hold" nodeType="withEffect">
                                  <p:stCondLst>
                                    <p:cond delay="0"/>
                                  </p:stCondLst>
                                  <p:childTnLst>
                                    <p:set>
                                      <p:cBhvr>
                                        <p:cTn id="74" dur="1" fill="hold">
                                          <p:stCondLst>
                                            <p:cond delay="0"/>
                                          </p:stCondLst>
                                        </p:cTn>
                                        <p:tgtEl>
                                          <p:spTgt spid="118"/>
                                        </p:tgtEl>
                                        <p:attrNameLst>
                                          <p:attrName>style.visibility</p:attrName>
                                        </p:attrNameLst>
                                      </p:cBhvr>
                                      <p:to>
                                        <p:strVal val="visible"/>
                                      </p:to>
                                    </p:set>
                                    <p:animEffect transition="in" filter="fade">
                                      <p:cBhvr>
                                        <p:cTn id="75" dur="500"/>
                                        <p:tgtEl>
                                          <p:spTgt spid="11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19"/>
                                        </p:tgtEl>
                                        <p:attrNameLst>
                                          <p:attrName>style.visibility</p:attrName>
                                        </p:attrNameLst>
                                      </p:cBhvr>
                                      <p:to>
                                        <p:strVal val="visible"/>
                                      </p:to>
                                    </p:set>
                                    <p:animEffect transition="in" filter="fade">
                                      <p:cBhvr>
                                        <p:cTn id="78" dur="500"/>
                                        <p:tgtEl>
                                          <p:spTgt spid="119"/>
                                        </p:tgtEl>
                                      </p:cBhvr>
                                    </p:animEffect>
                                  </p:childTnLst>
                                </p:cTn>
                              </p:par>
                              <p:par>
                                <p:cTn id="79" presetID="10" presetClass="entr" presetSubtype="0" fill="hold" nodeType="withEffect">
                                  <p:stCondLst>
                                    <p:cond delay="0"/>
                                  </p:stCondLst>
                                  <p:childTnLst>
                                    <p:set>
                                      <p:cBhvr>
                                        <p:cTn id="80" dur="1" fill="hold">
                                          <p:stCondLst>
                                            <p:cond delay="0"/>
                                          </p:stCondLst>
                                        </p:cTn>
                                        <p:tgtEl>
                                          <p:spTgt spid="120"/>
                                        </p:tgtEl>
                                        <p:attrNameLst>
                                          <p:attrName>style.visibility</p:attrName>
                                        </p:attrNameLst>
                                      </p:cBhvr>
                                      <p:to>
                                        <p:strVal val="visible"/>
                                      </p:to>
                                    </p:set>
                                    <p:animEffect transition="in" filter="fade">
                                      <p:cBhvr>
                                        <p:cTn id="81" dur="500"/>
                                        <p:tgtEl>
                                          <p:spTgt spid="120"/>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21"/>
                                        </p:tgtEl>
                                        <p:attrNameLst>
                                          <p:attrName>style.visibility</p:attrName>
                                        </p:attrNameLst>
                                      </p:cBhvr>
                                      <p:to>
                                        <p:strVal val="visible"/>
                                      </p:to>
                                    </p:set>
                                    <p:animEffect transition="in" filter="fade">
                                      <p:cBhvr>
                                        <p:cTn id="84" dur="500"/>
                                        <p:tgtEl>
                                          <p:spTgt spid="12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22"/>
                                        </p:tgtEl>
                                        <p:attrNameLst>
                                          <p:attrName>style.visibility</p:attrName>
                                        </p:attrNameLst>
                                      </p:cBhvr>
                                      <p:to>
                                        <p:strVal val="visible"/>
                                      </p:to>
                                    </p:set>
                                    <p:animEffect transition="in" filter="fade">
                                      <p:cBhvr>
                                        <p:cTn id="87" dur="500"/>
                                        <p:tgtEl>
                                          <p:spTgt spid="12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23"/>
                                        </p:tgtEl>
                                        <p:attrNameLst>
                                          <p:attrName>style.visibility</p:attrName>
                                        </p:attrNameLst>
                                      </p:cBhvr>
                                      <p:to>
                                        <p:strVal val="visible"/>
                                      </p:to>
                                    </p:set>
                                    <p:animEffect transition="in" filter="fade">
                                      <p:cBhvr>
                                        <p:cTn id="90" dur="500"/>
                                        <p:tgtEl>
                                          <p:spTgt spid="12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24"/>
                                        </p:tgtEl>
                                        <p:attrNameLst>
                                          <p:attrName>style.visibility</p:attrName>
                                        </p:attrNameLst>
                                      </p:cBhvr>
                                      <p:to>
                                        <p:strVal val="visible"/>
                                      </p:to>
                                    </p:set>
                                    <p:animEffect transition="in" filter="fade">
                                      <p:cBhvr>
                                        <p:cTn id="93" dur="500"/>
                                        <p:tgtEl>
                                          <p:spTgt spid="12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25"/>
                                        </p:tgtEl>
                                        <p:attrNameLst>
                                          <p:attrName>style.visibility</p:attrName>
                                        </p:attrNameLst>
                                      </p:cBhvr>
                                      <p:to>
                                        <p:strVal val="visible"/>
                                      </p:to>
                                    </p:set>
                                    <p:animEffect transition="in" filter="fade">
                                      <p:cBhvr>
                                        <p:cTn id="96" dur="500"/>
                                        <p:tgtEl>
                                          <p:spTgt spid="125"/>
                                        </p:tgtEl>
                                      </p:cBhvr>
                                    </p:animEffect>
                                  </p:childTnLst>
                                </p:cTn>
                              </p:par>
                              <p:par>
                                <p:cTn id="97" presetID="10" presetClass="entr" presetSubtype="0" fill="hold" nodeType="withEffect">
                                  <p:stCondLst>
                                    <p:cond delay="0"/>
                                  </p:stCondLst>
                                  <p:childTnLst>
                                    <p:set>
                                      <p:cBhvr>
                                        <p:cTn id="98" dur="1" fill="hold">
                                          <p:stCondLst>
                                            <p:cond delay="0"/>
                                          </p:stCondLst>
                                        </p:cTn>
                                        <p:tgtEl>
                                          <p:spTgt spid="126"/>
                                        </p:tgtEl>
                                        <p:attrNameLst>
                                          <p:attrName>style.visibility</p:attrName>
                                        </p:attrNameLst>
                                      </p:cBhvr>
                                      <p:to>
                                        <p:strVal val="visible"/>
                                      </p:to>
                                    </p:set>
                                    <p:animEffect transition="in" filter="fade">
                                      <p:cBhvr>
                                        <p:cTn id="99" dur="500"/>
                                        <p:tgtEl>
                                          <p:spTgt spid="126"/>
                                        </p:tgtEl>
                                      </p:cBhvr>
                                    </p:animEffect>
                                  </p:childTnLst>
                                </p:cTn>
                              </p:par>
                              <p:par>
                                <p:cTn id="100" presetID="10" presetClass="entr" presetSubtype="0" fill="hold" nodeType="withEffect">
                                  <p:stCondLst>
                                    <p:cond delay="0"/>
                                  </p:stCondLst>
                                  <p:childTnLst>
                                    <p:set>
                                      <p:cBhvr>
                                        <p:cTn id="101" dur="1" fill="hold">
                                          <p:stCondLst>
                                            <p:cond delay="0"/>
                                          </p:stCondLst>
                                        </p:cTn>
                                        <p:tgtEl>
                                          <p:spTgt spid="127"/>
                                        </p:tgtEl>
                                        <p:attrNameLst>
                                          <p:attrName>style.visibility</p:attrName>
                                        </p:attrNameLst>
                                      </p:cBhvr>
                                      <p:to>
                                        <p:strVal val="visible"/>
                                      </p:to>
                                    </p:set>
                                    <p:animEffect transition="in" filter="fade">
                                      <p:cBhvr>
                                        <p:cTn id="102" dur="500"/>
                                        <p:tgtEl>
                                          <p:spTgt spid="127"/>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28"/>
                                        </p:tgtEl>
                                        <p:attrNameLst>
                                          <p:attrName>style.visibility</p:attrName>
                                        </p:attrNameLst>
                                      </p:cBhvr>
                                      <p:to>
                                        <p:strVal val="visible"/>
                                      </p:to>
                                    </p:set>
                                    <p:animEffect transition="in" filter="fade">
                                      <p:cBhvr>
                                        <p:cTn id="105" dur="500"/>
                                        <p:tgtEl>
                                          <p:spTgt spid="128"/>
                                        </p:tgtEl>
                                      </p:cBhvr>
                                    </p:animEffect>
                                  </p:childTnLst>
                                </p:cTn>
                              </p:par>
                              <p:par>
                                <p:cTn id="106" presetID="10" presetClass="entr" presetSubtype="0" fill="hold" nodeType="withEffect">
                                  <p:stCondLst>
                                    <p:cond delay="0"/>
                                  </p:stCondLst>
                                  <p:childTnLst>
                                    <p:set>
                                      <p:cBhvr>
                                        <p:cTn id="107" dur="1" fill="hold">
                                          <p:stCondLst>
                                            <p:cond delay="0"/>
                                          </p:stCondLst>
                                        </p:cTn>
                                        <p:tgtEl>
                                          <p:spTgt spid="129"/>
                                        </p:tgtEl>
                                        <p:attrNameLst>
                                          <p:attrName>style.visibility</p:attrName>
                                        </p:attrNameLst>
                                      </p:cBhvr>
                                      <p:to>
                                        <p:strVal val="visible"/>
                                      </p:to>
                                    </p:set>
                                    <p:animEffect transition="in" filter="fade">
                                      <p:cBhvr>
                                        <p:cTn id="108" dur="500"/>
                                        <p:tgtEl>
                                          <p:spTgt spid="129"/>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30"/>
                                        </p:tgtEl>
                                        <p:attrNameLst>
                                          <p:attrName>style.visibility</p:attrName>
                                        </p:attrNameLst>
                                      </p:cBhvr>
                                      <p:to>
                                        <p:strVal val="visible"/>
                                      </p:to>
                                    </p:set>
                                    <p:animEffect transition="in" filter="fade">
                                      <p:cBhvr>
                                        <p:cTn id="111" dur="500"/>
                                        <p:tgtEl>
                                          <p:spTgt spid="130"/>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131"/>
                                        </p:tgtEl>
                                        <p:attrNameLst>
                                          <p:attrName>style.visibility</p:attrName>
                                        </p:attrNameLst>
                                      </p:cBhvr>
                                      <p:to>
                                        <p:strVal val="visible"/>
                                      </p:to>
                                    </p:set>
                                    <p:animEffect transition="in" filter="fade">
                                      <p:cBhvr>
                                        <p:cTn id="114" dur="500"/>
                                        <p:tgtEl>
                                          <p:spTgt spid="131"/>
                                        </p:tgtEl>
                                      </p:cBhvr>
                                    </p:animEffect>
                                  </p:childTnLst>
                                </p:cTn>
                              </p:par>
                              <p:par>
                                <p:cTn id="115" presetID="10" presetClass="entr" presetSubtype="0" fill="hold" nodeType="withEffect">
                                  <p:stCondLst>
                                    <p:cond delay="0"/>
                                  </p:stCondLst>
                                  <p:childTnLst>
                                    <p:set>
                                      <p:cBhvr>
                                        <p:cTn id="116" dur="1" fill="hold">
                                          <p:stCondLst>
                                            <p:cond delay="0"/>
                                          </p:stCondLst>
                                        </p:cTn>
                                        <p:tgtEl>
                                          <p:spTgt spid="132"/>
                                        </p:tgtEl>
                                        <p:attrNameLst>
                                          <p:attrName>style.visibility</p:attrName>
                                        </p:attrNameLst>
                                      </p:cBhvr>
                                      <p:to>
                                        <p:strVal val="visible"/>
                                      </p:to>
                                    </p:set>
                                    <p:animEffect transition="in" filter="fade">
                                      <p:cBhvr>
                                        <p:cTn id="117" dur="500"/>
                                        <p:tgtEl>
                                          <p:spTgt spid="132"/>
                                        </p:tgtEl>
                                      </p:cBhvr>
                                    </p:animEffect>
                                  </p:childTnLst>
                                </p:cTn>
                              </p:par>
                              <p:par>
                                <p:cTn id="118" presetID="10" presetClass="entr" presetSubtype="0" fill="hold" nodeType="withEffect">
                                  <p:stCondLst>
                                    <p:cond delay="0"/>
                                  </p:stCondLst>
                                  <p:childTnLst>
                                    <p:set>
                                      <p:cBhvr>
                                        <p:cTn id="119" dur="1" fill="hold">
                                          <p:stCondLst>
                                            <p:cond delay="0"/>
                                          </p:stCondLst>
                                        </p:cTn>
                                        <p:tgtEl>
                                          <p:spTgt spid="133"/>
                                        </p:tgtEl>
                                        <p:attrNameLst>
                                          <p:attrName>style.visibility</p:attrName>
                                        </p:attrNameLst>
                                      </p:cBhvr>
                                      <p:to>
                                        <p:strVal val="visible"/>
                                      </p:to>
                                    </p:set>
                                    <p:animEffect transition="in" filter="fade">
                                      <p:cBhvr>
                                        <p:cTn id="120" dur="500"/>
                                        <p:tgtEl>
                                          <p:spTgt spid="133"/>
                                        </p:tgtEl>
                                      </p:cBhvr>
                                    </p:animEffect>
                                  </p:childTnLst>
                                </p:cTn>
                              </p:par>
                              <p:par>
                                <p:cTn id="121" presetID="10" presetClass="entr" presetSubtype="0" fill="hold" nodeType="withEffect">
                                  <p:stCondLst>
                                    <p:cond delay="0"/>
                                  </p:stCondLst>
                                  <p:childTnLst>
                                    <p:set>
                                      <p:cBhvr>
                                        <p:cTn id="122" dur="1" fill="hold">
                                          <p:stCondLst>
                                            <p:cond delay="0"/>
                                          </p:stCondLst>
                                        </p:cTn>
                                        <p:tgtEl>
                                          <p:spTgt spid="134"/>
                                        </p:tgtEl>
                                        <p:attrNameLst>
                                          <p:attrName>style.visibility</p:attrName>
                                        </p:attrNameLst>
                                      </p:cBhvr>
                                      <p:to>
                                        <p:strVal val="visible"/>
                                      </p:to>
                                    </p:set>
                                    <p:animEffect transition="in" filter="fade">
                                      <p:cBhvr>
                                        <p:cTn id="123" dur="500"/>
                                        <p:tgtEl>
                                          <p:spTgt spid="134"/>
                                        </p:tgtEl>
                                      </p:cBhvr>
                                    </p:animEffect>
                                  </p:childTnLst>
                                </p:cTn>
                              </p:par>
                              <p:par>
                                <p:cTn id="124" presetID="10" presetClass="entr" presetSubtype="0" fill="hold" nodeType="withEffect">
                                  <p:stCondLst>
                                    <p:cond delay="0"/>
                                  </p:stCondLst>
                                  <p:childTnLst>
                                    <p:set>
                                      <p:cBhvr>
                                        <p:cTn id="125" dur="1" fill="hold">
                                          <p:stCondLst>
                                            <p:cond delay="0"/>
                                          </p:stCondLst>
                                        </p:cTn>
                                        <p:tgtEl>
                                          <p:spTgt spid="135"/>
                                        </p:tgtEl>
                                        <p:attrNameLst>
                                          <p:attrName>style.visibility</p:attrName>
                                        </p:attrNameLst>
                                      </p:cBhvr>
                                      <p:to>
                                        <p:strVal val="visible"/>
                                      </p:to>
                                    </p:set>
                                    <p:animEffect transition="in" filter="fade">
                                      <p:cBhvr>
                                        <p:cTn id="126" dur="500"/>
                                        <p:tgtEl>
                                          <p:spTgt spid="135"/>
                                        </p:tgtEl>
                                      </p:cBhvr>
                                    </p:animEffect>
                                  </p:childTnLst>
                                </p:cTn>
                              </p:par>
                              <p:par>
                                <p:cTn id="127" presetID="10" presetClass="entr" presetSubtype="0" fill="hold" nodeType="withEffect">
                                  <p:stCondLst>
                                    <p:cond delay="0"/>
                                  </p:stCondLst>
                                  <p:childTnLst>
                                    <p:set>
                                      <p:cBhvr>
                                        <p:cTn id="128" dur="1" fill="hold">
                                          <p:stCondLst>
                                            <p:cond delay="0"/>
                                          </p:stCondLst>
                                        </p:cTn>
                                        <p:tgtEl>
                                          <p:spTgt spid="136"/>
                                        </p:tgtEl>
                                        <p:attrNameLst>
                                          <p:attrName>style.visibility</p:attrName>
                                        </p:attrNameLst>
                                      </p:cBhvr>
                                      <p:to>
                                        <p:strVal val="visible"/>
                                      </p:to>
                                    </p:set>
                                    <p:animEffect transition="in" filter="fade">
                                      <p:cBhvr>
                                        <p:cTn id="129" dur="500"/>
                                        <p:tgtEl>
                                          <p:spTgt spid="136"/>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137"/>
                                        </p:tgtEl>
                                        <p:attrNameLst>
                                          <p:attrName>style.visibility</p:attrName>
                                        </p:attrNameLst>
                                      </p:cBhvr>
                                      <p:to>
                                        <p:strVal val="visible"/>
                                      </p:to>
                                    </p:set>
                                    <p:animEffect transition="in" filter="fade">
                                      <p:cBhvr>
                                        <p:cTn id="132" dur="500"/>
                                        <p:tgtEl>
                                          <p:spTgt spid="137"/>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138"/>
                                        </p:tgtEl>
                                        <p:attrNameLst>
                                          <p:attrName>style.visibility</p:attrName>
                                        </p:attrNameLst>
                                      </p:cBhvr>
                                      <p:to>
                                        <p:strVal val="visible"/>
                                      </p:to>
                                    </p:set>
                                    <p:animEffect transition="in" filter="fade">
                                      <p:cBhvr>
                                        <p:cTn id="135" dur="500"/>
                                        <p:tgtEl>
                                          <p:spTgt spid="138"/>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154"/>
                                        </p:tgtEl>
                                        <p:attrNameLst>
                                          <p:attrName>style.visibility</p:attrName>
                                        </p:attrNameLst>
                                      </p:cBhvr>
                                      <p:to>
                                        <p:strVal val="visible"/>
                                      </p:to>
                                    </p:set>
                                    <p:animEffect transition="in" filter="fade">
                                      <p:cBhvr>
                                        <p:cTn id="138" dur="500"/>
                                        <p:tgtEl>
                                          <p:spTgt spid="154"/>
                                        </p:tgtEl>
                                      </p:cBhvr>
                                    </p:animEffect>
                                  </p:childTnLst>
                                </p:cTn>
                              </p:par>
                              <p:par>
                                <p:cTn id="139" presetID="10" presetClass="entr" presetSubtype="0" fill="hold" nodeType="withEffect">
                                  <p:stCondLst>
                                    <p:cond delay="0"/>
                                  </p:stCondLst>
                                  <p:childTnLst>
                                    <p:set>
                                      <p:cBhvr>
                                        <p:cTn id="140" dur="1" fill="hold">
                                          <p:stCondLst>
                                            <p:cond delay="0"/>
                                          </p:stCondLst>
                                        </p:cTn>
                                        <p:tgtEl>
                                          <p:spTgt spid="155"/>
                                        </p:tgtEl>
                                        <p:attrNameLst>
                                          <p:attrName>style.visibility</p:attrName>
                                        </p:attrNameLst>
                                      </p:cBhvr>
                                      <p:to>
                                        <p:strVal val="visible"/>
                                      </p:to>
                                    </p:set>
                                    <p:animEffect transition="in" filter="fade">
                                      <p:cBhvr>
                                        <p:cTn id="141" dur="500"/>
                                        <p:tgtEl>
                                          <p:spTgt spid="155"/>
                                        </p:tgtEl>
                                      </p:cBhvr>
                                    </p:animEffect>
                                  </p:childTnLst>
                                </p:cTn>
                              </p:par>
                              <p:par>
                                <p:cTn id="142" presetID="10" presetClass="entr" presetSubtype="0" fill="hold" nodeType="withEffect">
                                  <p:stCondLst>
                                    <p:cond delay="0"/>
                                  </p:stCondLst>
                                  <p:childTnLst>
                                    <p:set>
                                      <p:cBhvr>
                                        <p:cTn id="143" dur="1" fill="hold">
                                          <p:stCondLst>
                                            <p:cond delay="0"/>
                                          </p:stCondLst>
                                        </p:cTn>
                                        <p:tgtEl>
                                          <p:spTgt spid="140"/>
                                        </p:tgtEl>
                                        <p:attrNameLst>
                                          <p:attrName>style.visibility</p:attrName>
                                        </p:attrNameLst>
                                      </p:cBhvr>
                                      <p:to>
                                        <p:strVal val="visible"/>
                                      </p:to>
                                    </p:set>
                                    <p:animEffect transition="in" filter="fade">
                                      <p:cBhvr>
                                        <p:cTn id="144" dur="500"/>
                                        <p:tgtEl>
                                          <p:spTgt spid="140"/>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141"/>
                                        </p:tgtEl>
                                        <p:attrNameLst>
                                          <p:attrName>style.visibility</p:attrName>
                                        </p:attrNameLst>
                                      </p:cBhvr>
                                      <p:to>
                                        <p:strVal val="visible"/>
                                      </p:to>
                                    </p:set>
                                    <p:animEffect transition="in" filter="fade">
                                      <p:cBhvr>
                                        <p:cTn id="147" dur="500"/>
                                        <p:tgtEl>
                                          <p:spTgt spid="141"/>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142"/>
                                        </p:tgtEl>
                                        <p:attrNameLst>
                                          <p:attrName>style.visibility</p:attrName>
                                        </p:attrNameLst>
                                      </p:cBhvr>
                                      <p:to>
                                        <p:strVal val="visible"/>
                                      </p:to>
                                    </p:set>
                                    <p:animEffect transition="in" filter="fade">
                                      <p:cBhvr>
                                        <p:cTn id="150" dur="500"/>
                                        <p:tgtEl>
                                          <p:spTgt spid="142"/>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143"/>
                                        </p:tgtEl>
                                        <p:attrNameLst>
                                          <p:attrName>style.visibility</p:attrName>
                                        </p:attrNameLst>
                                      </p:cBhvr>
                                      <p:to>
                                        <p:strVal val="visible"/>
                                      </p:to>
                                    </p:set>
                                    <p:animEffect transition="in" filter="fade">
                                      <p:cBhvr>
                                        <p:cTn id="153" dur="500"/>
                                        <p:tgtEl>
                                          <p:spTgt spid="143"/>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44"/>
                                        </p:tgtEl>
                                        <p:attrNameLst>
                                          <p:attrName>style.visibility</p:attrName>
                                        </p:attrNameLst>
                                      </p:cBhvr>
                                      <p:to>
                                        <p:strVal val="visible"/>
                                      </p:to>
                                    </p:set>
                                    <p:animEffect transition="in" filter="fade">
                                      <p:cBhvr>
                                        <p:cTn id="156" dur="500"/>
                                        <p:tgtEl>
                                          <p:spTgt spid="144"/>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145"/>
                                        </p:tgtEl>
                                        <p:attrNameLst>
                                          <p:attrName>style.visibility</p:attrName>
                                        </p:attrNameLst>
                                      </p:cBhvr>
                                      <p:to>
                                        <p:strVal val="visible"/>
                                      </p:to>
                                    </p:set>
                                    <p:animEffect transition="in" filter="fade">
                                      <p:cBhvr>
                                        <p:cTn id="159" dur="500"/>
                                        <p:tgtEl>
                                          <p:spTgt spid="145"/>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146"/>
                                        </p:tgtEl>
                                        <p:attrNameLst>
                                          <p:attrName>style.visibility</p:attrName>
                                        </p:attrNameLst>
                                      </p:cBhvr>
                                      <p:to>
                                        <p:strVal val="visible"/>
                                      </p:to>
                                    </p:set>
                                    <p:animEffect transition="in" filter="fade">
                                      <p:cBhvr>
                                        <p:cTn id="162" dur="500"/>
                                        <p:tgtEl>
                                          <p:spTgt spid="146"/>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147"/>
                                        </p:tgtEl>
                                        <p:attrNameLst>
                                          <p:attrName>style.visibility</p:attrName>
                                        </p:attrNameLst>
                                      </p:cBhvr>
                                      <p:to>
                                        <p:strVal val="visible"/>
                                      </p:to>
                                    </p:set>
                                    <p:animEffect transition="in" filter="fade">
                                      <p:cBhvr>
                                        <p:cTn id="165" dur="500"/>
                                        <p:tgtEl>
                                          <p:spTgt spid="147"/>
                                        </p:tgtEl>
                                      </p:cBhvr>
                                    </p:animEffect>
                                  </p:childTnLst>
                                </p:cTn>
                              </p:par>
                              <p:par>
                                <p:cTn id="166" presetID="10" presetClass="entr" presetSubtype="0" fill="hold" nodeType="withEffect">
                                  <p:stCondLst>
                                    <p:cond delay="0"/>
                                  </p:stCondLst>
                                  <p:childTnLst>
                                    <p:set>
                                      <p:cBhvr>
                                        <p:cTn id="167" dur="1" fill="hold">
                                          <p:stCondLst>
                                            <p:cond delay="0"/>
                                          </p:stCondLst>
                                        </p:cTn>
                                        <p:tgtEl>
                                          <p:spTgt spid="148"/>
                                        </p:tgtEl>
                                        <p:attrNameLst>
                                          <p:attrName>style.visibility</p:attrName>
                                        </p:attrNameLst>
                                      </p:cBhvr>
                                      <p:to>
                                        <p:strVal val="visible"/>
                                      </p:to>
                                    </p:set>
                                    <p:animEffect transition="in" filter="fade">
                                      <p:cBhvr>
                                        <p:cTn id="168" dur="500"/>
                                        <p:tgtEl>
                                          <p:spTgt spid="148"/>
                                        </p:tgtEl>
                                      </p:cBhvr>
                                    </p:animEffect>
                                  </p:childTnLst>
                                </p:cTn>
                              </p:par>
                              <p:par>
                                <p:cTn id="169" presetID="10" presetClass="entr" presetSubtype="0" fill="hold" nodeType="withEffect">
                                  <p:stCondLst>
                                    <p:cond delay="0"/>
                                  </p:stCondLst>
                                  <p:childTnLst>
                                    <p:set>
                                      <p:cBhvr>
                                        <p:cTn id="170" dur="1" fill="hold">
                                          <p:stCondLst>
                                            <p:cond delay="0"/>
                                          </p:stCondLst>
                                        </p:cTn>
                                        <p:tgtEl>
                                          <p:spTgt spid="149"/>
                                        </p:tgtEl>
                                        <p:attrNameLst>
                                          <p:attrName>style.visibility</p:attrName>
                                        </p:attrNameLst>
                                      </p:cBhvr>
                                      <p:to>
                                        <p:strVal val="visible"/>
                                      </p:to>
                                    </p:set>
                                    <p:animEffect transition="in" filter="fade">
                                      <p:cBhvr>
                                        <p:cTn id="171" dur="500"/>
                                        <p:tgtEl>
                                          <p:spTgt spid="149"/>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150"/>
                                        </p:tgtEl>
                                        <p:attrNameLst>
                                          <p:attrName>style.visibility</p:attrName>
                                        </p:attrNameLst>
                                      </p:cBhvr>
                                      <p:to>
                                        <p:strVal val="visible"/>
                                      </p:to>
                                    </p:set>
                                    <p:animEffect transition="in" filter="fade">
                                      <p:cBhvr>
                                        <p:cTn id="174" dur="500"/>
                                        <p:tgtEl>
                                          <p:spTgt spid="150"/>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151"/>
                                        </p:tgtEl>
                                        <p:attrNameLst>
                                          <p:attrName>style.visibility</p:attrName>
                                        </p:attrNameLst>
                                      </p:cBhvr>
                                      <p:to>
                                        <p:strVal val="visible"/>
                                      </p:to>
                                    </p:set>
                                    <p:animEffect transition="in" filter="fade">
                                      <p:cBhvr>
                                        <p:cTn id="177" dur="500"/>
                                        <p:tgtEl>
                                          <p:spTgt spid="151"/>
                                        </p:tgtEl>
                                      </p:cBhvr>
                                    </p:animEffect>
                                  </p:childTnLst>
                                </p:cTn>
                              </p:par>
                              <p:par>
                                <p:cTn id="178" presetID="10" presetClass="entr" presetSubtype="0" fill="hold" nodeType="withEffect">
                                  <p:stCondLst>
                                    <p:cond delay="0"/>
                                  </p:stCondLst>
                                  <p:childTnLst>
                                    <p:set>
                                      <p:cBhvr>
                                        <p:cTn id="179" dur="1" fill="hold">
                                          <p:stCondLst>
                                            <p:cond delay="0"/>
                                          </p:stCondLst>
                                        </p:cTn>
                                        <p:tgtEl>
                                          <p:spTgt spid="152"/>
                                        </p:tgtEl>
                                        <p:attrNameLst>
                                          <p:attrName>style.visibility</p:attrName>
                                        </p:attrNameLst>
                                      </p:cBhvr>
                                      <p:to>
                                        <p:strVal val="visible"/>
                                      </p:to>
                                    </p:set>
                                    <p:animEffect transition="in" filter="fade">
                                      <p:cBhvr>
                                        <p:cTn id="180" dur="500"/>
                                        <p:tgtEl>
                                          <p:spTgt spid="152"/>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153"/>
                                        </p:tgtEl>
                                        <p:attrNameLst>
                                          <p:attrName>style.visibility</p:attrName>
                                        </p:attrNameLst>
                                      </p:cBhvr>
                                      <p:to>
                                        <p:strVal val="visible"/>
                                      </p:to>
                                    </p:set>
                                    <p:animEffect transition="in" filter="fade">
                                      <p:cBhvr>
                                        <p:cTn id="183" dur="500"/>
                                        <p:tgtEl>
                                          <p:spTgt spid="153"/>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164"/>
                                        </p:tgtEl>
                                        <p:attrNameLst>
                                          <p:attrName>style.visibility</p:attrName>
                                        </p:attrNameLst>
                                      </p:cBhvr>
                                      <p:to>
                                        <p:strVal val="visible"/>
                                      </p:to>
                                    </p:set>
                                    <p:animEffect transition="in" filter="fade">
                                      <p:cBhvr>
                                        <p:cTn id="186" dur="5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102" grpId="0"/>
      <p:bldP spid="103" grpId="0"/>
      <p:bldP spid="104" grpId="0" animBg="1"/>
      <p:bldP spid="106" grpId="0" animBg="1"/>
      <p:bldP spid="108" grpId="0" animBg="1"/>
      <p:bldP spid="109" grpId="0"/>
      <p:bldP spid="110" grpId="0"/>
      <p:bldP spid="112" grpId="0"/>
      <p:bldP spid="117" grpId="0"/>
      <p:bldP spid="119" grpId="0" animBg="1"/>
      <p:bldP spid="121" grpId="0" animBg="1"/>
      <p:bldP spid="122" grpId="0"/>
      <p:bldP spid="123" grpId="0"/>
      <p:bldP spid="124" grpId="0" animBg="1"/>
      <p:bldP spid="125" grpId="0" animBg="1"/>
      <p:bldP spid="128" grpId="0" animBg="1"/>
      <p:bldP spid="130" grpId="0" animBg="1"/>
      <p:bldP spid="131" grpId="0" animBg="1"/>
      <p:bldP spid="137" grpId="0"/>
      <p:bldP spid="138" grpId="0"/>
      <p:bldP spid="154" grpId="0" animBg="1"/>
      <p:bldP spid="141" grpId="0"/>
      <p:bldP spid="142" grpId="0" animBg="1"/>
      <p:bldP spid="143" grpId="0" animBg="1"/>
      <p:bldP spid="144" grpId="0" animBg="1"/>
      <p:bldP spid="145" grpId="0" animBg="1"/>
      <p:bldP spid="146" grpId="0" animBg="1"/>
      <p:bldP spid="147" grpId="0" animBg="1"/>
      <p:bldP spid="150" grpId="0" animBg="1"/>
      <p:bldP spid="151" grpId="0"/>
      <p:bldP spid="153" grpId="0" animBg="1"/>
      <p:bldP spid="162" grpId="0"/>
      <p:bldP spid="16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9A47BCCD-6BA2-8A27-9DA7-1925E76D4894}"/>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7564293-B915-C856-1900-F2387AAC8B3D}"/>
              </a:ext>
              <a:ext uri="{C183D7F6-B498-43B3-948B-1728B52AA6E4}">
                <adec:decorative xmlns:adec="http://schemas.microsoft.com/office/drawing/2017/decorative" val="1"/>
              </a:ext>
            </a:extLst>
          </p:cNvPr>
          <p:cNvCxnSpPr>
            <a:cxnSpLocks/>
          </p:cNvCxnSpPr>
          <p:nvPr/>
        </p:nvCxnSpPr>
        <p:spPr>
          <a:xfrm>
            <a:off x="2107975" y="1530673"/>
            <a:ext cx="7976050" cy="0"/>
          </a:xfrm>
          <a:prstGeom prst="line">
            <a:avLst/>
          </a:prstGeom>
          <a:solidFill>
            <a:srgbClr val="F9F9F9"/>
          </a:solidFill>
          <a:ln w="19050">
            <a:gradFill flip="none" rotWithShape="1">
              <a:gsLst>
                <a:gs pos="0">
                  <a:schemeClr val="accent5"/>
                </a:gs>
                <a:gs pos="100000">
                  <a:schemeClr val="accent6"/>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cxnSp>
      <p:sp>
        <p:nvSpPr>
          <p:cNvPr id="6" name="Text Placeholder 7">
            <a:extLst>
              <a:ext uri="{FF2B5EF4-FFF2-40B4-BE49-F238E27FC236}">
                <a16:creationId xmlns:a16="http://schemas.microsoft.com/office/drawing/2014/main" id="{26FC4501-4794-3162-C185-2BF49DD141D7}"/>
              </a:ext>
            </a:extLst>
          </p:cNvPr>
          <p:cNvSpPr txBox="1">
            <a:spLocks/>
          </p:cNvSpPr>
          <p:nvPr/>
        </p:nvSpPr>
        <p:spPr>
          <a:xfrm>
            <a:off x="2734474" y="1373672"/>
            <a:ext cx="6784287" cy="492443"/>
          </a:xfrm>
          <a:prstGeom prst="rect">
            <a:avLst/>
          </a:prstGeom>
          <a:solidFill>
            <a:srgbClr val="000000"/>
          </a:solidFill>
        </p:spPr>
        <p:txBody>
          <a:bodyPr vert="horz" wrap="square" lIns="0" tIns="0" rIns="0" bIns="0" rtlCol="0" anchor="t">
            <a:spAutoFit/>
          </a:bodyPr>
          <a:lstStyle>
            <a:lvl1pPr marL="0" marR="0" indent="0" algn="l" defTabSz="914367"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1200" cap="none" spc="0" normalizeH="0" baseline="0" noProof="0">
                <a:ln w="3175">
                  <a:noFill/>
                </a:ln>
                <a:solidFill>
                  <a:schemeClr val="bg1"/>
                </a:solidFill>
                <a:effectLst/>
                <a:uLnTx/>
                <a:uFillTx/>
                <a:latin typeface="Segoe Sans Text Semibold"/>
                <a:ea typeface="+mn-ea"/>
                <a:cs typeface="Segoe Sans Text"/>
              </a:rPr>
              <a:t>AI Agent workflows can enhance efficiency, accuracy, and customer satisfaction</a:t>
            </a:r>
          </a:p>
        </p:txBody>
      </p:sp>
      <p:sp>
        <p:nvSpPr>
          <p:cNvPr id="11" name="Title 15">
            <a:extLst>
              <a:ext uri="{FF2B5EF4-FFF2-40B4-BE49-F238E27FC236}">
                <a16:creationId xmlns:a16="http://schemas.microsoft.com/office/drawing/2014/main" id="{6414654F-BC74-5DB3-BC6D-723DFFA4E21B}"/>
              </a:ext>
            </a:extLst>
          </p:cNvPr>
          <p:cNvSpPr txBox="1">
            <a:spLocks/>
          </p:cNvSpPr>
          <p:nvPr/>
        </p:nvSpPr>
        <p:spPr>
          <a:xfrm>
            <a:off x="2382772" y="522340"/>
            <a:ext cx="7426455" cy="432792"/>
          </a:xfrm>
          <a:prstGeom prst="roundRect">
            <a:avLst>
              <a:gd name="adj" fmla="val 50000"/>
            </a:avLst>
          </a:prstGeom>
          <a:gradFill flip="none" rotWithShape="1">
            <a:gsLst>
              <a:gs pos="0">
                <a:schemeClr val="accent5"/>
              </a:gs>
              <a:gs pos="100000">
                <a:schemeClr val="accent6"/>
              </a:gs>
            </a:gsLst>
            <a:lin ang="2700000" scaled="0"/>
            <a:tileRect/>
          </a:gradFill>
          <a:ln w="38100" cap="flat" cmpd="sng" algn="ctr">
            <a:noFill/>
            <a:prstDash val="solid"/>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horz" wrap="square" lIns="0" tIns="0" rIns="0" bIns="0" rtlCol="0" anchor="ctr">
            <a:spAutoFit/>
          </a:bodyPr>
          <a:lstStyle>
            <a:defPPr>
              <a:defRPr lang="en-US"/>
            </a:defPPr>
            <a:lvl1pPr marR="0" lvl="0" indent="0" algn="ctr" defTabSz="914367" rtl="0" eaLnBrk="1" fontAlgn="base" latinLnBrk="0" hangingPunct="1">
              <a:lnSpc>
                <a:spcPct val="100000"/>
              </a:lnSpc>
              <a:spcBef>
                <a:spcPct val="0"/>
              </a:spcBef>
              <a:spcAft>
                <a:spcPct val="0"/>
              </a:spcAft>
              <a:buClrTx/>
              <a:buSzTx/>
              <a:buFontTx/>
              <a:buNone/>
              <a:tabLst/>
              <a:defRPr kumimoji="0" lang="en-US" sz="2000" b="1" i="0" u="none" strike="noStrike" kern="1200" cap="none" spc="-51" normalizeH="0" baseline="0">
                <a:ln w="3175">
                  <a:noFill/>
                </a:ln>
                <a:gradFill>
                  <a:gsLst>
                    <a:gs pos="17416">
                      <a:schemeClr val="bg1"/>
                    </a:gs>
                    <a:gs pos="42135">
                      <a:schemeClr val="bg1"/>
                    </a:gs>
                  </a:gsLst>
                  <a:path path="circle">
                    <a:fillToRect l="100000" b="100000"/>
                  </a:path>
                </a:gradFill>
                <a:effectLst/>
                <a:uLnTx/>
                <a:uFillTx/>
                <a:latin typeface="Segoe Sans Text Semibold" pitchFamily="2" charset="0"/>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Sans Text Semibold"/>
                <a:ea typeface="+mn-ea"/>
                <a:cs typeface="Segoe Sans Text Semibold" pitchFamily="2" charset="0"/>
              </a:rPr>
              <a:t>Key Use Cases Across Industries</a:t>
            </a:r>
          </a:p>
        </p:txBody>
      </p:sp>
      <p:grpSp>
        <p:nvGrpSpPr>
          <p:cNvPr id="5" name="Group 4">
            <a:extLst>
              <a:ext uri="{FF2B5EF4-FFF2-40B4-BE49-F238E27FC236}">
                <a16:creationId xmlns:a16="http://schemas.microsoft.com/office/drawing/2014/main" id="{E6ABA3C8-6FCD-5895-A833-DC6196507EE6}"/>
              </a:ext>
            </a:extLst>
          </p:cNvPr>
          <p:cNvGrpSpPr/>
          <p:nvPr/>
        </p:nvGrpSpPr>
        <p:grpSpPr>
          <a:xfrm>
            <a:off x="627183" y="2232376"/>
            <a:ext cx="10937633" cy="3926597"/>
            <a:chOff x="799698" y="2242191"/>
            <a:chExt cx="10937633" cy="2214570"/>
          </a:xfrm>
        </p:grpSpPr>
        <p:sp>
          <p:nvSpPr>
            <p:cNvPr id="7" name="Rectangle: Rounded Corners 6">
              <a:extLst>
                <a:ext uri="{FF2B5EF4-FFF2-40B4-BE49-F238E27FC236}">
                  <a16:creationId xmlns:a16="http://schemas.microsoft.com/office/drawing/2014/main" id="{8F70A7A6-43C4-36DF-BC9C-0B1F60507450}"/>
                </a:ext>
                <a:ext uri="{C183D7F6-B498-43B3-948B-1728B52AA6E4}">
                  <adec:decorative xmlns:adec="http://schemas.microsoft.com/office/drawing/2017/decorative" val="1"/>
                </a:ext>
              </a:extLst>
            </p:cNvPr>
            <p:cNvSpPr/>
            <p:nvPr/>
          </p:nvSpPr>
          <p:spPr>
            <a:xfrm>
              <a:off x="799698" y="2242191"/>
              <a:ext cx="2519166" cy="2176851"/>
            </a:xfrm>
            <a:prstGeom prst="roundRect">
              <a:avLst>
                <a:gd name="adj" fmla="val 8118"/>
              </a:avLst>
            </a:prstGeom>
            <a:solidFill>
              <a:srgbClr val="454142"/>
            </a:solidFill>
            <a:ln w="10795" cap="flat" cmpd="sng" algn="ctr">
              <a:noFill/>
              <a:prstDash val="solid"/>
            </a:ln>
            <a:effectLst>
              <a:outerShdw blurRad="50800" dist="38100" dir="2700000" algn="tl" rotWithShape="0">
                <a:prstClr val="black">
                  <a:alpha val="2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8" name="Text Placeholder 45216">
              <a:extLst>
                <a:ext uri="{FF2B5EF4-FFF2-40B4-BE49-F238E27FC236}">
                  <a16:creationId xmlns:a16="http://schemas.microsoft.com/office/drawing/2014/main" id="{5FBBFA59-9FAD-D57D-33E3-CC9E1F5CAC9A}"/>
                </a:ext>
              </a:extLst>
            </p:cNvPr>
            <p:cNvSpPr txBox="1">
              <a:spLocks/>
            </p:cNvSpPr>
            <p:nvPr/>
          </p:nvSpPr>
          <p:spPr>
            <a:xfrm>
              <a:off x="995398" y="2764015"/>
              <a:ext cx="2124018" cy="151554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chemeClr val="bg1"/>
                  </a:solidFill>
                  <a:effectLst/>
                  <a:uLnTx/>
                  <a:uFillTx/>
                  <a:latin typeface="Segoe Sans Text"/>
                  <a:ea typeface="+mn-ea"/>
                  <a:cs typeface="Segoe Sans Text Semibold" pitchFamily="2" charset="0"/>
                </a:rPr>
                <a:t>Assists employees in booking business trips </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chemeClr val="bg1"/>
                  </a:solidFill>
                  <a:effectLst/>
                  <a:uLnTx/>
                  <a:uFillTx/>
                  <a:latin typeface="Segoe Sans Text"/>
                  <a:ea typeface="+mn-ea"/>
                  <a:cs typeface="Segoe Sans Text Semibold" pitchFamily="2" charset="0"/>
                </a:rPr>
                <a:t>Integrates with Tripadvisor, Outlook, and SharePoint </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chemeClr val="bg1"/>
                  </a:solidFill>
                  <a:effectLst/>
                  <a:uLnTx/>
                  <a:uFillTx/>
                  <a:latin typeface="Segoe Sans Text"/>
                  <a:ea typeface="+mn-ea"/>
                  <a:cs typeface="Segoe Sans Text Semibold" pitchFamily="2" charset="0"/>
                </a:rPr>
                <a:t>Books via Teams chat or email </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chemeClr val="bg1"/>
                  </a:solidFill>
                  <a:effectLst/>
                  <a:uLnTx/>
                  <a:uFillTx/>
                  <a:latin typeface="Segoe Sans Text"/>
                  <a:ea typeface="+mn-ea"/>
                  <a:cs typeface="Segoe Sans Text Semibold" pitchFamily="2" charset="0"/>
                </a:rPr>
                <a:t>Uses OCR to gather receipts </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chemeClr val="bg1"/>
                  </a:solidFill>
                  <a:effectLst/>
                  <a:uLnTx/>
                  <a:uFillTx/>
                  <a:latin typeface="Segoe Sans Text"/>
                  <a:ea typeface="+mn-ea"/>
                  <a:cs typeface="Segoe Sans Text Semibold" pitchFamily="2" charset="0"/>
                </a:rPr>
                <a:t>Automates expense report submission and tracking</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endParaRPr kumimoji="0" lang="en-US" sz="1100" b="0" i="0" u="none" strike="noStrike" kern="1200" cap="none" spc="0" normalizeH="0" baseline="0" noProof="0">
                <a:ln>
                  <a:noFill/>
                </a:ln>
                <a:solidFill>
                  <a:schemeClr val="bg1"/>
                </a:solidFill>
                <a:effectLst/>
                <a:uLnTx/>
                <a:uFillTx/>
                <a:latin typeface="Segoe Sans Text Semibold"/>
                <a:ea typeface="+mn-ea"/>
                <a:cs typeface="Segoe Sans Text Semibold" pitchFamily="2" charset="0"/>
              </a:endParaRPr>
            </a:p>
          </p:txBody>
        </p:sp>
        <p:sp>
          <p:nvSpPr>
            <p:cNvPr id="9" name="Text Placeholder 45216">
              <a:extLst>
                <a:ext uri="{FF2B5EF4-FFF2-40B4-BE49-F238E27FC236}">
                  <a16:creationId xmlns:a16="http://schemas.microsoft.com/office/drawing/2014/main" id="{BF2AB226-8594-38E9-ED1F-55DA9BDB1EC5}"/>
                </a:ext>
              </a:extLst>
            </p:cNvPr>
            <p:cNvSpPr txBox="1">
              <a:spLocks/>
            </p:cNvSpPr>
            <p:nvPr/>
          </p:nvSpPr>
          <p:spPr>
            <a:xfrm>
              <a:off x="993133" y="2437438"/>
              <a:ext cx="2046000" cy="240018"/>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solidFill>
                    <a:schemeClr val="bg1"/>
                  </a:solidFill>
                  <a:effectLst/>
                  <a:uLnTx/>
                  <a:uFillTx/>
                  <a:latin typeface="Segoe Sans Text Semibold"/>
                  <a:ea typeface="+mn-ea"/>
                  <a:cs typeface="Segoe Sans Text Semibold" pitchFamily="2" charset="0"/>
                </a:rPr>
                <a:t>Travel Booking &amp; Expense Management</a:t>
              </a:r>
            </a:p>
          </p:txBody>
        </p:sp>
        <p:sp>
          <p:nvSpPr>
            <p:cNvPr id="10" name="Grey oval containing warning">
              <a:extLst>
                <a:ext uri="{FF2B5EF4-FFF2-40B4-BE49-F238E27FC236}">
                  <a16:creationId xmlns:a16="http://schemas.microsoft.com/office/drawing/2014/main" id="{2C5C44B4-D53F-D5B5-256C-6B7250E891BC}"/>
                </a:ext>
                <a:ext uri="{C183D7F6-B498-43B3-948B-1728B52AA6E4}">
                  <adec:decorative xmlns:adec="http://schemas.microsoft.com/office/drawing/2017/decorative" val="1"/>
                </a:ext>
              </a:extLst>
            </p:cNvPr>
            <p:cNvSpPr/>
            <p:nvPr/>
          </p:nvSpPr>
          <p:spPr>
            <a:xfrm>
              <a:off x="1426196" y="4400470"/>
              <a:ext cx="1266171" cy="56290"/>
            </a:xfrm>
            <a:prstGeom prst="roundRect">
              <a:avLst>
                <a:gd name="adj" fmla="val 50000"/>
              </a:avLst>
            </a:prstGeom>
            <a:gradFill flip="none" rotWithShape="1">
              <a:gsLst>
                <a:gs pos="100000">
                  <a:srgbClr val="F33776"/>
                </a:gs>
                <a:gs pos="0">
                  <a:srgbClr val="B641B3"/>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lumMod val="75000"/>
                    <a:lumOff val="25000"/>
                  </a:srgbClr>
                </a:solidFill>
                <a:effectLst/>
                <a:uLnTx/>
                <a:uFillTx/>
                <a:latin typeface="Segoe Sans Text"/>
                <a:ea typeface="+mn-ea"/>
                <a:cs typeface="+mn-cs"/>
                <a:sym typeface="Segoe UI Semilight"/>
              </a:endParaRPr>
            </a:p>
          </p:txBody>
        </p:sp>
        <p:sp>
          <p:nvSpPr>
            <p:cNvPr id="17" name="Rectangle: Rounded Corners 16">
              <a:extLst>
                <a:ext uri="{FF2B5EF4-FFF2-40B4-BE49-F238E27FC236}">
                  <a16:creationId xmlns:a16="http://schemas.microsoft.com/office/drawing/2014/main" id="{A47EB846-5897-73D9-A088-30615FDB991A}"/>
                </a:ext>
                <a:ext uri="{C183D7F6-B498-43B3-948B-1728B52AA6E4}">
                  <adec:decorative xmlns:adec="http://schemas.microsoft.com/office/drawing/2017/decorative" val="1"/>
                </a:ext>
              </a:extLst>
            </p:cNvPr>
            <p:cNvSpPr/>
            <p:nvPr/>
          </p:nvSpPr>
          <p:spPr>
            <a:xfrm>
              <a:off x="3605853" y="2242191"/>
              <a:ext cx="2519166" cy="2176851"/>
            </a:xfrm>
            <a:prstGeom prst="roundRect">
              <a:avLst>
                <a:gd name="adj" fmla="val 8118"/>
              </a:avLst>
            </a:prstGeom>
            <a:solidFill>
              <a:srgbClr val="454142"/>
            </a:solidFill>
            <a:ln w="10795" cap="flat" cmpd="sng" algn="ctr">
              <a:noFill/>
              <a:prstDash val="solid"/>
            </a:ln>
            <a:effectLst>
              <a:outerShdw blurRad="50800" dist="38100" dir="2700000" algn="tl" rotWithShape="0">
                <a:prstClr val="black">
                  <a:alpha val="2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18" name="Text Placeholder 45216">
              <a:extLst>
                <a:ext uri="{FF2B5EF4-FFF2-40B4-BE49-F238E27FC236}">
                  <a16:creationId xmlns:a16="http://schemas.microsoft.com/office/drawing/2014/main" id="{B67F15F3-2FEF-290F-6838-6BCF84EFCE17}"/>
                </a:ext>
              </a:extLst>
            </p:cNvPr>
            <p:cNvSpPr txBox="1">
              <a:spLocks/>
            </p:cNvSpPr>
            <p:nvPr/>
          </p:nvSpPr>
          <p:spPr>
            <a:xfrm>
              <a:off x="3803426" y="2764015"/>
              <a:ext cx="2124018" cy="1515542"/>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chemeClr val="bg1"/>
                  </a:solidFill>
                  <a:effectLst/>
                  <a:uLnTx/>
                  <a:uFillTx/>
                  <a:latin typeface="Segoe Sans Text"/>
                  <a:ea typeface="+mn-ea"/>
                  <a:cs typeface="Segoe Sans Text Semibold"/>
                </a:rPr>
                <a:t>Personalized onboarding assistant for new hires </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chemeClr val="bg1"/>
                  </a:solidFill>
                  <a:effectLst/>
                  <a:uLnTx/>
                  <a:uFillTx/>
                  <a:latin typeface="Segoe Sans Text"/>
                  <a:ea typeface="+mn-ea"/>
                  <a:cs typeface="Segoe Sans Text Semibold"/>
                </a:rPr>
                <a:t>Uses LLMs grounded in HR data from SharePoint </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chemeClr val="bg1"/>
                  </a:solidFill>
                  <a:effectLst/>
                  <a:uLnTx/>
                  <a:uFillTx/>
                  <a:latin typeface="Segoe Sans Text"/>
                  <a:ea typeface="+mn-ea"/>
                  <a:cs typeface="Segoe Sans Text Semibold"/>
                </a:rPr>
                <a:t>Provide relevant training materials </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chemeClr val="bg1"/>
                  </a:solidFill>
                  <a:effectLst/>
                  <a:uLnTx/>
                  <a:uFillTx/>
                  <a:latin typeface="Segoe Sans Text"/>
                  <a:ea typeface="+mn-ea"/>
                  <a:cs typeface="Segoe Sans Text Semibold"/>
                </a:rPr>
                <a:t>Schedule orientations and set up software accounts </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chemeClr val="bg1"/>
                  </a:solidFill>
                  <a:effectLst/>
                  <a:uLnTx/>
                  <a:uFillTx/>
                  <a:latin typeface="Segoe Sans Text"/>
                  <a:ea typeface="+mn-ea"/>
                  <a:cs typeface="Segoe Sans Text Semibold"/>
                </a:rPr>
                <a:t>Monitor task completion and ensure efficient onboarding </a:t>
              </a:r>
            </a:p>
          </p:txBody>
        </p:sp>
        <p:sp>
          <p:nvSpPr>
            <p:cNvPr id="19" name="Text Placeholder 45216">
              <a:extLst>
                <a:ext uri="{FF2B5EF4-FFF2-40B4-BE49-F238E27FC236}">
                  <a16:creationId xmlns:a16="http://schemas.microsoft.com/office/drawing/2014/main" id="{40D10DDC-A585-B2B8-3ADF-E9C043090789}"/>
                </a:ext>
              </a:extLst>
            </p:cNvPr>
            <p:cNvSpPr txBox="1">
              <a:spLocks/>
            </p:cNvSpPr>
            <p:nvPr/>
          </p:nvSpPr>
          <p:spPr>
            <a:xfrm>
              <a:off x="3803426" y="2458272"/>
              <a:ext cx="2124018" cy="198350"/>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solidFill>
                    <a:schemeClr val="bg1"/>
                  </a:solidFill>
                  <a:effectLst/>
                  <a:uLnTx/>
                  <a:uFillTx/>
                  <a:latin typeface="Segoe Sans Text Semibold"/>
                  <a:ea typeface="+mn-ea"/>
                  <a:cs typeface="Segoe Sans Text Semibold" pitchFamily="2" charset="0"/>
                </a:rPr>
                <a:t>Employee Onboarding </a:t>
              </a:r>
            </a:p>
          </p:txBody>
        </p:sp>
        <p:sp>
          <p:nvSpPr>
            <p:cNvPr id="20" name="Grey oval containing warning">
              <a:extLst>
                <a:ext uri="{FF2B5EF4-FFF2-40B4-BE49-F238E27FC236}">
                  <a16:creationId xmlns:a16="http://schemas.microsoft.com/office/drawing/2014/main" id="{B29716B6-F6F0-24C8-CFF3-CE43CD8A477A}"/>
                </a:ext>
                <a:ext uri="{C183D7F6-B498-43B3-948B-1728B52AA6E4}">
                  <adec:decorative xmlns:adec="http://schemas.microsoft.com/office/drawing/2017/decorative" val="1"/>
                </a:ext>
              </a:extLst>
            </p:cNvPr>
            <p:cNvSpPr/>
            <p:nvPr/>
          </p:nvSpPr>
          <p:spPr>
            <a:xfrm>
              <a:off x="4232351" y="4400470"/>
              <a:ext cx="1266171" cy="56290"/>
            </a:xfrm>
            <a:prstGeom prst="roundRect">
              <a:avLst>
                <a:gd name="adj" fmla="val 50000"/>
              </a:avLst>
            </a:prstGeom>
            <a:gradFill flip="none" rotWithShape="1">
              <a:gsLst>
                <a:gs pos="100000">
                  <a:srgbClr val="F33776"/>
                </a:gs>
                <a:gs pos="0">
                  <a:srgbClr val="B641B3"/>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lumMod val="75000"/>
                    <a:lumOff val="25000"/>
                  </a:srgbClr>
                </a:solidFill>
                <a:effectLst/>
                <a:uLnTx/>
                <a:uFillTx/>
                <a:latin typeface="Segoe Sans Text"/>
                <a:ea typeface="+mn-ea"/>
                <a:cs typeface="+mn-cs"/>
                <a:sym typeface="Segoe UI Semilight"/>
              </a:endParaRPr>
            </a:p>
          </p:txBody>
        </p:sp>
        <p:sp>
          <p:nvSpPr>
            <p:cNvPr id="21" name="Rectangle: Rounded Corners 20">
              <a:extLst>
                <a:ext uri="{FF2B5EF4-FFF2-40B4-BE49-F238E27FC236}">
                  <a16:creationId xmlns:a16="http://schemas.microsoft.com/office/drawing/2014/main" id="{221DF17F-279F-55DB-BF7C-C81CCC84EF63}"/>
                </a:ext>
                <a:ext uri="{C183D7F6-B498-43B3-948B-1728B52AA6E4}">
                  <adec:decorative xmlns:adec="http://schemas.microsoft.com/office/drawing/2017/decorative" val="1"/>
                </a:ext>
              </a:extLst>
            </p:cNvPr>
            <p:cNvSpPr/>
            <p:nvPr/>
          </p:nvSpPr>
          <p:spPr>
            <a:xfrm>
              <a:off x="6412009" y="2242193"/>
              <a:ext cx="2519166" cy="2176851"/>
            </a:xfrm>
            <a:prstGeom prst="roundRect">
              <a:avLst>
                <a:gd name="adj" fmla="val 8118"/>
              </a:avLst>
            </a:prstGeom>
            <a:solidFill>
              <a:srgbClr val="454142"/>
            </a:solidFill>
            <a:ln w="10795" cap="flat" cmpd="sng" algn="ctr">
              <a:noFill/>
              <a:prstDash val="solid"/>
            </a:ln>
            <a:effectLst>
              <a:outerShdw blurRad="50800" dist="38100" dir="2700000" algn="tl" rotWithShape="0">
                <a:prstClr val="black">
                  <a:alpha val="2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22" name="Text Placeholder 45216">
              <a:extLst>
                <a:ext uri="{FF2B5EF4-FFF2-40B4-BE49-F238E27FC236}">
                  <a16:creationId xmlns:a16="http://schemas.microsoft.com/office/drawing/2014/main" id="{2EFC8B3C-BE8D-93C9-CF73-37F21DF34F51}"/>
                </a:ext>
              </a:extLst>
            </p:cNvPr>
            <p:cNvSpPr txBox="1">
              <a:spLocks/>
            </p:cNvSpPr>
            <p:nvPr/>
          </p:nvSpPr>
          <p:spPr>
            <a:xfrm>
              <a:off x="6609582" y="2764015"/>
              <a:ext cx="2124018" cy="151554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chemeClr val="bg1"/>
                  </a:solidFill>
                  <a:effectLst/>
                  <a:uLnTx/>
                  <a:uFillTx/>
                  <a:latin typeface="Segoe Sans Text"/>
                  <a:ea typeface="+mn-ea"/>
                  <a:cs typeface="Segoe Sans Text Semibold" pitchFamily="2" charset="0"/>
                </a:rPr>
                <a:t>Diagnoses issues by referencing history and product manuals </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chemeClr val="bg1"/>
                  </a:solidFill>
                  <a:effectLst/>
                  <a:uLnTx/>
                  <a:uFillTx/>
                  <a:latin typeface="Segoe Sans Text"/>
                  <a:ea typeface="+mn-ea"/>
                  <a:cs typeface="Segoe Sans Text Semibold" pitchFamily="2" charset="0"/>
                </a:rPr>
                <a:t>Provides tailored solutions or escalates through automated workflows </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chemeClr val="bg1"/>
                  </a:solidFill>
                  <a:effectLst/>
                  <a:uLnTx/>
                  <a:uFillTx/>
                  <a:latin typeface="Segoe Sans Text"/>
                  <a:ea typeface="+mn-ea"/>
                  <a:cs typeface="Segoe Sans Text Semibold" pitchFamily="2" charset="0"/>
                </a:rPr>
                <a:t>Creates tickets and schedules follow-ups </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chemeClr val="bg1"/>
                  </a:solidFill>
                  <a:effectLst/>
                  <a:uLnTx/>
                  <a:uFillTx/>
                  <a:latin typeface="Segoe Sans Text"/>
                  <a:ea typeface="+mn-ea"/>
                  <a:cs typeface="Segoe Sans Text Semibold" pitchFamily="2" charset="0"/>
                </a:rPr>
                <a:t>Updates CRM records, enhancing future support  </a:t>
              </a:r>
            </a:p>
          </p:txBody>
        </p:sp>
        <p:sp>
          <p:nvSpPr>
            <p:cNvPr id="23" name="Text Placeholder 45216">
              <a:extLst>
                <a:ext uri="{FF2B5EF4-FFF2-40B4-BE49-F238E27FC236}">
                  <a16:creationId xmlns:a16="http://schemas.microsoft.com/office/drawing/2014/main" id="{7D8557AD-21F2-0503-36D5-D2262603844A}"/>
                </a:ext>
              </a:extLst>
            </p:cNvPr>
            <p:cNvSpPr txBox="1">
              <a:spLocks/>
            </p:cNvSpPr>
            <p:nvPr/>
          </p:nvSpPr>
          <p:spPr>
            <a:xfrm>
              <a:off x="6609582" y="2444751"/>
              <a:ext cx="2124018" cy="198350"/>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solidFill>
                    <a:schemeClr val="bg1"/>
                  </a:solidFill>
                  <a:effectLst/>
                  <a:uLnTx/>
                  <a:uFillTx/>
                  <a:latin typeface="Segoe Sans Text Semibold"/>
                  <a:ea typeface="+mn-ea"/>
                  <a:cs typeface="Segoe Sans Text Semibold" pitchFamily="2" charset="0"/>
                </a:rPr>
                <a:t>Personalized Customer Support</a:t>
              </a:r>
            </a:p>
          </p:txBody>
        </p:sp>
        <p:sp>
          <p:nvSpPr>
            <p:cNvPr id="24" name="Grey oval containing warning">
              <a:extLst>
                <a:ext uri="{FF2B5EF4-FFF2-40B4-BE49-F238E27FC236}">
                  <a16:creationId xmlns:a16="http://schemas.microsoft.com/office/drawing/2014/main" id="{8473174A-2C9E-D9FB-316C-8416D1430FBC}"/>
                </a:ext>
                <a:ext uri="{C183D7F6-B498-43B3-948B-1728B52AA6E4}">
                  <adec:decorative xmlns:adec="http://schemas.microsoft.com/office/drawing/2017/decorative" val="1"/>
                </a:ext>
              </a:extLst>
            </p:cNvPr>
            <p:cNvSpPr/>
            <p:nvPr/>
          </p:nvSpPr>
          <p:spPr>
            <a:xfrm>
              <a:off x="7038507" y="4400471"/>
              <a:ext cx="1266171" cy="56290"/>
            </a:xfrm>
            <a:prstGeom prst="roundRect">
              <a:avLst>
                <a:gd name="adj" fmla="val 50000"/>
              </a:avLst>
            </a:prstGeom>
            <a:gradFill flip="none" rotWithShape="1">
              <a:gsLst>
                <a:gs pos="100000">
                  <a:srgbClr val="F33776"/>
                </a:gs>
                <a:gs pos="0">
                  <a:srgbClr val="B641B3"/>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lumMod val="75000"/>
                    <a:lumOff val="25000"/>
                  </a:srgbClr>
                </a:solidFill>
                <a:effectLst/>
                <a:uLnTx/>
                <a:uFillTx/>
                <a:latin typeface="Segoe Sans Text"/>
                <a:ea typeface="+mn-ea"/>
                <a:cs typeface="+mn-cs"/>
                <a:sym typeface="Segoe UI Semilight"/>
              </a:endParaRPr>
            </a:p>
          </p:txBody>
        </p:sp>
        <p:sp>
          <p:nvSpPr>
            <p:cNvPr id="28" name="Rectangle: Rounded Corners 27">
              <a:extLst>
                <a:ext uri="{FF2B5EF4-FFF2-40B4-BE49-F238E27FC236}">
                  <a16:creationId xmlns:a16="http://schemas.microsoft.com/office/drawing/2014/main" id="{5368F5D3-A636-5E3D-2F9D-27C2586070FF}"/>
                </a:ext>
                <a:ext uri="{C183D7F6-B498-43B3-948B-1728B52AA6E4}">
                  <adec:decorative xmlns:adec="http://schemas.microsoft.com/office/drawing/2017/decorative" val="1"/>
                </a:ext>
              </a:extLst>
            </p:cNvPr>
            <p:cNvSpPr/>
            <p:nvPr/>
          </p:nvSpPr>
          <p:spPr>
            <a:xfrm>
              <a:off x="9218165" y="2242192"/>
              <a:ext cx="2519166" cy="2176851"/>
            </a:xfrm>
            <a:prstGeom prst="roundRect">
              <a:avLst>
                <a:gd name="adj" fmla="val 8118"/>
              </a:avLst>
            </a:prstGeom>
            <a:solidFill>
              <a:srgbClr val="454142"/>
            </a:solidFill>
            <a:ln w="10795" cap="flat" cmpd="sng" algn="ctr">
              <a:noFill/>
              <a:prstDash val="solid"/>
            </a:ln>
            <a:effectLst>
              <a:outerShdw blurRad="50800" dist="38100" dir="2700000" algn="tl" rotWithShape="0">
                <a:prstClr val="black">
                  <a:alpha val="2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30" name="Text Placeholder 45216">
              <a:extLst>
                <a:ext uri="{FF2B5EF4-FFF2-40B4-BE49-F238E27FC236}">
                  <a16:creationId xmlns:a16="http://schemas.microsoft.com/office/drawing/2014/main" id="{D7192C06-9AFF-1F5A-EEB9-86C282DE0046}"/>
                </a:ext>
              </a:extLst>
            </p:cNvPr>
            <p:cNvSpPr txBox="1">
              <a:spLocks/>
            </p:cNvSpPr>
            <p:nvPr/>
          </p:nvSpPr>
          <p:spPr>
            <a:xfrm>
              <a:off x="9415738" y="2764014"/>
              <a:ext cx="2124018" cy="151554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chemeClr val="bg1"/>
                  </a:solidFill>
                  <a:effectLst/>
                  <a:uLnTx/>
                  <a:uFillTx/>
                  <a:latin typeface="Segoe Sans Text"/>
                  <a:ea typeface="+mn-ea"/>
                  <a:cs typeface="Segoe Sans Text Semibold" pitchFamily="2" charset="0"/>
                </a:rPr>
                <a:t>Analytics data from data lake and data warehouse </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chemeClr val="bg1"/>
                  </a:solidFill>
                  <a:effectLst/>
                  <a:uLnTx/>
                  <a:uFillTx/>
                  <a:latin typeface="Segoe Sans Text"/>
                  <a:ea typeface="+mn-ea"/>
                  <a:cs typeface="Segoe Sans Text Semibold" pitchFamily="2" charset="0"/>
                </a:rPr>
                <a:t>Responds to user requests in natural language </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chemeClr val="bg1"/>
                  </a:solidFill>
                  <a:effectLst/>
                  <a:uLnTx/>
                  <a:uFillTx/>
                  <a:latin typeface="Segoe Sans Text"/>
                  <a:ea typeface="+mn-ea"/>
                  <a:cs typeface="Segoe Sans Text Semibold" pitchFamily="2" charset="0"/>
                </a:rPr>
                <a:t>Generates insights, visualization, and sends via Teams or email </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chemeClr val="bg1"/>
                  </a:solidFill>
                  <a:effectLst/>
                  <a:uLnTx/>
                  <a:uFillTx/>
                  <a:latin typeface="Segoe Sans Text"/>
                  <a:ea typeface="+mn-ea"/>
                  <a:cs typeface="Segoe Sans Text Semibold" pitchFamily="2" charset="0"/>
                </a:rPr>
                <a:t>Automates data handling for real-time, effortless decision-making</a:t>
              </a:r>
            </a:p>
          </p:txBody>
        </p:sp>
        <p:sp>
          <p:nvSpPr>
            <p:cNvPr id="34" name="Text Placeholder 45216">
              <a:extLst>
                <a:ext uri="{FF2B5EF4-FFF2-40B4-BE49-F238E27FC236}">
                  <a16:creationId xmlns:a16="http://schemas.microsoft.com/office/drawing/2014/main" id="{897B085C-927F-A4AD-7E24-4099630CE8EB}"/>
                </a:ext>
              </a:extLst>
            </p:cNvPr>
            <p:cNvSpPr txBox="1">
              <a:spLocks/>
            </p:cNvSpPr>
            <p:nvPr/>
          </p:nvSpPr>
          <p:spPr>
            <a:xfrm>
              <a:off x="9415738" y="2444750"/>
              <a:ext cx="2124018" cy="198350"/>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solidFill>
                    <a:schemeClr val="bg1"/>
                  </a:solidFill>
                  <a:effectLst/>
                  <a:uLnTx/>
                  <a:uFillTx/>
                  <a:latin typeface="Segoe Sans Text Semibold"/>
                  <a:ea typeface="+mn-ea"/>
                  <a:cs typeface="Segoe Sans Text Semibold" pitchFamily="2" charset="0"/>
                </a:rPr>
                <a:t>Data Analytics and Reporting</a:t>
              </a:r>
            </a:p>
          </p:txBody>
        </p:sp>
        <p:sp>
          <p:nvSpPr>
            <p:cNvPr id="36" name="Grey oval containing warning">
              <a:extLst>
                <a:ext uri="{FF2B5EF4-FFF2-40B4-BE49-F238E27FC236}">
                  <a16:creationId xmlns:a16="http://schemas.microsoft.com/office/drawing/2014/main" id="{D7F89667-4852-8223-F693-0F1294941B43}"/>
                </a:ext>
                <a:ext uri="{C183D7F6-B498-43B3-948B-1728B52AA6E4}">
                  <adec:decorative xmlns:adec="http://schemas.microsoft.com/office/drawing/2017/decorative" val="1"/>
                </a:ext>
              </a:extLst>
            </p:cNvPr>
            <p:cNvSpPr/>
            <p:nvPr/>
          </p:nvSpPr>
          <p:spPr>
            <a:xfrm>
              <a:off x="9844663" y="4400470"/>
              <a:ext cx="1266171" cy="56290"/>
            </a:xfrm>
            <a:prstGeom prst="roundRect">
              <a:avLst>
                <a:gd name="adj" fmla="val 50000"/>
              </a:avLst>
            </a:prstGeom>
            <a:gradFill flip="none" rotWithShape="1">
              <a:gsLst>
                <a:gs pos="100000">
                  <a:srgbClr val="F33776"/>
                </a:gs>
                <a:gs pos="0">
                  <a:srgbClr val="B641B3"/>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lumMod val="75000"/>
                    <a:lumOff val="25000"/>
                  </a:srgbClr>
                </a:solidFill>
                <a:effectLst/>
                <a:uLnTx/>
                <a:uFillTx/>
                <a:latin typeface="Segoe Sans Text"/>
                <a:ea typeface="+mn-ea"/>
                <a:cs typeface="+mn-cs"/>
                <a:sym typeface="Segoe UI Semilight"/>
              </a:endParaRPr>
            </a:p>
          </p:txBody>
        </p:sp>
      </p:grpSp>
    </p:spTree>
    <p:extLst>
      <p:ext uri="{BB962C8B-B14F-4D97-AF65-F5344CB8AC3E}">
        <p14:creationId xmlns:p14="http://schemas.microsoft.com/office/powerpoint/2010/main" val="2288160814"/>
      </p:ext>
    </p:extLst>
  </p:cSld>
  <p:clrMapOvr>
    <a:masterClrMapping/>
  </p:clrMapOvr>
  <p:transition>
    <p:fade/>
  </p:transition>
</p:sld>
</file>

<file path=ppt/theme/theme1.xml><?xml version="1.0" encoding="utf-8"?>
<a:theme xmlns:a="http://schemas.openxmlformats.org/drawingml/2006/main" name="MS Ignite 16:9 Template Dark">
  <a:themeElements>
    <a:clrScheme name="Custom 198">
      <a:dk1>
        <a:srgbClr val="091F2C"/>
      </a:dk1>
      <a:lt1>
        <a:srgbClr val="FFFFFF"/>
      </a:lt1>
      <a:dk2>
        <a:srgbClr val="2A446F"/>
      </a:dk2>
      <a:lt2>
        <a:srgbClr val="E8E6DF"/>
      </a:lt2>
      <a:accent1>
        <a:srgbClr val="8661C5"/>
      </a:accent1>
      <a:accent2>
        <a:srgbClr val="8DE971"/>
      </a:accent2>
      <a:accent3>
        <a:srgbClr val="0078D4"/>
      </a:accent3>
      <a:accent4>
        <a:srgbClr val="D7D2CB"/>
      </a:accent4>
      <a:accent5>
        <a:srgbClr val="FFE399"/>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8406B339-0CC2-614D-9C1E-0021142F162D}" vid="{ED92CE2B-3255-4B45-BB1E-F5241FAEEB6F}"/>
    </a:ext>
  </a:extLst>
</a:theme>
</file>

<file path=ppt/theme/theme2.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571caab6-8bb1-4662-8cc3-38bacd096e5b" xsi:nil="true"/>
    <lcf76f155ced4ddcb4097134ff3c332f xmlns="36dd01c7-3623-471a-b0c1-74302329d9bf">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C2E24DEFCFB9D4EA2C5B403CE15E7F8" ma:contentTypeVersion="17" ma:contentTypeDescription="Create a new document." ma:contentTypeScope="" ma:versionID="754f167dbf1b91b45964b5cce31ed0d0">
  <xsd:schema xmlns:xsd="http://www.w3.org/2001/XMLSchema" xmlns:xs="http://www.w3.org/2001/XMLSchema" xmlns:p="http://schemas.microsoft.com/office/2006/metadata/properties" xmlns:ns1="http://schemas.microsoft.com/sharepoint/v3" xmlns:ns2="36dd01c7-3623-471a-b0c1-74302329d9bf" xmlns:ns3="571caab6-8bb1-4662-8cc3-38bacd096e5b" targetNamespace="http://schemas.microsoft.com/office/2006/metadata/properties" ma:root="true" ma:fieldsID="f7d605a7ab02ad79d378666265b03891" ns1:_="" ns2:_="" ns3:_="">
    <xsd:import namespace="http://schemas.microsoft.com/sharepoint/v3"/>
    <xsd:import namespace="36dd01c7-3623-471a-b0c1-74302329d9bf"/>
    <xsd:import namespace="571caab6-8bb1-4662-8cc3-38bacd096e5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3:SharedWithUsers" minOccurs="0"/>
                <xsd:element ref="ns3:SharedWithDetails" minOccurs="0"/>
                <xsd:element ref="ns2:lcf76f155ced4ddcb4097134ff3c332f" minOccurs="0"/>
                <xsd:element ref="ns3:TaxCatchAll" minOccurs="0"/>
                <xsd:element ref="ns2:MediaServiceDateTaken" minOccurs="0"/>
                <xsd:element ref="ns2:MediaServiceBillingMetadata"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6dd01c7-3623-471a-b0c1-74302329d9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DateTaken" ma:index="22" nillable="true" ma:displayName="MediaServiceDateTaken" ma:hidden="true" ma:indexed="true" ma:internalName="MediaServiceDateTaken" ma:readOnly="true">
      <xsd:simpleType>
        <xsd:restriction base="dms:Text"/>
      </xsd:simpleType>
    </xsd:element>
    <xsd:element name="MediaServiceBillingMetadata" ma:index="23" nillable="true" ma:displayName="MediaServiceBillingMetadata" ma:hidden="true" ma:internalName="MediaServiceBillingMetadata" ma:readOnly="true">
      <xsd:simpleType>
        <xsd:restriction base="dms:Note"/>
      </xsd:simpleType>
    </xsd:element>
    <xsd:element name="MediaLengthInSeconds" ma:index="24"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71caab6-8bb1-4662-8cc3-38bacd096e5b"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3967c121-afc1-4d64-832c-fb658dac9d00}" ma:internalName="TaxCatchAll" ma:showField="CatchAllData" ma:web="571caab6-8bb1-4662-8cc3-38bacd096e5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4193992-9BC8-4364-A376-A59B6296D819}">
  <ds:schemaRefs>
    <ds:schemaRef ds:uri="http://schemas.microsoft.com/sharepoint/v3/contenttype/forms"/>
  </ds:schemaRefs>
</ds:datastoreItem>
</file>

<file path=customXml/itemProps2.xml><?xml version="1.0" encoding="utf-8"?>
<ds:datastoreItem xmlns:ds="http://schemas.openxmlformats.org/officeDocument/2006/customXml" ds:itemID="{68CDF5A6-FE45-48B5-85F3-55AFB6E19891}">
  <ds:schemaRefs>
    <ds:schemaRef ds:uri="http://schemas.microsoft.com/office/2006/metadata/properties"/>
    <ds:schemaRef ds:uri="http://purl.org/dc/dcmitype/"/>
    <ds:schemaRef ds:uri="http://purl.org/dc/terms/"/>
    <ds:schemaRef ds:uri="http://schemas.microsoft.com/sharepoint/v3"/>
    <ds:schemaRef ds:uri="571caab6-8bb1-4662-8cc3-38bacd096e5b"/>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36dd01c7-3623-471a-b0c1-74302329d9bf"/>
    <ds:schemaRef ds:uri="http://www.w3.org/XML/1998/namespace"/>
  </ds:schemaRefs>
</ds:datastoreItem>
</file>

<file path=customXml/itemProps3.xml><?xml version="1.0" encoding="utf-8"?>
<ds:datastoreItem xmlns:ds="http://schemas.openxmlformats.org/officeDocument/2006/customXml" ds:itemID="{0C622F5B-43B6-41B7-AEF9-2F81419843BD}">
  <ds:schemaRefs>
    <ds:schemaRef ds:uri="36dd01c7-3623-471a-b0c1-74302329d9bf"/>
    <ds:schemaRef ds:uri="571caab6-8bb1-4662-8cc3-38bacd096e5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173</TotalTime>
  <Words>1553</Words>
  <Application>Microsoft Office PowerPoint</Application>
  <PresentationFormat>Widescreen</PresentationFormat>
  <Paragraphs>306</Paragraphs>
  <Slides>14</Slides>
  <Notes>14</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14</vt:i4>
      </vt:variant>
    </vt:vector>
  </HeadingPairs>
  <TitlesOfParts>
    <vt:vector size="30" baseType="lpstr">
      <vt:lpstr>Aptos</vt:lpstr>
      <vt:lpstr>Arial</vt:lpstr>
      <vt:lpstr>Calibri</vt:lpstr>
      <vt:lpstr>Consolas</vt:lpstr>
      <vt:lpstr>Segoe Sans Display Semibold</vt:lpstr>
      <vt:lpstr>Segoe Sans Text</vt:lpstr>
      <vt:lpstr>Segoe Sans Text Semibold</vt:lpstr>
      <vt:lpstr>Segoe UI</vt:lpstr>
      <vt:lpstr>Segoe UI Light</vt:lpstr>
      <vt:lpstr>Segoe UI Semibold</vt:lpstr>
      <vt:lpstr>Segoe UI Semilight</vt:lpstr>
      <vt:lpstr>Segoe UI Variable Display Semib</vt:lpstr>
      <vt:lpstr>Segoe UI Variable Display Semibold</vt:lpstr>
      <vt:lpstr>Wingdings</vt:lpstr>
      <vt:lpstr>MS Ignite 16:9 Template Dark</vt:lpstr>
      <vt:lpstr>Azure 2023 Template</vt:lpstr>
      <vt:lpstr>Azure AI Foundry The unified AI platform</vt:lpstr>
      <vt:lpstr>Agentic AI</vt:lpstr>
      <vt:lpstr>PowerPoint Presentation</vt:lpstr>
      <vt:lpstr>With AI agents, you can make your processes faster than ever</vt:lpstr>
      <vt:lpstr>Agentic AI capabilities</vt:lpstr>
      <vt:lpstr>4 primary considerations</vt:lpstr>
      <vt:lpstr>Enterprise-grade Security</vt:lpstr>
      <vt:lpstr>Spectrum of Agentic Solutions</vt:lpstr>
      <vt:lpstr>PowerPoint Presentation</vt:lpstr>
      <vt:lpstr>Azure AI Foundry</vt:lpstr>
      <vt:lpstr>Azure AI Foundry</vt:lpstr>
      <vt:lpstr>Azure AI Foundry</vt:lpstr>
      <vt:lpstr>Azure AI Foundry</vt:lpstr>
      <vt:lpstr>Azure AI Foundry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AI Foundry The unified AI platform</dc:title>
  <dc:creator>Evan Chaki</dc:creator>
  <cp:lastModifiedBy>Pranab Paul</cp:lastModifiedBy>
  <cp:revision>4</cp:revision>
  <dcterms:created xsi:type="dcterms:W3CDTF">2025-02-07T19:36:58Z</dcterms:created>
  <dcterms:modified xsi:type="dcterms:W3CDTF">2025-04-15T20:54:06Z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0x0101007C2E24DEFCFB9D4EA2C5B403CE15E7F8</vt:lpwstr>
  </property>
  <property fmtid="{D5CDD505-2E9C-101B-9397-08002B2CF9AE}" pid="3" name="MediaServiceImageTags">
    <vt:lpwstr/>
  </property>
</Properties>
</file>